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58" r:id="rId5"/>
    <p:sldId id="261" r:id="rId6"/>
    <p:sldId id="273" r:id="rId7"/>
    <p:sldId id="301" r:id="rId8"/>
    <p:sldId id="294" r:id="rId9"/>
    <p:sldId id="300" r:id="rId10"/>
    <p:sldId id="271" r:id="rId11"/>
    <p:sldId id="275" r:id="rId12"/>
    <p:sldId id="274" r:id="rId13"/>
    <p:sldId id="293" r:id="rId14"/>
    <p:sldId id="264" r:id="rId15"/>
    <p:sldId id="265" r:id="rId16"/>
    <p:sldId id="266" r:id="rId17"/>
    <p:sldId id="267" r:id="rId18"/>
    <p:sldId id="269" r:id="rId19"/>
    <p:sldId id="262" r:id="rId20"/>
    <p:sldId id="268" r:id="rId21"/>
    <p:sldId id="276" r:id="rId22"/>
    <p:sldId id="278" r:id="rId23"/>
    <p:sldId id="277" r:id="rId24"/>
    <p:sldId id="279" r:id="rId25"/>
    <p:sldId id="280" r:id="rId26"/>
    <p:sldId id="281" r:id="rId27"/>
    <p:sldId id="282" r:id="rId28"/>
    <p:sldId id="284" r:id="rId29"/>
    <p:sldId id="283" r:id="rId30"/>
    <p:sldId id="295" r:id="rId31"/>
    <p:sldId id="296" r:id="rId32"/>
    <p:sldId id="286" r:id="rId33"/>
    <p:sldId id="287" r:id="rId34"/>
    <p:sldId id="288" r:id="rId35"/>
    <p:sldId id="289" r:id="rId36"/>
    <p:sldId id="298" r:id="rId37"/>
    <p:sldId id="299" r:id="rId38"/>
    <p:sldId id="291" r:id="rId39"/>
    <p:sldId id="263" r:id="rId4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rit Reitan" initials="BR" lastIdx="7" clrIdx="0">
    <p:extLst>
      <p:ext uri="{19B8F6BF-5375-455C-9EA6-DF929625EA0E}">
        <p15:presenceInfo xmlns:p15="http://schemas.microsoft.com/office/powerpoint/2012/main" userId="S-1-5-21-1927809936-1189766144-1318725885-42671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47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60C8A-7E69-4BF0-B453-5BCC5088100D}" type="datetimeFigureOut">
              <a:rPr lang="nb-NO" smtClean="0"/>
              <a:t>13.08.2024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521B-49F9-4C0D-99C9-49D52B036D1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24028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60C8A-7E69-4BF0-B453-5BCC5088100D}" type="datetimeFigureOut">
              <a:rPr lang="nb-NO" smtClean="0"/>
              <a:t>13.08.2024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521B-49F9-4C0D-99C9-49D52B036D1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92020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60C8A-7E69-4BF0-B453-5BCC5088100D}" type="datetimeFigureOut">
              <a:rPr lang="nb-NO" smtClean="0"/>
              <a:t>13.08.2024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521B-49F9-4C0D-99C9-49D52B036D1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27023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60C8A-7E69-4BF0-B453-5BCC5088100D}" type="datetimeFigureOut">
              <a:rPr lang="nb-NO" smtClean="0"/>
              <a:t>13.08.2024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521B-49F9-4C0D-99C9-49D52B036D1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44495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60C8A-7E69-4BF0-B453-5BCC5088100D}" type="datetimeFigureOut">
              <a:rPr lang="nb-NO" smtClean="0"/>
              <a:t>13.08.2024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521B-49F9-4C0D-99C9-49D52B036D1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03483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60C8A-7E69-4BF0-B453-5BCC5088100D}" type="datetimeFigureOut">
              <a:rPr lang="nb-NO" smtClean="0"/>
              <a:t>13.08.2024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521B-49F9-4C0D-99C9-49D52B036D1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30388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60C8A-7E69-4BF0-B453-5BCC5088100D}" type="datetimeFigureOut">
              <a:rPr lang="nb-NO" smtClean="0"/>
              <a:t>13.08.2024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521B-49F9-4C0D-99C9-49D52B036D1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8183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60C8A-7E69-4BF0-B453-5BCC5088100D}" type="datetimeFigureOut">
              <a:rPr lang="nb-NO" smtClean="0"/>
              <a:t>13.08.2024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521B-49F9-4C0D-99C9-49D52B036D1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46001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60C8A-7E69-4BF0-B453-5BCC5088100D}" type="datetimeFigureOut">
              <a:rPr lang="nb-NO" smtClean="0"/>
              <a:t>13.08.2024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521B-49F9-4C0D-99C9-49D52B036D1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38657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60C8A-7E69-4BF0-B453-5BCC5088100D}" type="datetimeFigureOut">
              <a:rPr lang="nb-NO" smtClean="0"/>
              <a:t>13.08.2024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521B-49F9-4C0D-99C9-49D52B036D1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07766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60C8A-7E69-4BF0-B453-5BCC5088100D}" type="datetimeFigureOut">
              <a:rPr lang="nb-NO" smtClean="0"/>
              <a:t>13.08.2024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521B-49F9-4C0D-99C9-49D52B036D1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05683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160C8A-7E69-4BF0-B453-5BCC5088100D}" type="datetimeFigureOut">
              <a:rPr lang="nb-NO" smtClean="0"/>
              <a:t>13.08.2024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09521B-49F9-4C0D-99C9-49D52B036D1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3043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nti.com/" TargetMode="External"/><Relationship Id="rId2" Type="http://schemas.openxmlformats.org/officeDocument/2006/relationships/hyperlink" Target="https://nhi.no/kroppen-var/funksjoner/immunsystemet-generelt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forskning.no/bakterier/2016/08/bakterier-pa-godt-og-vondt" TargetMode="External"/><Relationship Id="rId2" Type="http://schemas.openxmlformats.org/officeDocument/2006/relationships/hyperlink" Target="https://nhi.no/kroppen-var/sykdomsprosesser/infeksjoner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nrk.no/skole/?mediaId=26618&amp;page=objectives&amp;learningProgramme=LK20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s3-eu-west-1.amazonaws.com/nesta-data/amr/index.html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nhi.no/sykdommer/barn/infeksjoner/e-coli-tarminfeksjon/?page=6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hi.no/" TargetMode="External"/><Relationship Id="rId2" Type="http://schemas.openxmlformats.org/officeDocument/2006/relationships/hyperlink" Target="http://www.nhi.no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mn.uio.no/ibv/tjenester/kunnskap/plantefys/leksikon/g/gramfa.html" TargetMode="External"/><Relationship Id="rId4" Type="http://schemas.openxmlformats.org/officeDocument/2006/relationships/hyperlink" Target="https://legehandboka.no/handboken/kliniske-kapitler/infeksjoner/pasientinformasjon/om-infeksjoner/immunsystemet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tel 2">
            <a:extLst>
              <a:ext uri="{FF2B5EF4-FFF2-40B4-BE49-F238E27FC236}">
                <a16:creationId xmlns:a16="http://schemas.microsoft.com/office/drawing/2014/main" id="{3920B9CA-F37F-4ED8-9DDE-C77D63DDE8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9971" y="1097281"/>
            <a:ext cx="7529627" cy="3277209"/>
          </a:xfrm>
        </p:spPr>
        <p:txBody>
          <a:bodyPr>
            <a:normAutofit/>
          </a:bodyPr>
          <a:lstStyle/>
          <a:p>
            <a:pPr algn="l"/>
            <a:r>
              <a:rPr lang="nb-NO" sz="2200" dirty="0"/>
              <a:t>De er </a:t>
            </a:r>
            <a:r>
              <a:rPr lang="nb-NO" sz="2200" dirty="0" err="1"/>
              <a:t>ein</a:t>
            </a:r>
            <a:r>
              <a:rPr lang="nb-NO" sz="2200" dirty="0"/>
              <a:t> del av legeteamet </a:t>
            </a:r>
            <a:r>
              <a:rPr lang="nb-NO" sz="2200" i="1" dirty="0"/>
              <a:t>Frisk og Rask</a:t>
            </a:r>
            <a:r>
              <a:rPr lang="nb-NO" sz="2200" dirty="0"/>
              <a:t>. Kvar dag går legesekretæren gjennom </a:t>
            </a:r>
            <a:r>
              <a:rPr lang="nb-NO" sz="2200" dirty="0" err="1"/>
              <a:t>meldingar</a:t>
            </a:r>
            <a:r>
              <a:rPr lang="nb-NO" sz="2200" dirty="0"/>
              <a:t> som er sende til legesenteret for å tildele </a:t>
            </a:r>
            <a:r>
              <a:rPr lang="nb-NO" sz="2200" dirty="0" err="1"/>
              <a:t>timar</a:t>
            </a:r>
            <a:r>
              <a:rPr lang="nb-NO" sz="2200" dirty="0"/>
              <a:t> til </a:t>
            </a:r>
            <a:r>
              <a:rPr lang="nb-NO" sz="2200" dirty="0" err="1"/>
              <a:t>pasientar</a:t>
            </a:r>
            <a:r>
              <a:rPr lang="nb-NO" sz="2200" dirty="0"/>
              <a:t>.</a:t>
            </a:r>
          </a:p>
          <a:p>
            <a:pPr algn="l"/>
            <a:r>
              <a:rPr lang="nb-NO" sz="2200" dirty="0"/>
              <a:t>Denne </a:t>
            </a:r>
            <a:r>
              <a:rPr lang="nb-NO" sz="2200" dirty="0" err="1"/>
              <a:t>morgonen</a:t>
            </a:r>
            <a:r>
              <a:rPr lang="nb-NO" sz="2200" dirty="0"/>
              <a:t> har </a:t>
            </a:r>
            <a:r>
              <a:rPr lang="nb-NO" sz="2200" dirty="0" err="1"/>
              <a:t>følgande</a:t>
            </a:r>
            <a:r>
              <a:rPr lang="nb-NO" sz="2200" dirty="0"/>
              <a:t> melding komme inn til legesenteret:</a:t>
            </a:r>
          </a:p>
          <a:p>
            <a:pPr algn="l"/>
            <a:r>
              <a:rPr lang="nb-NO" sz="2200" dirty="0"/>
              <a:t>«Hei, dette er Greta Garberg. </a:t>
            </a:r>
            <a:r>
              <a:rPr lang="nb-NO" sz="2200" dirty="0" err="1"/>
              <a:t>Eg</a:t>
            </a:r>
            <a:r>
              <a:rPr lang="nb-NO" sz="2200" dirty="0"/>
              <a:t> har </a:t>
            </a:r>
            <a:r>
              <a:rPr lang="nb-NO" sz="2200" dirty="0" err="1"/>
              <a:t>ikkje</a:t>
            </a:r>
            <a:r>
              <a:rPr lang="nb-NO" sz="2200" dirty="0"/>
              <a:t> </a:t>
            </a:r>
            <a:r>
              <a:rPr lang="nb-NO" sz="2200" dirty="0" err="1"/>
              <a:t>vore</a:t>
            </a:r>
            <a:r>
              <a:rPr lang="nb-NO" sz="2200" dirty="0"/>
              <a:t> hos dykk før, men håper de kan sette av </a:t>
            </a:r>
            <a:r>
              <a:rPr lang="nb-NO" sz="2200" dirty="0" err="1"/>
              <a:t>ein</a:t>
            </a:r>
            <a:r>
              <a:rPr lang="nb-NO" sz="2200" dirty="0"/>
              <a:t> time til meg så fort som </a:t>
            </a:r>
            <a:r>
              <a:rPr lang="nb-NO" sz="2200" dirty="0" err="1"/>
              <a:t>mogleg</a:t>
            </a:r>
            <a:r>
              <a:rPr lang="nb-NO" sz="2200" dirty="0"/>
              <a:t>. </a:t>
            </a:r>
            <a:r>
              <a:rPr lang="nb-NO" sz="2200" dirty="0" err="1"/>
              <a:t>Eg</a:t>
            </a:r>
            <a:r>
              <a:rPr lang="nb-NO" sz="2200" dirty="0"/>
              <a:t> må ha fått </a:t>
            </a:r>
            <a:r>
              <a:rPr lang="nb-NO" sz="2200" dirty="0" err="1"/>
              <a:t>ein</a:t>
            </a:r>
            <a:r>
              <a:rPr lang="nb-NO" sz="2200" dirty="0"/>
              <a:t> infeksjon som </a:t>
            </a:r>
            <a:r>
              <a:rPr lang="nb-NO" sz="2200" dirty="0" err="1"/>
              <a:t>eg</a:t>
            </a:r>
            <a:r>
              <a:rPr lang="nb-NO" sz="2200" dirty="0"/>
              <a:t> </a:t>
            </a:r>
            <a:r>
              <a:rPr lang="nb-NO" sz="2200" dirty="0" err="1"/>
              <a:t>ikkje</a:t>
            </a:r>
            <a:r>
              <a:rPr lang="nb-NO" sz="2200" dirty="0"/>
              <a:t> blir kvitt. Nå har </a:t>
            </a:r>
            <a:r>
              <a:rPr lang="nb-NO" sz="2200" dirty="0" err="1"/>
              <a:t>eg</a:t>
            </a:r>
            <a:r>
              <a:rPr lang="nb-NO" sz="2200" dirty="0"/>
              <a:t> hatt kraftig diare i </a:t>
            </a:r>
            <a:r>
              <a:rPr lang="nb-NO" sz="2200" dirty="0" err="1"/>
              <a:t>fleire</a:t>
            </a:r>
            <a:r>
              <a:rPr lang="nb-NO" sz="2200" dirty="0"/>
              <a:t> </a:t>
            </a:r>
            <a:r>
              <a:rPr lang="nb-NO" sz="2200" dirty="0" err="1"/>
              <a:t>dagar</a:t>
            </a:r>
            <a:r>
              <a:rPr lang="nb-NO" sz="2200" dirty="0"/>
              <a:t>, og </a:t>
            </a:r>
            <a:r>
              <a:rPr lang="nb-NO" sz="2200" dirty="0" err="1"/>
              <a:t>eg</a:t>
            </a:r>
            <a:r>
              <a:rPr lang="nb-NO" sz="2200" dirty="0"/>
              <a:t> blir </a:t>
            </a:r>
            <a:r>
              <a:rPr lang="nb-NO" sz="2200" dirty="0" err="1"/>
              <a:t>ikkje</a:t>
            </a:r>
            <a:r>
              <a:rPr lang="nb-NO" sz="2200" dirty="0"/>
              <a:t> betre.»</a:t>
            </a:r>
          </a:p>
          <a:p>
            <a:pPr algn="l"/>
            <a:endParaRPr lang="nb-NO" sz="1200" dirty="0"/>
          </a:p>
        </p:txBody>
      </p:sp>
      <p:pic>
        <p:nvPicPr>
          <p:cNvPr id="5" name="Bilde 4" descr="Et bilde som inneholder innendørs, enhet&#10;&#10;Automatisk generert beskrivelse">
            <a:extLst>
              <a:ext uri="{FF2B5EF4-FFF2-40B4-BE49-F238E27FC236}">
                <a16:creationId xmlns:a16="http://schemas.microsoft.com/office/drawing/2014/main" id="{5F9272A7-5BE3-4D0A-B8A6-5D43932894D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370" y="4476902"/>
            <a:ext cx="2935228" cy="1956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3332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836CCD6-5430-4700-9311-335D3C267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Kva veit vi </a:t>
            </a:r>
            <a:br>
              <a:rPr lang="nb-NO" dirty="0"/>
            </a:br>
            <a:r>
              <a:rPr lang="nb-NO" dirty="0"/>
              <a:t>– og kva treng vi </a:t>
            </a:r>
            <a:r>
              <a:rPr lang="nb-NO" dirty="0" err="1"/>
              <a:t>opplysningar</a:t>
            </a:r>
            <a:r>
              <a:rPr lang="nb-NO" dirty="0"/>
              <a:t> om?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E71AA4B-95B1-4270-80DD-C3A2093EAB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sz="2200" dirty="0"/>
              <a:t>Bruk skjemaet til å </a:t>
            </a:r>
            <a:r>
              <a:rPr lang="nb-NO" sz="2200" dirty="0" err="1"/>
              <a:t>halde</a:t>
            </a:r>
            <a:r>
              <a:rPr lang="nb-NO" sz="2200" dirty="0"/>
              <a:t> orden på alle </a:t>
            </a:r>
            <a:r>
              <a:rPr lang="nb-NO" sz="2200" dirty="0" err="1"/>
              <a:t>opplysningar</a:t>
            </a:r>
            <a:r>
              <a:rPr lang="nb-NO" sz="2200" dirty="0"/>
              <a:t> og informasjon som de får tilgang til. Skriv også opp eventuelle spørsmål som de </a:t>
            </a:r>
            <a:r>
              <a:rPr lang="nb-NO" sz="2200" dirty="0" err="1"/>
              <a:t>lurar</a:t>
            </a:r>
            <a:r>
              <a:rPr lang="nb-NO" sz="2200" dirty="0"/>
              <a:t> på.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2C3B997D-4B41-4875-AE34-0470B51E6F2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1" t="7915" r="3891" b="13523"/>
          <a:stretch/>
        </p:blipFill>
        <p:spPr>
          <a:xfrm>
            <a:off x="2233750" y="2647954"/>
            <a:ext cx="6257106" cy="3769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8073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165F98E-71E6-4A1F-97F0-1017AFA81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Økt 2</a:t>
            </a:r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713" y="1690689"/>
            <a:ext cx="6972300" cy="4424818"/>
          </a:xfrm>
        </p:spPr>
      </p:pic>
    </p:spTree>
    <p:extLst>
      <p:ext uri="{BB962C8B-B14F-4D97-AF65-F5344CB8AC3E}">
        <p14:creationId xmlns:p14="http://schemas.microsoft.com/office/powerpoint/2010/main" val="41932648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568C5C4-CE34-4FF4-A32A-69607F4B3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Immunsystemet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66E7224-100F-45B6-8D9F-DF1209E252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6647" y="2226469"/>
            <a:ext cx="3868703" cy="32635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400" dirty="0"/>
              <a:t>Les artikkelen om immunsystemet på </a:t>
            </a:r>
            <a:r>
              <a:rPr lang="nb-NO" sz="2400" dirty="0">
                <a:hlinkClick r:id="rId2"/>
              </a:rPr>
              <a:t>nhi.no </a:t>
            </a:r>
            <a:r>
              <a:rPr lang="nb-NO" sz="2400" dirty="0"/>
              <a:t>og skriv ei setning som du meiner beskriv kva immunsystemet er.</a:t>
            </a:r>
          </a:p>
          <a:p>
            <a:pPr marL="0" indent="0">
              <a:buNone/>
            </a:pPr>
            <a:r>
              <a:rPr lang="nb-NO" sz="2400" dirty="0"/>
              <a:t>Gå inn på </a:t>
            </a:r>
            <a:r>
              <a:rPr lang="nb-NO" sz="2400" dirty="0">
                <a:hlinkClick r:id="rId3"/>
              </a:rPr>
              <a:t>Menti.com</a:t>
            </a:r>
            <a:r>
              <a:rPr lang="nb-NO" sz="2400" dirty="0"/>
              <a:t>, logg deg inn med koden XXXX, og skriv inn setninga du laga.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18D9E257-1EBC-4F01-AB3C-AB18237A30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51" y="1985368"/>
            <a:ext cx="3465164" cy="3504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3724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B625E9D-55B1-487B-BAF3-9FDD9F71E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menti.com</a:t>
            </a:r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659" y="1802675"/>
            <a:ext cx="7132682" cy="4036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2044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8CF712D-C648-4BC9-9685-FA042E30B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Immunsystemet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2198749-CC0F-4C43-B9A7-235F61F0F9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2200" dirty="0"/>
              <a:t>Kroppens eige forsvarsverk går til motangrep når kroppen blir angripe av uønska </a:t>
            </a:r>
            <a:r>
              <a:rPr lang="nb-NO" sz="2200" dirty="0" err="1"/>
              <a:t>mikroorganismar</a:t>
            </a:r>
            <a:r>
              <a:rPr lang="nb-NO" sz="2200" dirty="0"/>
              <a:t>.</a:t>
            </a:r>
          </a:p>
          <a:p>
            <a:r>
              <a:rPr lang="nb-NO" sz="2200" dirty="0"/>
              <a:t>Det består av ulike </a:t>
            </a:r>
            <a:r>
              <a:rPr lang="nb-NO" sz="2200" dirty="0" err="1"/>
              <a:t>vevstypar</a:t>
            </a:r>
            <a:r>
              <a:rPr lang="nb-NO" sz="2200" dirty="0"/>
              <a:t>, organ, protein, </a:t>
            </a:r>
            <a:r>
              <a:rPr lang="nb-NO" sz="2200" dirty="0" err="1"/>
              <a:t>bakteriar</a:t>
            </a:r>
            <a:r>
              <a:rPr lang="nb-NO" sz="2200" dirty="0"/>
              <a:t> og celler.</a:t>
            </a:r>
          </a:p>
          <a:p>
            <a:r>
              <a:rPr lang="nb-NO" sz="2200" dirty="0"/>
              <a:t>Det beskytter kroppen mot uønska </a:t>
            </a:r>
            <a:r>
              <a:rPr lang="nb-NO" sz="2200" dirty="0" err="1"/>
              <a:t>inntrengarar</a:t>
            </a:r>
            <a:r>
              <a:rPr lang="nb-NO" sz="2200" dirty="0"/>
              <a:t>.</a:t>
            </a:r>
          </a:p>
          <a:p>
            <a:r>
              <a:rPr lang="nb-NO" sz="2200" dirty="0"/>
              <a:t>Det </a:t>
            </a:r>
            <a:r>
              <a:rPr lang="nb-NO" sz="2200" dirty="0" err="1"/>
              <a:t>skil</a:t>
            </a:r>
            <a:r>
              <a:rPr lang="nb-NO" sz="2200" dirty="0"/>
              <a:t> mellom kroppens eigne celler og mikrobar </a:t>
            </a:r>
            <a:r>
              <a:rPr lang="nb-NO" sz="2200" dirty="0" err="1"/>
              <a:t>utenfrå</a:t>
            </a:r>
            <a:r>
              <a:rPr lang="nb-NO" sz="2200" dirty="0"/>
              <a:t>.</a:t>
            </a:r>
          </a:p>
          <a:p>
            <a:r>
              <a:rPr lang="nb-NO" sz="2200" dirty="0"/>
              <a:t>Feber er </a:t>
            </a:r>
            <a:r>
              <a:rPr lang="nb-NO" sz="2200" dirty="0" err="1"/>
              <a:t>ein</a:t>
            </a:r>
            <a:r>
              <a:rPr lang="nb-NO" sz="2200" dirty="0"/>
              <a:t> del av immunsystemet og bidrar til at kroppen betre </a:t>
            </a:r>
            <a:r>
              <a:rPr lang="nb-NO" sz="2200" dirty="0" err="1"/>
              <a:t>bekjempar</a:t>
            </a:r>
            <a:r>
              <a:rPr lang="nb-NO" sz="2200" dirty="0"/>
              <a:t> uønska </a:t>
            </a:r>
            <a:r>
              <a:rPr lang="nb-NO" sz="2200" dirty="0" err="1"/>
              <a:t>mikroorganismar</a:t>
            </a:r>
            <a:r>
              <a:rPr lang="nb-NO" sz="2200" dirty="0"/>
              <a:t>.</a:t>
            </a:r>
          </a:p>
          <a:p>
            <a:r>
              <a:rPr lang="nb-NO" sz="2200" dirty="0"/>
              <a:t>Når immunsystemet </a:t>
            </a:r>
            <a:r>
              <a:rPr lang="nb-NO" sz="2200" dirty="0" err="1"/>
              <a:t>ikkje</a:t>
            </a:r>
            <a:r>
              <a:rPr lang="nb-NO" sz="2200" dirty="0"/>
              <a:t> fungerer som det skal, kan det gi </a:t>
            </a:r>
            <a:r>
              <a:rPr lang="nb-NO" sz="2200" dirty="0" err="1"/>
              <a:t>plagar</a:t>
            </a:r>
            <a:r>
              <a:rPr lang="nb-NO" sz="2200" dirty="0"/>
              <a:t> som for eksempel allergi. Kroppen </a:t>
            </a:r>
            <a:r>
              <a:rPr lang="nb-NO" sz="2200" dirty="0" err="1"/>
              <a:t>oppfattar</a:t>
            </a:r>
            <a:r>
              <a:rPr lang="nb-NO" sz="2200" dirty="0"/>
              <a:t> </a:t>
            </a:r>
            <a:r>
              <a:rPr lang="nb-NO" sz="2200" dirty="0" err="1"/>
              <a:t>eit</a:t>
            </a:r>
            <a:r>
              <a:rPr lang="nb-NO" sz="2200" dirty="0"/>
              <a:t> </a:t>
            </a:r>
            <a:r>
              <a:rPr lang="nb-NO" sz="2200" dirty="0" err="1"/>
              <a:t>ufarleg</a:t>
            </a:r>
            <a:r>
              <a:rPr lang="nb-NO" sz="2200" dirty="0"/>
              <a:t> stoff som </a:t>
            </a:r>
            <a:r>
              <a:rPr lang="nb-NO" sz="2200" dirty="0" err="1"/>
              <a:t>farleg</a:t>
            </a:r>
            <a:r>
              <a:rPr lang="nb-NO" sz="2200" dirty="0"/>
              <a:t>, og går til angrep mot «</a:t>
            </a:r>
            <a:r>
              <a:rPr lang="nb-NO" sz="2200" dirty="0" err="1"/>
              <a:t>inntrengaren</a:t>
            </a:r>
            <a:r>
              <a:rPr lang="nb-NO" sz="2200" dirty="0"/>
              <a:t>».</a:t>
            </a:r>
          </a:p>
          <a:p>
            <a:endParaRPr lang="nb-NO" sz="2200" dirty="0"/>
          </a:p>
        </p:txBody>
      </p:sp>
    </p:spTree>
    <p:extLst>
      <p:ext uri="{BB962C8B-B14F-4D97-AF65-F5344CB8AC3E}">
        <p14:creationId xmlns:p14="http://schemas.microsoft.com/office/powerpoint/2010/main" val="30853377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DF7E71E-473F-4D46-81FF-22DB1E95F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Kroppens normalflora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ACAB567-92C3-4B55-B105-D0279243B8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2200" dirty="0"/>
              <a:t>Omtrent 2 % av kroppsvekta vår består av </a:t>
            </a:r>
            <a:r>
              <a:rPr lang="nb-NO" sz="2200" dirty="0" err="1"/>
              <a:t>bakteriar</a:t>
            </a:r>
            <a:r>
              <a:rPr lang="nb-NO" sz="2200" dirty="0"/>
              <a:t> og </a:t>
            </a:r>
            <a:r>
              <a:rPr lang="nb-NO" sz="2200" dirty="0" err="1"/>
              <a:t>dannar</a:t>
            </a:r>
            <a:r>
              <a:rPr lang="nb-NO" sz="2200" dirty="0"/>
              <a:t> normalfloraen vår.</a:t>
            </a:r>
          </a:p>
          <a:p>
            <a:r>
              <a:rPr lang="nb-NO" sz="2200" dirty="0"/>
              <a:t>Normalfloraen består av over 10 000 forskjellige </a:t>
            </a:r>
            <a:r>
              <a:rPr lang="nb-NO" sz="2200" dirty="0" err="1"/>
              <a:t>artar</a:t>
            </a:r>
            <a:r>
              <a:rPr lang="nb-NO" sz="2200" dirty="0"/>
              <a:t>.</a:t>
            </a:r>
          </a:p>
          <a:p>
            <a:r>
              <a:rPr lang="nb-NO" sz="2200" dirty="0"/>
              <a:t>Normalfloraen bidrar til å fordøye maten, hindre </a:t>
            </a:r>
            <a:r>
              <a:rPr lang="nb-NO" sz="2200" dirty="0" err="1"/>
              <a:t>sjukdomsbakteriar</a:t>
            </a:r>
            <a:r>
              <a:rPr lang="nb-NO" sz="2200" dirty="0"/>
              <a:t> i å trenge inn i kroppen, og </a:t>
            </a:r>
            <a:r>
              <a:rPr lang="nb-NO" sz="2200" dirty="0" err="1"/>
              <a:t>lagar</a:t>
            </a:r>
            <a:r>
              <a:rPr lang="nb-NO" sz="2200" dirty="0"/>
              <a:t> essensielle næringsstoff og vitamin.</a:t>
            </a:r>
          </a:p>
        </p:txBody>
      </p:sp>
    </p:spTree>
    <p:extLst>
      <p:ext uri="{BB962C8B-B14F-4D97-AF65-F5344CB8AC3E}">
        <p14:creationId xmlns:p14="http://schemas.microsoft.com/office/powerpoint/2010/main" val="31242365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753D170-8915-4F4A-8AD7-893CA67D4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Jakta på </a:t>
            </a:r>
            <a:r>
              <a:rPr lang="nb-NO" dirty="0" err="1"/>
              <a:t>bakteriane</a:t>
            </a:r>
            <a:r>
              <a:rPr lang="nb-NO" dirty="0"/>
              <a:t>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3E773E7-F631-43B9-8E2E-BA4435A091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2200" dirty="0"/>
              <a:t>Merk petriskåla med </a:t>
            </a:r>
            <a:r>
              <a:rPr lang="nb-NO" sz="2200" dirty="0" err="1"/>
              <a:t>namn</a:t>
            </a:r>
            <a:r>
              <a:rPr lang="nb-NO" sz="2200" dirty="0"/>
              <a:t> og dato. </a:t>
            </a:r>
          </a:p>
          <a:p>
            <a:r>
              <a:rPr lang="nb-NO" sz="2200" dirty="0"/>
              <a:t>Løft av lokket og trykk handa di ned i </a:t>
            </a:r>
            <a:r>
              <a:rPr lang="nb-NO" sz="2200" dirty="0" err="1"/>
              <a:t>agarløysninga</a:t>
            </a:r>
            <a:r>
              <a:rPr lang="nb-NO" sz="2200" dirty="0"/>
              <a:t>. </a:t>
            </a:r>
          </a:p>
          <a:p>
            <a:r>
              <a:rPr lang="nb-NO" sz="2200" dirty="0"/>
              <a:t>Sett lokket raskt på og fest det med tape. </a:t>
            </a:r>
          </a:p>
          <a:p>
            <a:r>
              <a:rPr lang="nb-NO" sz="2200" dirty="0"/>
              <a:t>Sett petriskåla i varmeskap på ca. 30 </a:t>
            </a:r>
            <a:r>
              <a:rPr lang="nb-NO" sz="2200" dirty="0" err="1"/>
              <a:t>gradar</a:t>
            </a:r>
            <a:r>
              <a:rPr lang="nb-NO" sz="2200" dirty="0"/>
              <a:t> i 1–2 </a:t>
            </a:r>
            <a:r>
              <a:rPr lang="nb-NO" sz="2200" dirty="0" err="1"/>
              <a:t>dagar</a:t>
            </a:r>
            <a:r>
              <a:rPr lang="nb-NO" sz="22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7295661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FD86B1D-2868-4C39-9609-E1606A928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Bakteriar</a:t>
            </a:r>
            <a:r>
              <a:rPr lang="nb-NO" dirty="0"/>
              <a:t> og virus, </a:t>
            </a:r>
            <a:br>
              <a:rPr lang="nb-NO" dirty="0"/>
            </a:br>
            <a:r>
              <a:rPr lang="nb-NO" dirty="0" err="1"/>
              <a:t>sorteringsoppgåve</a:t>
            </a:r>
            <a:endParaRPr 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2052182A-2F60-4702-A9EA-ACDBF60548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273" y="2076451"/>
            <a:ext cx="5039371" cy="3563540"/>
          </a:xfrm>
          <a:prstGeom prst="rect">
            <a:avLst/>
          </a:prstGeom>
        </p:spPr>
      </p:pic>
      <p:pic>
        <p:nvPicPr>
          <p:cNvPr id="8" name="Bilde 7" descr="Et bilde som inneholder tekst&#10;&#10;Automatisk generert beskrivelse">
            <a:extLst>
              <a:ext uri="{FF2B5EF4-FFF2-40B4-BE49-F238E27FC236}">
                <a16:creationId xmlns:a16="http://schemas.microsoft.com/office/drawing/2014/main" id="{446D1C76-F1F5-4684-A276-57DF81115D4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66540" y="1753791"/>
            <a:ext cx="4257675" cy="319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4563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93DE623-625B-41F6-B763-AC820CC86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Samanlikne</a:t>
            </a:r>
            <a:r>
              <a:rPr lang="nb-NO" dirty="0"/>
              <a:t> virus og </a:t>
            </a:r>
            <a:r>
              <a:rPr lang="nb-NO" dirty="0" err="1"/>
              <a:t>bakteriar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3AC9D06-979D-4661-83D9-E0DCE0B7EE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2200" dirty="0"/>
              <a:t>Bruk informasjon </a:t>
            </a:r>
            <a:r>
              <a:rPr lang="nb-NO" sz="2200" dirty="0" err="1"/>
              <a:t>frå</a:t>
            </a:r>
            <a:r>
              <a:rPr lang="nb-NO" sz="2200" dirty="0"/>
              <a:t> nhi.no og forskning.no og eventuelt andre kjelder, og vurder om de vil endre sorteringa de gjorde.</a:t>
            </a:r>
          </a:p>
          <a:p>
            <a:r>
              <a:rPr lang="nb-NO" sz="2200" dirty="0"/>
              <a:t>Suppler gjerne med </a:t>
            </a:r>
            <a:r>
              <a:rPr lang="nb-NO" sz="2200" dirty="0" err="1"/>
              <a:t>fleire</a:t>
            </a:r>
            <a:r>
              <a:rPr lang="nb-NO" sz="2200" dirty="0"/>
              <a:t> </a:t>
            </a:r>
            <a:r>
              <a:rPr lang="nb-NO" sz="2200" dirty="0" err="1"/>
              <a:t>opplysningar</a:t>
            </a:r>
            <a:r>
              <a:rPr lang="nb-NO" sz="2200" dirty="0"/>
              <a:t>. </a:t>
            </a:r>
          </a:p>
          <a:p>
            <a:endParaRPr lang="nb-NO" sz="2200" dirty="0"/>
          </a:p>
          <a:p>
            <a:pPr marL="0" indent="0">
              <a:buNone/>
            </a:pPr>
            <a:r>
              <a:rPr lang="nb-NO" sz="2200" u="sng" dirty="0">
                <a:hlinkClick r:id="rId2"/>
              </a:rPr>
              <a:t>https://nhi.no/kroppen-var/sykdomsprosesser/infeksjoner/</a:t>
            </a:r>
            <a:r>
              <a:rPr lang="nb-NO" sz="2200" u="sng" dirty="0"/>
              <a:t>    </a:t>
            </a:r>
            <a:endParaRPr lang="nb-NO" sz="2200" dirty="0"/>
          </a:p>
          <a:p>
            <a:pPr marL="0" indent="0">
              <a:buNone/>
            </a:pPr>
            <a:r>
              <a:rPr lang="nb-NO" sz="2200" u="sng" dirty="0">
                <a:hlinkClick r:id="rId3"/>
              </a:rPr>
              <a:t>https://forskning.no/bakterier/2016/08/bakterier-pa-godt-og-vondt</a:t>
            </a:r>
            <a:r>
              <a:rPr lang="nb-NO" sz="2200" dirty="0"/>
              <a:t> </a:t>
            </a:r>
          </a:p>
          <a:p>
            <a:endParaRPr lang="nb-NO" sz="2200" dirty="0"/>
          </a:p>
        </p:txBody>
      </p:sp>
    </p:spTree>
    <p:extLst>
      <p:ext uri="{BB962C8B-B14F-4D97-AF65-F5344CB8AC3E}">
        <p14:creationId xmlns:p14="http://schemas.microsoft.com/office/powerpoint/2010/main" val="3338445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0BDB374-C7CD-4F39-83CE-E652C2A03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587" y="365126"/>
            <a:ext cx="7944763" cy="1325563"/>
          </a:xfrm>
        </p:spPr>
        <p:txBody>
          <a:bodyPr/>
          <a:lstStyle/>
          <a:p>
            <a:r>
              <a:rPr lang="nb-NO" dirty="0" err="1"/>
              <a:t>Bakteriar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4CFB94C-39F8-457C-959A-5B57BC25E9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/>
          </a:p>
          <a:p>
            <a:endParaRPr lang="nb-NO" dirty="0"/>
          </a:p>
        </p:txBody>
      </p:sp>
      <p:sp>
        <p:nvSpPr>
          <p:cNvPr id="4" name="Plassholder for innhold 2">
            <a:extLst>
              <a:ext uri="{FF2B5EF4-FFF2-40B4-BE49-F238E27FC236}">
                <a16:creationId xmlns:a16="http://schemas.microsoft.com/office/drawing/2014/main" id="{5715C51C-88CB-480B-AEF8-1DDF34E6DEB0}"/>
              </a:ext>
            </a:extLst>
          </p:cNvPr>
          <p:cNvSpPr txBox="1">
            <a:spLocks/>
          </p:cNvSpPr>
          <p:nvPr/>
        </p:nvSpPr>
        <p:spPr>
          <a:xfrm>
            <a:off x="570587" y="1463041"/>
            <a:ext cx="8200338" cy="4141232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200"/>
              </a:spcBef>
            </a:pPr>
            <a:r>
              <a:rPr lang="nb-NO" sz="2200" dirty="0"/>
              <a:t>Omtrent 2 % av kroppsvekta vår består av </a:t>
            </a:r>
            <a:r>
              <a:rPr lang="nb-NO" sz="2200" dirty="0" err="1"/>
              <a:t>bakteriar</a:t>
            </a:r>
            <a:r>
              <a:rPr lang="nb-NO" sz="2200" dirty="0"/>
              <a:t>.</a:t>
            </a:r>
          </a:p>
          <a:p>
            <a:pPr>
              <a:spcBef>
                <a:spcPts val="200"/>
              </a:spcBef>
            </a:pPr>
            <a:r>
              <a:rPr lang="nb-NO" sz="2200" dirty="0" err="1"/>
              <a:t>Bakteriane</a:t>
            </a:r>
            <a:r>
              <a:rPr lang="nb-NO" sz="2200" dirty="0"/>
              <a:t> er </a:t>
            </a:r>
            <a:r>
              <a:rPr lang="nb-NO" sz="2200" dirty="0" err="1"/>
              <a:t>levande</a:t>
            </a:r>
            <a:r>
              <a:rPr lang="nb-NO" sz="2200" dirty="0"/>
              <a:t> og </a:t>
            </a:r>
            <a:r>
              <a:rPr lang="nb-NO" sz="2200" dirty="0" err="1"/>
              <a:t>formeirar</a:t>
            </a:r>
            <a:r>
              <a:rPr lang="nb-NO" sz="2200" dirty="0"/>
              <a:t> seg ved celledeling.</a:t>
            </a:r>
          </a:p>
          <a:p>
            <a:pPr>
              <a:spcBef>
                <a:spcPts val="200"/>
              </a:spcBef>
            </a:pPr>
            <a:r>
              <a:rPr lang="nb-NO" sz="2200" dirty="0" err="1"/>
              <a:t>Bakteriane</a:t>
            </a:r>
            <a:r>
              <a:rPr lang="nb-NO" sz="2200" dirty="0"/>
              <a:t> kan bli grupperte etter </a:t>
            </a:r>
            <a:r>
              <a:rPr lang="nb-NO" sz="2200" dirty="0" err="1"/>
              <a:t>namn</a:t>
            </a:r>
            <a:r>
              <a:rPr lang="nb-NO" sz="2200" dirty="0"/>
              <a:t> på </a:t>
            </a:r>
            <a:r>
              <a:rPr lang="nb-NO" sz="2200" dirty="0" err="1"/>
              <a:t>utsjånad</a:t>
            </a:r>
            <a:r>
              <a:rPr lang="nb-NO" sz="2200" dirty="0"/>
              <a:t>, for eksempel </a:t>
            </a:r>
            <a:r>
              <a:rPr lang="nb-NO" sz="2200" dirty="0" err="1"/>
              <a:t>kokkar</a:t>
            </a:r>
            <a:r>
              <a:rPr lang="nb-NO" sz="2200" dirty="0"/>
              <a:t> og </a:t>
            </a:r>
            <a:r>
              <a:rPr lang="nb-NO" sz="2200" dirty="0" err="1"/>
              <a:t>stavar</a:t>
            </a:r>
            <a:r>
              <a:rPr lang="nb-NO" sz="2200" dirty="0"/>
              <a:t>.</a:t>
            </a:r>
          </a:p>
          <a:p>
            <a:pPr>
              <a:spcBef>
                <a:spcPts val="200"/>
              </a:spcBef>
            </a:pPr>
            <a:r>
              <a:rPr lang="nb-NO" sz="2200" dirty="0"/>
              <a:t>Dei fleste </a:t>
            </a:r>
            <a:r>
              <a:rPr lang="nb-NO" sz="2200" dirty="0" err="1"/>
              <a:t>bakteriane</a:t>
            </a:r>
            <a:r>
              <a:rPr lang="nb-NO" sz="2200" dirty="0"/>
              <a:t> er harmlause eller til og med nyttige for oss.</a:t>
            </a:r>
          </a:p>
          <a:p>
            <a:pPr>
              <a:spcBef>
                <a:spcPts val="200"/>
              </a:spcBef>
            </a:pPr>
            <a:r>
              <a:rPr lang="nb-NO" sz="2200" dirty="0"/>
              <a:t>Ulike </a:t>
            </a:r>
            <a:r>
              <a:rPr lang="nb-NO" sz="2200" dirty="0" err="1"/>
              <a:t>bakteriar</a:t>
            </a:r>
            <a:r>
              <a:rPr lang="nb-NO" sz="2200" dirty="0"/>
              <a:t> bidrar til å fordøye maten, hindre </a:t>
            </a:r>
            <a:r>
              <a:rPr lang="nb-NO" sz="2200" dirty="0" err="1"/>
              <a:t>sjukdomsbakteriar</a:t>
            </a:r>
            <a:r>
              <a:rPr lang="nb-NO" sz="2200" dirty="0"/>
              <a:t> i å trenge inn i kroppen og </a:t>
            </a:r>
            <a:r>
              <a:rPr lang="nb-NO" sz="2200" dirty="0" err="1"/>
              <a:t>lagar</a:t>
            </a:r>
            <a:r>
              <a:rPr lang="nb-NO" sz="2200" dirty="0"/>
              <a:t> essensielle næringsstoff og vitamin.</a:t>
            </a:r>
          </a:p>
          <a:p>
            <a:pPr>
              <a:spcBef>
                <a:spcPts val="200"/>
              </a:spcBef>
            </a:pPr>
            <a:r>
              <a:rPr lang="nb-NO" sz="2200" dirty="0" err="1"/>
              <a:t>Nokre</a:t>
            </a:r>
            <a:r>
              <a:rPr lang="nb-NO" sz="2200" dirty="0"/>
              <a:t> </a:t>
            </a:r>
            <a:r>
              <a:rPr lang="nb-NO" sz="2200" dirty="0" err="1"/>
              <a:t>bakteriar</a:t>
            </a:r>
            <a:r>
              <a:rPr lang="nb-NO" sz="2200" dirty="0"/>
              <a:t> er </a:t>
            </a:r>
            <a:r>
              <a:rPr lang="nb-NO" sz="2200" dirty="0" err="1"/>
              <a:t>skadelege</a:t>
            </a:r>
            <a:r>
              <a:rPr lang="nb-NO" sz="2200" dirty="0"/>
              <a:t> for oss og kan forårsake </a:t>
            </a:r>
            <a:r>
              <a:rPr lang="nb-NO" sz="2200" dirty="0" err="1"/>
              <a:t>infeksjonar</a:t>
            </a:r>
            <a:r>
              <a:rPr lang="nb-NO" sz="2200" dirty="0"/>
              <a:t>.</a:t>
            </a:r>
          </a:p>
          <a:p>
            <a:pPr>
              <a:spcBef>
                <a:spcPts val="200"/>
              </a:spcBef>
            </a:pPr>
            <a:r>
              <a:rPr lang="nb-NO" sz="2200" dirty="0" err="1"/>
              <a:t>Nokre</a:t>
            </a:r>
            <a:r>
              <a:rPr lang="nb-NO" sz="2200" dirty="0"/>
              <a:t> </a:t>
            </a:r>
            <a:r>
              <a:rPr lang="nb-NO" sz="2200" dirty="0" err="1"/>
              <a:t>vanlege</a:t>
            </a:r>
            <a:r>
              <a:rPr lang="nb-NO" sz="2200" dirty="0"/>
              <a:t> </a:t>
            </a:r>
            <a:r>
              <a:rPr lang="nb-NO" sz="2200" dirty="0" err="1"/>
              <a:t>bakteriesjukdommar</a:t>
            </a:r>
            <a:r>
              <a:rPr lang="nb-NO" sz="2200" dirty="0"/>
              <a:t> er blant andre </a:t>
            </a:r>
            <a:r>
              <a:rPr lang="nb-NO" sz="2200" dirty="0" err="1"/>
              <a:t>urinvegsinfeksjonar</a:t>
            </a:r>
            <a:r>
              <a:rPr lang="nb-NO" sz="2200" dirty="0"/>
              <a:t>, </a:t>
            </a:r>
            <a:r>
              <a:rPr lang="nb-NO" sz="2200" dirty="0" err="1"/>
              <a:t>hudinfeksjonar</a:t>
            </a:r>
            <a:r>
              <a:rPr lang="nb-NO" sz="2200" dirty="0"/>
              <a:t>, hals- og lungebetennelse, </a:t>
            </a:r>
            <a:r>
              <a:rPr lang="nb-NO" sz="2200" dirty="0" err="1"/>
              <a:t>sårinfeksjonar</a:t>
            </a:r>
            <a:r>
              <a:rPr lang="nb-NO" sz="2200" dirty="0"/>
              <a:t>, </a:t>
            </a:r>
            <a:r>
              <a:rPr lang="nb-NO" sz="2200" dirty="0" err="1"/>
              <a:t>tarminfeksjonar</a:t>
            </a:r>
            <a:r>
              <a:rPr lang="nb-NO" sz="2200" dirty="0"/>
              <a:t> og gonoré.</a:t>
            </a:r>
          </a:p>
          <a:p>
            <a:pPr>
              <a:spcBef>
                <a:spcPts val="200"/>
              </a:spcBef>
            </a:pPr>
            <a:r>
              <a:rPr lang="nb-NO" sz="2200" dirty="0"/>
              <a:t>Dei fleste </a:t>
            </a:r>
            <a:r>
              <a:rPr lang="nb-NO" sz="2200" dirty="0" err="1"/>
              <a:t>sjukdomsframkallande</a:t>
            </a:r>
            <a:r>
              <a:rPr lang="nb-NO" sz="2200" dirty="0"/>
              <a:t> </a:t>
            </a:r>
            <a:r>
              <a:rPr lang="nb-NO" sz="2200" dirty="0" err="1"/>
              <a:t>bakteriane</a:t>
            </a:r>
            <a:r>
              <a:rPr lang="nb-NO" sz="2200" dirty="0"/>
              <a:t> kan bli </a:t>
            </a:r>
            <a:r>
              <a:rPr lang="nb-NO" sz="2200" dirty="0" err="1"/>
              <a:t>uskadeleggjorde</a:t>
            </a:r>
            <a:r>
              <a:rPr lang="nb-NO" sz="2200" dirty="0"/>
              <a:t> ved hjelp av antibiotika.</a:t>
            </a:r>
          </a:p>
        </p:txBody>
      </p:sp>
    </p:spTree>
    <p:extLst>
      <p:ext uri="{BB962C8B-B14F-4D97-AF65-F5344CB8AC3E}">
        <p14:creationId xmlns:p14="http://schemas.microsoft.com/office/powerpoint/2010/main" val="4191268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2FA67DA-6ED3-4E9F-9C30-5CCD563B9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/>
              <a:t>Oppdrag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58B92C4-D031-477A-A713-CAA7594641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5606" y="1825625"/>
            <a:ext cx="7461504" cy="4351338"/>
          </a:xfrm>
        </p:spPr>
        <p:txBody>
          <a:bodyPr/>
          <a:lstStyle/>
          <a:p>
            <a:pPr marL="0" indent="0">
              <a:buNone/>
            </a:pPr>
            <a:r>
              <a:rPr lang="nb-NO" sz="2200" dirty="0"/>
              <a:t>De skal stille diagnosen til pasienten og </a:t>
            </a:r>
            <a:r>
              <a:rPr lang="nb-NO" sz="2200" dirty="0" err="1"/>
              <a:t>føreskrive</a:t>
            </a:r>
            <a:r>
              <a:rPr lang="nb-NO" sz="2200" dirty="0"/>
              <a:t> behandling. Det er viktig at diagnosen som blir stilt er godt grunngitt for å sikre riktig behandling/medisinering.</a:t>
            </a:r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860682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6D59FDC-A68F-456C-8A15-73DDD5A64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Virus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9E42C4E-A488-426C-BE32-5268733707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2200" dirty="0" err="1"/>
              <a:t>Eit</a:t>
            </a:r>
            <a:r>
              <a:rPr lang="nb-NO" sz="2200" dirty="0"/>
              <a:t> virus kan verken ta til seg næring eller </a:t>
            </a:r>
            <a:r>
              <a:rPr lang="nb-NO" sz="2200" dirty="0" err="1"/>
              <a:t>formeire</a:t>
            </a:r>
            <a:r>
              <a:rPr lang="nb-NO" sz="2200" dirty="0"/>
              <a:t> seg, og det har heller </a:t>
            </a:r>
            <a:r>
              <a:rPr lang="nb-NO" sz="2200" dirty="0" err="1"/>
              <a:t>ikkje</a:t>
            </a:r>
            <a:r>
              <a:rPr lang="nb-NO" sz="2200" dirty="0"/>
              <a:t> stoffskifte </a:t>
            </a:r>
            <a:r>
              <a:rPr lang="nb-NO" sz="2200" dirty="0" err="1"/>
              <a:t>utan</a:t>
            </a:r>
            <a:r>
              <a:rPr lang="nb-NO" sz="2200" dirty="0"/>
              <a:t> å invadere og ta kontroll over ei vertscelle.</a:t>
            </a:r>
          </a:p>
          <a:p>
            <a:r>
              <a:rPr lang="nb-NO" sz="2200" dirty="0"/>
              <a:t>Viruset brukar cellematerialet i vertscella til å lage </a:t>
            </a:r>
            <a:r>
              <a:rPr lang="nb-NO" sz="2200" dirty="0" err="1"/>
              <a:t>kopiar</a:t>
            </a:r>
            <a:r>
              <a:rPr lang="nb-NO" sz="2200" dirty="0"/>
              <a:t> av seg </a:t>
            </a:r>
            <a:r>
              <a:rPr lang="nb-NO" sz="2200" dirty="0" err="1"/>
              <a:t>sjølv</a:t>
            </a:r>
            <a:r>
              <a:rPr lang="nb-NO" sz="2200" dirty="0"/>
              <a:t>.</a:t>
            </a:r>
          </a:p>
          <a:p>
            <a:r>
              <a:rPr lang="nb-NO" sz="2200" dirty="0"/>
              <a:t>Virus har evne til å snylte på alle </a:t>
            </a:r>
            <a:r>
              <a:rPr lang="nb-NO" sz="2200" dirty="0" err="1"/>
              <a:t>typar</a:t>
            </a:r>
            <a:r>
              <a:rPr lang="nb-NO" sz="2200" dirty="0"/>
              <a:t> liv.</a:t>
            </a:r>
          </a:p>
          <a:p>
            <a:r>
              <a:rPr lang="nb-NO" sz="2200" dirty="0"/>
              <a:t>Mange virus, men </a:t>
            </a:r>
            <a:r>
              <a:rPr lang="nb-NO" sz="2200" dirty="0" err="1"/>
              <a:t>ikkje</a:t>
            </a:r>
            <a:r>
              <a:rPr lang="nb-NO" sz="2200" dirty="0"/>
              <a:t> alle, er </a:t>
            </a:r>
            <a:r>
              <a:rPr lang="nb-NO" sz="2200" dirty="0" err="1"/>
              <a:t>sjukdomsframkallande</a:t>
            </a:r>
            <a:r>
              <a:rPr lang="nb-NO" sz="2200" dirty="0"/>
              <a:t>. </a:t>
            </a:r>
          </a:p>
          <a:p>
            <a:r>
              <a:rPr lang="nb-NO" sz="2200" dirty="0" err="1"/>
              <a:t>Vanlege</a:t>
            </a:r>
            <a:r>
              <a:rPr lang="nb-NO" sz="2200" dirty="0"/>
              <a:t> </a:t>
            </a:r>
            <a:r>
              <a:rPr lang="nb-NO" sz="2200" dirty="0" err="1"/>
              <a:t>virussjukdommar</a:t>
            </a:r>
            <a:r>
              <a:rPr lang="nb-NO" sz="2200" dirty="0"/>
              <a:t> er </a:t>
            </a:r>
            <a:r>
              <a:rPr lang="nb-NO" sz="2200" dirty="0" err="1"/>
              <a:t>forkjøling</a:t>
            </a:r>
            <a:r>
              <a:rPr lang="nb-NO" sz="2200" dirty="0"/>
              <a:t>, influensa, munnsår (herpes), </a:t>
            </a:r>
            <a:r>
              <a:rPr lang="nb-NO" sz="2200" dirty="0" err="1"/>
              <a:t>raude</a:t>
            </a:r>
            <a:r>
              <a:rPr lang="nb-NO" sz="2200" dirty="0"/>
              <a:t> </a:t>
            </a:r>
            <a:r>
              <a:rPr lang="nb-NO" sz="2200" dirty="0" err="1"/>
              <a:t>hundar</a:t>
            </a:r>
            <a:r>
              <a:rPr lang="nb-NO" sz="2200" dirty="0"/>
              <a:t>, </a:t>
            </a:r>
            <a:r>
              <a:rPr lang="nb-NO" sz="2200" dirty="0" err="1"/>
              <a:t>meslingar</a:t>
            </a:r>
            <a:r>
              <a:rPr lang="nb-NO" sz="2200" dirty="0"/>
              <a:t>, </a:t>
            </a:r>
            <a:r>
              <a:rPr lang="nb-NO" sz="2200" dirty="0" err="1"/>
              <a:t>vasskoppar</a:t>
            </a:r>
            <a:r>
              <a:rPr lang="nb-NO" sz="2200" dirty="0"/>
              <a:t> og helveteseld.</a:t>
            </a:r>
          </a:p>
          <a:p>
            <a:r>
              <a:rPr lang="nb-NO" sz="2200" dirty="0"/>
              <a:t>Dei fleste </a:t>
            </a:r>
            <a:r>
              <a:rPr lang="nb-NO" sz="2200" dirty="0" err="1"/>
              <a:t>virussjukdommane</a:t>
            </a:r>
            <a:r>
              <a:rPr lang="nb-NO" sz="2200" dirty="0"/>
              <a:t> blir </a:t>
            </a:r>
            <a:r>
              <a:rPr lang="nb-NO" sz="2200" dirty="0" err="1"/>
              <a:t>lækt</a:t>
            </a:r>
            <a:r>
              <a:rPr lang="nb-NO" sz="2200" dirty="0"/>
              <a:t> av seg sjølve, men </a:t>
            </a:r>
            <a:r>
              <a:rPr lang="nb-NO" sz="2200" dirty="0" err="1"/>
              <a:t>nokre</a:t>
            </a:r>
            <a:r>
              <a:rPr lang="nb-NO" sz="2200" dirty="0"/>
              <a:t> kan kurerast med medikament. </a:t>
            </a:r>
          </a:p>
          <a:p>
            <a:endParaRPr lang="nb-NO" sz="2200" dirty="0"/>
          </a:p>
          <a:p>
            <a:endParaRPr lang="nb-NO" sz="2200" dirty="0"/>
          </a:p>
        </p:txBody>
      </p:sp>
    </p:spTree>
    <p:extLst>
      <p:ext uri="{BB962C8B-B14F-4D97-AF65-F5344CB8AC3E}">
        <p14:creationId xmlns:p14="http://schemas.microsoft.com/office/powerpoint/2010/main" val="30385711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80DD6E8-515B-400C-9D1E-1EA41E7B3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Økt 3</a:t>
            </a:r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886" y="803968"/>
            <a:ext cx="4310742" cy="5741508"/>
          </a:xfrm>
        </p:spPr>
      </p:pic>
      <p:sp>
        <p:nvSpPr>
          <p:cNvPr id="5" name="Tekstboks 1"/>
          <p:cNvSpPr txBox="1"/>
          <p:nvPr/>
        </p:nvSpPr>
        <p:spPr>
          <a:xfrm>
            <a:off x="7261316" y="6126480"/>
            <a:ext cx="1776548" cy="418996"/>
          </a:xfrm>
          <a:prstGeom prst="rect">
            <a:avLst/>
          </a:prstGeom>
          <a:solidFill>
            <a:prstClr val="white"/>
          </a:solidFill>
          <a:ln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1000"/>
              </a:spcAft>
            </a:pPr>
            <a:r>
              <a:rPr lang="en-US" sz="900" i="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Illustrasjon</a:t>
            </a:r>
            <a:r>
              <a:rPr lang="en-US" sz="900" i="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: Otis Historical Archives Nat'l Museum of Health &amp; Medicine, CC BY 2.0</a:t>
            </a:r>
            <a:endParaRPr lang="nb-NO" sz="900" i="1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6299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79DC39F-A181-4B49-B739-173C05772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Tyfoid-Mary</a:t>
            </a:r>
          </a:p>
        </p:txBody>
      </p:sp>
      <p:pic>
        <p:nvPicPr>
          <p:cNvPr id="4" name="Plassholder for innhold 3">
            <a:extLst>
              <a:ext uri="{FF2B5EF4-FFF2-40B4-BE49-F238E27FC236}">
                <a16:creationId xmlns:a16="http://schemas.microsoft.com/office/drawing/2014/main" id="{0509D46B-2C77-41AE-8941-12C4074D09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2125597"/>
            <a:ext cx="1878806" cy="2428875"/>
          </a:xfrm>
          <a:prstGeom prst="rect">
            <a:avLst/>
          </a:prstGeom>
        </p:spPr>
      </p:pic>
      <p:sp>
        <p:nvSpPr>
          <p:cNvPr id="5" name="Plassholder for innhold 2">
            <a:extLst>
              <a:ext uri="{FF2B5EF4-FFF2-40B4-BE49-F238E27FC236}">
                <a16:creationId xmlns:a16="http://schemas.microsoft.com/office/drawing/2014/main" id="{C0F27ECD-DD67-46D5-B402-76FF927C2553}"/>
              </a:ext>
            </a:extLst>
          </p:cNvPr>
          <p:cNvSpPr txBox="1">
            <a:spLocks/>
          </p:cNvSpPr>
          <p:nvPr/>
        </p:nvSpPr>
        <p:spPr>
          <a:xfrm>
            <a:off x="2981739" y="2226469"/>
            <a:ext cx="5533611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sz="2200" dirty="0"/>
              <a:t>Les historia om Mary </a:t>
            </a:r>
            <a:r>
              <a:rPr lang="nb-NO" sz="2200" dirty="0" err="1"/>
              <a:t>Mallon</a:t>
            </a:r>
            <a:r>
              <a:rPr lang="nb-NO" sz="2200" dirty="0"/>
              <a:t> (også kalla </a:t>
            </a:r>
            <a:r>
              <a:rPr lang="nb-NO" sz="2200" dirty="0" err="1"/>
              <a:t>tyfoid</a:t>
            </a:r>
            <a:r>
              <a:rPr lang="nb-NO" sz="2200" dirty="0"/>
              <a:t>-Mary).</a:t>
            </a:r>
          </a:p>
          <a:p>
            <a:pPr marL="0" indent="0">
              <a:buNone/>
            </a:pPr>
            <a:r>
              <a:rPr lang="nb-NO" sz="2200" dirty="0" err="1"/>
              <a:t>Leseoppdrag</a:t>
            </a:r>
            <a:r>
              <a:rPr lang="nb-NO" sz="2200" dirty="0"/>
              <a:t>:</a:t>
            </a:r>
          </a:p>
          <a:p>
            <a:pPr lvl="0" fontAlgn="ctr"/>
            <a:r>
              <a:rPr lang="nb-NO" sz="2200" dirty="0"/>
              <a:t>Beskriv </a:t>
            </a:r>
            <a:r>
              <a:rPr lang="nb-NO" sz="2200" dirty="0" err="1"/>
              <a:t>smittekjeda</a:t>
            </a:r>
            <a:r>
              <a:rPr lang="nb-NO" sz="2200" dirty="0"/>
              <a:t> </a:t>
            </a:r>
            <a:r>
              <a:rPr lang="nb-NO" sz="2200" dirty="0" err="1"/>
              <a:t>frå</a:t>
            </a:r>
            <a:r>
              <a:rPr lang="nb-NO" sz="2200" dirty="0"/>
              <a:t> </a:t>
            </a:r>
            <a:r>
              <a:rPr lang="nb-NO" sz="2200" dirty="0" err="1"/>
              <a:t>smittekjelda</a:t>
            </a:r>
            <a:r>
              <a:rPr lang="nb-NO" sz="2200" dirty="0"/>
              <a:t> til personen som blir sjuk. </a:t>
            </a:r>
            <a:r>
              <a:rPr lang="nb-NO" sz="2200" dirty="0" err="1"/>
              <a:t>Teikn</a:t>
            </a:r>
            <a:r>
              <a:rPr lang="nb-NO" sz="2200" dirty="0"/>
              <a:t>, skriv eller forklar.</a:t>
            </a:r>
          </a:p>
          <a:p>
            <a:r>
              <a:rPr lang="nb-NO" sz="2200" dirty="0"/>
              <a:t>Kva kunne </a:t>
            </a:r>
            <a:r>
              <a:rPr lang="nb-NO" sz="2200" dirty="0" err="1"/>
              <a:t>vore</a:t>
            </a:r>
            <a:r>
              <a:rPr lang="nb-NO" sz="2200" dirty="0"/>
              <a:t> gjort for å hindre smitta av </a:t>
            </a:r>
            <a:r>
              <a:rPr lang="nb-NO" sz="2200" i="1" dirty="0"/>
              <a:t>Salmonella </a:t>
            </a:r>
            <a:r>
              <a:rPr lang="nb-NO" sz="2200" i="1" dirty="0" err="1"/>
              <a:t>Typhi</a:t>
            </a:r>
            <a:r>
              <a:rPr lang="nb-NO" sz="2200" i="1" dirty="0"/>
              <a:t> </a:t>
            </a:r>
            <a:r>
              <a:rPr lang="nb-NO" sz="2200" dirty="0"/>
              <a:t>og </a:t>
            </a:r>
            <a:r>
              <a:rPr lang="nb-NO" sz="2200" dirty="0" err="1"/>
              <a:t>utbrot</a:t>
            </a:r>
            <a:r>
              <a:rPr lang="nb-NO" sz="2200" dirty="0"/>
              <a:t> av sjukdommen tyfus?</a:t>
            </a:r>
          </a:p>
          <a:p>
            <a:endParaRPr lang="nb-NO" sz="2200" dirty="0"/>
          </a:p>
          <a:p>
            <a:pPr marL="0" indent="0">
              <a:buNone/>
            </a:pPr>
            <a:endParaRPr lang="nb-NO" sz="2200" dirty="0"/>
          </a:p>
        </p:txBody>
      </p:sp>
      <p:sp>
        <p:nvSpPr>
          <p:cNvPr id="6" name="Tekstboks 1"/>
          <p:cNvSpPr txBox="1"/>
          <p:nvPr/>
        </p:nvSpPr>
        <p:spPr>
          <a:xfrm>
            <a:off x="628650" y="4675378"/>
            <a:ext cx="1776548" cy="418996"/>
          </a:xfrm>
          <a:prstGeom prst="rect">
            <a:avLst/>
          </a:prstGeom>
          <a:solidFill>
            <a:prstClr val="white"/>
          </a:solidFill>
          <a:ln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1000"/>
              </a:spcAft>
            </a:pPr>
            <a:r>
              <a:rPr lang="en-US" sz="900" i="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Illustrasjon</a:t>
            </a:r>
            <a:r>
              <a:rPr lang="en-US" sz="900" i="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: Otis Historical Archives Nat'l Museum of Health &amp; Medicine, CC BY 2.0</a:t>
            </a:r>
            <a:endParaRPr lang="nb-NO" sz="900" i="1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21912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E56975A-8F62-483C-AAF7-77D726AD4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Smittekjedeforsøk</a:t>
            </a:r>
          </a:p>
        </p:txBody>
      </p:sp>
      <p:graphicFrame>
        <p:nvGraphicFramePr>
          <p:cNvPr id="4" name="Plassholder for innhold 3">
            <a:extLst>
              <a:ext uri="{FF2B5EF4-FFF2-40B4-BE49-F238E27FC236}">
                <a16:creationId xmlns:a16="http://schemas.microsoft.com/office/drawing/2014/main" id="{D294865C-BB8E-49BD-9809-9CE0974CB5C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2771427"/>
              </p:ext>
            </p:extLst>
          </p:nvPr>
        </p:nvGraphicFramePr>
        <p:xfrm>
          <a:off x="628650" y="2226469"/>
          <a:ext cx="7886700" cy="30594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1675">
                  <a:extLst>
                    <a:ext uri="{9D8B030D-6E8A-4147-A177-3AD203B41FA5}">
                      <a16:colId xmlns:a16="http://schemas.microsoft.com/office/drawing/2014/main" val="1947196743"/>
                    </a:ext>
                  </a:extLst>
                </a:gridCol>
                <a:gridCol w="1971675">
                  <a:extLst>
                    <a:ext uri="{9D8B030D-6E8A-4147-A177-3AD203B41FA5}">
                      <a16:colId xmlns:a16="http://schemas.microsoft.com/office/drawing/2014/main" val="3317889911"/>
                    </a:ext>
                  </a:extLst>
                </a:gridCol>
                <a:gridCol w="1971675">
                  <a:extLst>
                    <a:ext uri="{9D8B030D-6E8A-4147-A177-3AD203B41FA5}">
                      <a16:colId xmlns:a16="http://schemas.microsoft.com/office/drawing/2014/main" val="3834858186"/>
                    </a:ext>
                  </a:extLst>
                </a:gridCol>
                <a:gridCol w="1971675">
                  <a:extLst>
                    <a:ext uri="{9D8B030D-6E8A-4147-A177-3AD203B41FA5}">
                      <a16:colId xmlns:a16="http://schemas.microsoft.com/office/drawing/2014/main" val="3783253211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r>
                        <a:rPr lang="nb-NO" sz="1000" dirty="0"/>
                        <a:t>Din kode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b-NO" sz="1000" dirty="0"/>
                        <a:t>Første kontakt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b-NO" sz="1000" dirty="0"/>
                        <a:t>Andre kontakt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b-NO" sz="1000" dirty="0"/>
                        <a:t>Tredje kontakt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08517563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nb-NO" sz="1000" dirty="0"/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nb-NO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nb-NO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nb-NO" sz="10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08757938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nb-NO" sz="1000" dirty="0"/>
                        <a:t>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nb-NO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nb-NO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nb-NO" sz="10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729242699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nb-NO" sz="1000" dirty="0"/>
                        <a:t>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nb-NO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nb-NO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nb-NO" sz="10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328208337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nb-NO" sz="1000" dirty="0"/>
                        <a:t>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nb-NO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nb-NO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nb-NO" sz="10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8037453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nb-NO" sz="1000" dirty="0"/>
                        <a:t>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nb-NO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nb-NO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nb-NO" sz="10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417204094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nb-NO" sz="1000" dirty="0"/>
                        <a:t>6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nb-NO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nb-NO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nb-NO" sz="1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59365608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nb-NO" sz="1000" dirty="0"/>
                        <a:t>7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nb-NO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nb-NO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nb-NO" sz="1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06441592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nb-NO" sz="1000" dirty="0"/>
                        <a:t>8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nb-NO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nb-NO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nb-NO" sz="1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416437844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nb-NO" sz="1000" dirty="0"/>
                        <a:t>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nb-NO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nb-NO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nb-NO" sz="1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716033014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nb-NO" sz="1000" dirty="0"/>
                        <a:t>10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nb-NO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nb-NO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nb-NO" sz="1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0423743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40874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E79AF76-BC4F-48AC-A8DF-2E43C40D8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Smittekjede – </a:t>
            </a:r>
            <a:r>
              <a:rPr lang="nb-NO" dirty="0" err="1"/>
              <a:t>diskusjonsoppgåver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0D9F351-B5AB-4D35-9681-A6920BD98B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sz="2200" dirty="0"/>
              <a:t>I smittekjedeforsøket hadde </a:t>
            </a:r>
            <a:r>
              <a:rPr lang="nb-NO" sz="2200" dirty="0" err="1"/>
              <a:t>éin</a:t>
            </a:r>
            <a:r>
              <a:rPr lang="nb-NO" sz="2200" dirty="0"/>
              <a:t> person fått utdelt «smittestoff».</a:t>
            </a:r>
          </a:p>
          <a:p>
            <a:r>
              <a:rPr lang="nb-NO" sz="2200" dirty="0"/>
              <a:t>Kor mange hadde fått smitta når alle hadde helst på tre </a:t>
            </a:r>
            <a:r>
              <a:rPr lang="nb-NO" sz="2200" dirty="0" err="1"/>
              <a:t>personar</a:t>
            </a:r>
            <a:r>
              <a:rPr lang="nb-NO" sz="2200" dirty="0"/>
              <a:t>?</a:t>
            </a:r>
          </a:p>
          <a:p>
            <a:r>
              <a:rPr lang="nb-NO" sz="2200" dirty="0"/>
              <a:t>Kor mange kunne teoretisk ha blitt smitta dersom det hadde </a:t>
            </a:r>
            <a:r>
              <a:rPr lang="nb-NO" sz="2200" dirty="0" err="1"/>
              <a:t>vore</a:t>
            </a:r>
            <a:r>
              <a:rPr lang="nb-NO" sz="2200" dirty="0"/>
              <a:t> tre </a:t>
            </a:r>
            <a:r>
              <a:rPr lang="nb-NO" sz="2200" dirty="0" err="1"/>
              <a:t>helserunder</a:t>
            </a:r>
            <a:r>
              <a:rPr lang="nb-NO" sz="2200" dirty="0"/>
              <a:t> til?</a:t>
            </a:r>
          </a:p>
          <a:p>
            <a:endParaRPr lang="nb-NO" sz="2200" dirty="0"/>
          </a:p>
        </p:txBody>
      </p:sp>
    </p:spTree>
    <p:extLst>
      <p:ext uri="{BB962C8B-B14F-4D97-AF65-F5344CB8AC3E}">
        <p14:creationId xmlns:p14="http://schemas.microsoft.com/office/powerpoint/2010/main" val="16873634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23574BC-E51E-4148-A0FC-237F2BF36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Studer bakterieprøva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EB55605-1AC1-4A89-B938-5681277012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n-NO" sz="2200" dirty="0"/>
              <a:t>Studer resultatet av bakterieprøvene:</a:t>
            </a:r>
          </a:p>
          <a:p>
            <a:r>
              <a:rPr lang="nn-NO" sz="2200" dirty="0"/>
              <a:t>Kor mange ulike typar koloniar kan du sjå?</a:t>
            </a:r>
          </a:p>
          <a:p>
            <a:r>
              <a:rPr lang="nn-NO" sz="2200" dirty="0"/>
              <a:t>Beskriv forskjellen på dei ulike koloniane</a:t>
            </a:r>
          </a:p>
          <a:p>
            <a:r>
              <a:rPr lang="nn-NO" sz="2200" dirty="0"/>
              <a:t>Samanlikn resultatet av di prøve med dei andre i legeteamet ditt. </a:t>
            </a:r>
          </a:p>
          <a:p>
            <a:pPr marL="0" indent="0">
              <a:buNone/>
            </a:pPr>
            <a:r>
              <a:rPr lang="nn-NO" sz="2200" dirty="0"/>
              <a:t>Vel ut ein koloni du dyrkar vidare på. Vel gjerne ein som ligg for seg sjølv, da er det størst sannsyn for at kolonien er rein:</a:t>
            </a:r>
          </a:p>
          <a:p>
            <a:pPr marL="457200" indent="-457200">
              <a:buAutoNum type="arabicPeriod"/>
            </a:pPr>
            <a:r>
              <a:rPr lang="nn-NO" sz="2200" dirty="0"/>
              <a:t>Plukk opp ein bakteriekoloni frå </a:t>
            </a:r>
            <a:r>
              <a:rPr lang="nn-NO" sz="2200" dirty="0" err="1"/>
              <a:t>agarskåla</a:t>
            </a:r>
            <a:r>
              <a:rPr lang="nn-NO" sz="2200" dirty="0"/>
              <a:t> med ei podenål </a:t>
            </a:r>
          </a:p>
          <a:p>
            <a:pPr marL="457200" indent="-457200">
              <a:buAutoNum type="arabicPeriod"/>
            </a:pPr>
            <a:r>
              <a:rPr lang="nn-NO" sz="2200" dirty="0"/>
              <a:t>Rør ut kolonien i eit </a:t>
            </a:r>
            <a:r>
              <a:rPr lang="nn-NO" sz="2200"/>
              <a:t>eppendorfrøyr</a:t>
            </a:r>
            <a:r>
              <a:rPr lang="nn-NO" sz="2200" dirty="0"/>
              <a:t> med destillert vatn </a:t>
            </a:r>
          </a:p>
          <a:p>
            <a:pPr marL="457200" indent="-457200">
              <a:buAutoNum type="arabicPeriod"/>
            </a:pPr>
            <a:r>
              <a:rPr lang="nn-NO" sz="2200" dirty="0"/>
              <a:t>Bruk podenåla til å stryke løysninga over </a:t>
            </a:r>
            <a:r>
              <a:rPr lang="nn-NO" sz="2200" dirty="0" err="1"/>
              <a:t>agarskåla</a:t>
            </a:r>
            <a:endParaRPr lang="nn-NO" sz="2200" dirty="0"/>
          </a:p>
          <a:p>
            <a:pPr marL="0" indent="0">
              <a:buNone/>
            </a:pPr>
            <a:endParaRPr lang="nn-NO" sz="2200" dirty="0"/>
          </a:p>
          <a:p>
            <a:pPr marL="0" indent="0">
              <a:buNone/>
            </a:pPr>
            <a:endParaRPr lang="nn-NO" sz="2200" dirty="0"/>
          </a:p>
          <a:p>
            <a:endParaRPr lang="nn-NO" sz="2200" dirty="0"/>
          </a:p>
        </p:txBody>
      </p:sp>
    </p:spTree>
    <p:extLst>
      <p:ext uri="{BB962C8B-B14F-4D97-AF65-F5344CB8AC3E}">
        <p14:creationId xmlns:p14="http://schemas.microsoft.com/office/powerpoint/2010/main" val="29193512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B5E2FB2-FC9D-4FFB-ABD3-9148796D0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Melding </a:t>
            </a:r>
            <a:r>
              <a:rPr lang="nb-NO" dirty="0" err="1"/>
              <a:t>frå</a:t>
            </a:r>
            <a:r>
              <a:rPr lang="nb-NO" dirty="0"/>
              <a:t> laboratoriet: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E078B15-7C2C-4094-9F9A-D19D0D3341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7912" y="2184358"/>
            <a:ext cx="7044488" cy="2034945"/>
          </a:xfrm>
          <a:ln w="19050">
            <a:solidFill>
              <a:schemeClr val="tx1">
                <a:lumMod val="95000"/>
                <a:lumOff val="5000"/>
              </a:schemeClr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sz="2200" dirty="0"/>
              <a:t>Resultatet </a:t>
            </a:r>
            <a:r>
              <a:rPr lang="nb-NO" sz="2200" dirty="0" err="1"/>
              <a:t>frå</a:t>
            </a:r>
            <a:r>
              <a:rPr lang="nb-NO" sz="2200" dirty="0"/>
              <a:t> CRP tyder på at pasienten har </a:t>
            </a:r>
            <a:r>
              <a:rPr lang="nb-NO" sz="2200" dirty="0" err="1"/>
              <a:t>ein</a:t>
            </a:r>
            <a:r>
              <a:rPr lang="nb-NO" sz="2200" dirty="0"/>
              <a:t> bakterieinfeksjon. </a:t>
            </a:r>
          </a:p>
          <a:p>
            <a:pPr marL="0" indent="0">
              <a:buNone/>
            </a:pPr>
            <a:r>
              <a:rPr lang="nb-NO" sz="2200" dirty="0"/>
              <a:t>Neste skritt: Dyrke bakterien </a:t>
            </a:r>
            <a:r>
              <a:rPr lang="nb-NO" sz="2200" dirty="0" err="1"/>
              <a:t>vidare</a:t>
            </a:r>
            <a:r>
              <a:rPr lang="nb-NO" sz="2200" dirty="0"/>
              <a:t> for gramfargetesting som kan avsløre kva slags bakterie det er som </a:t>
            </a:r>
            <a:r>
              <a:rPr lang="nb-NO" sz="2200" dirty="0" err="1"/>
              <a:t>forårsakar</a:t>
            </a:r>
            <a:r>
              <a:rPr lang="nb-NO" sz="2200" dirty="0"/>
              <a:t> </a:t>
            </a:r>
            <a:r>
              <a:rPr lang="nb-NO" sz="2200" dirty="0" err="1"/>
              <a:t>plagane</a:t>
            </a:r>
            <a:r>
              <a:rPr lang="nb-NO" sz="2200" dirty="0"/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6750928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4CF4C5E-D40B-4762-A1B9-54E3484B7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Bakteriar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EF6AFC6-0ABB-46FE-A4BE-62F7FBAC12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98134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200" dirty="0"/>
              <a:t>Vi kan dele </a:t>
            </a:r>
            <a:r>
              <a:rPr lang="nb-NO" sz="2200" dirty="0" err="1"/>
              <a:t>bakteriar</a:t>
            </a:r>
            <a:r>
              <a:rPr lang="nb-NO" sz="2200" dirty="0"/>
              <a:t> inn i to hovedgrupper: gram-positive (G+) og gram-negative (G-). </a:t>
            </a:r>
          </a:p>
          <a:p>
            <a:pPr marL="0" indent="0">
              <a:buNone/>
            </a:pPr>
            <a:r>
              <a:rPr lang="nb-NO" sz="2200" dirty="0"/>
              <a:t>Ved å bruke gramfarging, kan vi sjå om </a:t>
            </a:r>
            <a:r>
              <a:rPr lang="nb-NO" sz="2200" dirty="0" err="1"/>
              <a:t>bakteriane</a:t>
            </a:r>
            <a:r>
              <a:rPr lang="nb-NO" sz="2200" dirty="0"/>
              <a:t> er gram-positive eller gram-negative.</a:t>
            </a:r>
          </a:p>
        </p:txBody>
      </p:sp>
    </p:spTree>
    <p:extLst>
      <p:ext uri="{BB962C8B-B14F-4D97-AF65-F5344CB8AC3E}">
        <p14:creationId xmlns:p14="http://schemas.microsoft.com/office/powerpoint/2010/main" val="36027041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2FF4780-CD6D-411B-BB09-AC31C154E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Behandling av bakterielle </a:t>
            </a:r>
            <a:r>
              <a:rPr lang="nb-NO" dirty="0" err="1"/>
              <a:t>sjukdommar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76073C0-B2D3-4C3B-8205-92A0E78950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2200" dirty="0"/>
              <a:t>Det er viktig å finne ut kva slags </a:t>
            </a:r>
            <a:r>
              <a:rPr lang="nb-NO" sz="2200" dirty="0" err="1"/>
              <a:t>bakteriar</a:t>
            </a:r>
            <a:r>
              <a:rPr lang="nb-NO" sz="2200" dirty="0"/>
              <a:t> som </a:t>
            </a:r>
            <a:r>
              <a:rPr lang="nb-NO" sz="2200" dirty="0" err="1"/>
              <a:t>forårsakar</a:t>
            </a:r>
            <a:r>
              <a:rPr lang="nb-NO" sz="2200" dirty="0"/>
              <a:t> sjukdom, da kan behandlinga bli tilpassa best </a:t>
            </a:r>
            <a:r>
              <a:rPr lang="nb-NO" sz="2200" dirty="0" err="1"/>
              <a:t>mogleg</a:t>
            </a:r>
            <a:r>
              <a:rPr lang="nb-NO" sz="2200" dirty="0"/>
              <a:t>. </a:t>
            </a:r>
          </a:p>
          <a:p>
            <a:r>
              <a:rPr lang="nb-NO" sz="2200" dirty="0"/>
              <a:t>Smalspektra antibiotika er berekna på </a:t>
            </a:r>
            <a:r>
              <a:rPr lang="nb-NO" sz="2200" dirty="0" err="1"/>
              <a:t>nokre</a:t>
            </a:r>
            <a:r>
              <a:rPr lang="nb-NO" sz="2200" dirty="0"/>
              <a:t> få </a:t>
            </a:r>
            <a:r>
              <a:rPr lang="nb-NO" sz="2200" dirty="0" err="1"/>
              <a:t>bakterietypar</a:t>
            </a:r>
            <a:r>
              <a:rPr lang="nb-NO" sz="2200" dirty="0"/>
              <a:t> og </a:t>
            </a:r>
            <a:r>
              <a:rPr lang="nb-NO" sz="2200" dirty="0" err="1"/>
              <a:t>passar</a:t>
            </a:r>
            <a:r>
              <a:rPr lang="nb-NO" sz="2200" dirty="0"/>
              <a:t> fint dersom </a:t>
            </a:r>
            <a:r>
              <a:rPr lang="nb-NO" sz="2200" dirty="0" err="1"/>
              <a:t>ein</a:t>
            </a:r>
            <a:r>
              <a:rPr lang="nb-NO" sz="2200" dirty="0"/>
              <a:t> veit kva for bakterier det er som </a:t>
            </a:r>
            <a:r>
              <a:rPr lang="nb-NO" sz="2200" dirty="0" err="1"/>
              <a:t>forårsakar</a:t>
            </a:r>
            <a:r>
              <a:rPr lang="nb-NO" sz="2200" dirty="0"/>
              <a:t> sjukdommen. </a:t>
            </a:r>
          </a:p>
          <a:p>
            <a:r>
              <a:rPr lang="nb-NO" sz="2200" dirty="0" err="1"/>
              <a:t>Breispektrae</a:t>
            </a:r>
            <a:r>
              <a:rPr lang="nb-NO" sz="2200" dirty="0"/>
              <a:t> antibiotika angrip gram-positive og gram-negative </a:t>
            </a:r>
            <a:r>
              <a:rPr lang="nb-NO" sz="2200" dirty="0" err="1"/>
              <a:t>bakteriar</a:t>
            </a:r>
            <a:r>
              <a:rPr lang="nb-NO" sz="2200" dirty="0"/>
              <a:t> </a:t>
            </a:r>
            <a:r>
              <a:rPr lang="nb-NO" sz="2200" dirty="0" err="1"/>
              <a:t>meir</a:t>
            </a:r>
            <a:r>
              <a:rPr lang="nb-NO" sz="2200" dirty="0"/>
              <a:t> likt og er effektive mot mange ulike </a:t>
            </a:r>
            <a:r>
              <a:rPr lang="nb-NO" sz="2200" dirty="0" err="1"/>
              <a:t>bakteriar</a:t>
            </a:r>
            <a:r>
              <a:rPr lang="nb-NO" sz="2200" dirty="0"/>
              <a:t>. Ulempa med breispektra antibiotika er at </a:t>
            </a:r>
            <a:r>
              <a:rPr lang="nb-NO" sz="2200" dirty="0" err="1"/>
              <a:t>dei</a:t>
            </a:r>
            <a:r>
              <a:rPr lang="nb-NO" sz="2200" dirty="0"/>
              <a:t> også drep </a:t>
            </a:r>
            <a:r>
              <a:rPr lang="nb-NO" sz="2200" dirty="0" err="1"/>
              <a:t>bakteriar</a:t>
            </a:r>
            <a:r>
              <a:rPr lang="nb-NO" sz="2200" dirty="0"/>
              <a:t> som er nyttige for oss, som for eksempel </a:t>
            </a:r>
            <a:r>
              <a:rPr lang="nb-NO" sz="2200" dirty="0" err="1"/>
              <a:t>bakteriar</a:t>
            </a:r>
            <a:r>
              <a:rPr lang="nb-NO" sz="2200" dirty="0"/>
              <a:t> i tarmsystemet. </a:t>
            </a:r>
            <a:r>
              <a:rPr lang="nb-NO" sz="2200" dirty="0" err="1"/>
              <a:t>Omfattande</a:t>
            </a:r>
            <a:r>
              <a:rPr lang="nb-NO" sz="2200" dirty="0"/>
              <a:t> bruk av breispektra antibiotika </a:t>
            </a:r>
            <a:r>
              <a:rPr lang="nb-NO" sz="2200" dirty="0" err="1"/>
              <a:t>aukar</a:t>
            </a:r>
            <a:r>
              <a:rPr lang="nb-NO" sz="2200" dirty="0"/>
              <a:t> også risikoen for resistens.</a:t>
            </a:r>
          </a:p>
        </p:txBody>
      </p:sp>
    </p:spTree>
    <p:extLst>
      <p:ext uri="{BB962C8B-B14F-4D97-AF65-F5344CB8AC3E}">
        <p14:creationId xmlns:p14="http://schemas.microsoft.com/office/powerpoint/2010/main" val="39501924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62FBDA6-A079-4753-B057-4CF374D8B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Økt 4</a:t>
            </a:r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730" y="1786436"/>
            <a:ext cx="6527007" cy="4351338"/>
          </a:xfrm>
        </p:spPr>
      </p:pic>
    </p:spTree>
    <p:extLst>
      <p:ext uri="{BB962C8B-B14F-4D97-AF65-F5344CB8AC3E}">
        <p14:creationId xmlns:p14="http://schemas.microsoft.com/office/powerpoint/2010/main" val="7148512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485900" y="1063229"/>
            <a:ext cx="3356762" cy="857250"/>
          </a:xfrm>
        </p:spPr>
        <p:txBody>
          <a:bodyPr>
            <a:normAutofit/>
          </a:bodyPr>
          <a:lstStyle/>
          <a:p>
            <a:r>
              <a:rPr lang="nb-NO" dirty="0"/>
              <a:t>Tenk-par-del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493658" y="2294875"/>
            <a:ext cx="6172200" cy="24549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200" dirty="0"/>
              <a:t>Kva er </a:t>
            </a:r>
            <a:r>
              <a:rPr lang="nb-NO" sz="2200" dirty="0" err="1"/>
              <a:t>ein</a:t>
            </a:r>
            <a:r>
              <a:rPr lang="nb-NO" sz="2200" dirty="0"/>
              <a:t> infeksjon?</a:t>
            </a:r>
          </a:p>
          <a:p>
            <a:pPr marL="385763" indent="-385763">
              <a:buAutoNum type="arabicPeriod"/>
            </a:pPr>
            <a:r>
              <a:rPr lang="nb-NO" sz="2200" dirty="0"/>
              <a:t>Tenk i </a:t>
            </a:r>
            <a:r>
              <a:rPr lang="nb-NO" sz="2200" dirty="0" err="1"/>
              <a:t>eitt</a:t>
            </a:r>
            <a:r>
              <a:rPr lang="nb-NO" sz="2200" dirty="0"/>
              <a:t> minutt</a:t>
            </a:r>
          </a:p>
          <a:p>
            <a:pPr marL="385763" indent="-385763">
              <a:buAutoNum type="arabicPeriod"/>
            </a:pPr>
            <a:r>
              <a:rPr lang="nb-NO" sz="2200" dirty="0"/>
              <a:t>Diskuter med naboen i </a:t>
            </a:r>
            <a:r>
              <a:rPr lang="nb-NO" sz="2200" dirty="0" err="1"/>
              <a:t>eitt</a:t>
            </a:r>
            <a:r>
              <a:rPr lang="nb-NO" sz="2200" dirty="0"/>
              <a:t> minutt</a:t>
            </a:r>
          </a:p>
          <a:p>
            <a:pPr marL="385763" indent="-385763">
              <a:buAutoNum type="arabicPeriod"/>
            </a:pPr>
            <a:r>
              <a:rPr lang="nb-NO" sz="2200" dirty="0"/>
              <a:t>Del i klassa</a:t>
            </a:r>
          </a:p>
          <a:p>
            <a:pPr marL="385763" indent="-385763">
              <a:buAutoNum type="arabicPeriod"/>
            </a:pP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5B417-CA54-43A6-A1F8-A315975ED47B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295777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Gramfarging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68178"/>
            <a:ext cx="7886700" cy="4351338"/>
          </a:xfrm>
        </p:spPr>
        <p:txBody>
          <a:bodyPr>
            <a:normAutofit/>
          </a:bodyPr>
          <a:lstStyle/>
          <a:p>
            <a:r>
              <a:rPr lang="nb-NO" sz="2200" dirty="0" err="1"/>
              <a:t>ein</a:t>
            </a:r>
            <a:r>
              <a:rPr lang="nb-NO" sz="2200" dirty="0"/>
              <a:t> viktig metode i medisinsk bakteriologi </a:t>
            </a:r>
          </a:p>
          <a:p>
            <a:r>
              <a:rPr lang="nb-NO" sz="2200" dirty="0" err="1"/>
              <a:t>brukast</a:t>
            </a:r>
            <a:r>
              <a:rPr lang="nb-NO" sz="2200" dirty="0"/>
              <a:t> til å få </a:t>
            </a:r>
            <a:r>
              <a:rPr lang="nb-NO" sz="2200" dirty="0" err="1"/>
              <a:t>meir</a:t>
            </a:r>
            <a:r>
              <a:rPr lang="nb-NO" sz="2200" dirty="0"/>
              <a:t> informasjon om </a:t>
            </a:r>
            <a:r>
              <a:rPr lang="nb-NO" sz="2200" dirty="0" err="1"/>
              <a:t>bakteriane</a:t>
            </a:r>
            <a:r>
              <a:rPr lang="nb-NO" sz="2200" dirty="0"/>
              <a:t> slik at behandlinga kan bli mest </a:t>
            </a:r>
            <a:r>
              <a:rPr lang="nb-NO" sz="2200" dirty="0" err="1"/>
              <a:t>mogleg</a:t>
            </a:r>
            <a:r>
              <a:rPr lang="nb-NO" sz="2200" dirty="0"/>
              <a:t> treffsikker</a:t>
            </a:r>
          </a:p>
          <a:p>
            <a:r>
              <a:rPr lang="nb-NO" sz="2200" dirty="0" err="1"/>
              <a:t>skil</a:t>
            </a:r>
            <a:r>
              <a:rPr lang="nb-NO" sz="2200" dirty="0"/>
              <a:t> mellom gram-negative (G-) og gram-positive (G+) </a:t>
            </a:r>
            <a:r>
              <a:rPr lang="nb-NO" sz="2200" dirty="0" err="1"/>
              <a:t>bakteriar</a:t>
            </a:r>
            <a:endParaRPr lang="nb-NO" sz="2200" dirty="0"/>
          </a:p>
          <a:p>
            <a:r>
              <a:rPr lang="nb-NO" sz="2200" dirty="0"/>
              <a:t>gram-negative </a:t>
            </a:r>
            <a:r>
              <a:rPr lang="nb-NO" sz="2200" dirty="0" err="1"/>
              <a:t>bakteriar</a:t>
            </a:r>
            <a:r>
              <a:rPr lang="nb-NO" sz="2200" dirty="0"/>
              <a:t> ser </a:t>
            </a:r>
            <a:r>
              <a:rPr lang="nb-NO" sz="2200" dirty="0" err="1"/>
              <a:t>raudfarga</a:t>
            </a:r>
            <a:r>
              <a:rPr lang="nb-NO" sz="2200" dirty="0"/>
              <a:t> ut ved gramfarging fordi celleveggen består av </a:t>
            </a:r>
            <a:r>
              <a:rPr lang="nb-NO" sz="2200" dirty="0" err="1"/>
              <a:t>fleire</a:t>
            </a:r>
            <a:r>
              <a:rPr lang="nb-NO" sz="2200" dirty="0"/>
              <a:t> lag og tar </a:t>
            </a:r>
            <a:r>
              <a:rPr lang="nb-NO" sz="2200" dirty="0" err="1"/>
              <a:t>ikkje</a:t>
            </a:r>
            <a:r>
              <a:rPr lang="nb-NO" sz="2200" dirty="0"/>
              <a:t> så lett til seg farge</a:t>
            </a:r>
          </a:p>
          <a:p>
            <a:r>
              <a:rPr lang="nb-NO" sz="2200" dirty="0"/>
              <a:t>gram-positive </a:t>
            </a:r>
            <a:r>
              <a:rPr lang="nb-NO" sz="2200" dirty="0" err="1"/>
              <a:t>bakteriar</a:t>
            </a:r>
            <a:r>
              <a:rPr lang="nb-NO" sz="2200" dirty="0"/>
              <a:t> ser blåfarga ut ved gramfarging på grunn av at </a:t>
            </a:r>
            <a:r>
              <a:rPr lang="nb-NO" sz="2200" dirty="0" err="1"/>
              <a:t>dei</a:t>
            </a:r>
            <a:r>
              <a:rPr lang="nb-NO" sz="2200" dirty="0"/>
              <a:t> har </a:t>
            </a:r>
            <a:r>
              <a:rPr lang="nb-NO" sz="2200" dirty="0" err="1"/>
              <a:t>ein</a:t>
            </a:r>
            <a:r>
              <a:rPr lang="nb-NO" sz="2200" dirty="0"/>
              <a:t> cellevegg som lett tar til seg farge </a:t>
            </a:r>
            <a:endParaRPr lang="en-US" sz="2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175" y="4904509"/>
            <a:ext cx="2857240" cy="18608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268" y="4904509"/>
            <a:ext cx="2791230" cy="1860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4935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4CF4C5E-D40B-4762-A1B9-54E3484B7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To </a:t>
            </a:r>
            <a:r>
              <a:rPr lang="nb-NO" dirty="0" err="1"/>
              <a:t>hovudgrupper</a:t>
            </a:r>
            <a:r>
              <a:rPr lang="nb-NO" dirty="0"/>
              <a:t> </a:t>
            </a:r>
            <a:r>
              <a:rPr lang="nb-NO" dirty="0" err="1"/>
              <a:t>bakteriar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EF6AFC6-0ABB-46FE-A4BE-62F7FBAC12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262400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200" dirty="0" err="1"/>
              <a:t>Nokre</a:t>
            </a:r>
            <a:r>
              <a:rPr lang="nb-NO" sz="2200" dirty="0"/>
              <a:t> av </a:t>
            </a:r>
            <a:r>
              <a:rPr lang="nb-NO" sz="2200" dirty="0" err="1"/>
              <a:t>dei</a:t>
            </a:r>
            <a:r>
              <a:rPr lang="nb-NO" sz="2200" dirty="0"/>
              <a:t> mest </a:t>
            </a:r>
            <a:r>
              <a:rPr lang="nb-NO" sz="2200" dirty="0" err="1"/>
              <a:t>vanlege</a:t>
            </a:r>
            <a:r>
              <a:rPr lang="nb-NO" sz="2200" dirty="0"/>
              <a:t> G+- og G--bakterier, og kva for </a:t>
            </a:r>
            <a:r>
              <a:rPr lang="nb-NO" sz="2200" dirty="0" err="1"/>
              <a:t>sjukdommar</a:t>
            </a:r>
            <a:r>
              <a:rPr lang="nb-NO" sz="2200" dirty="0"/>
              <a:t> </a:t>
            </a:r>
            <a:r>
              <a:rPr lang="nb-NO" sz="2200" dirty="0" err="1"/>
              <a:t>dei</a:t>
            </a:r>
            <a:r>
              <a:rPr lang="nb-NO" sz="2200" dirty="0"/>
              <a:t> kan føre til: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8776471D-C738-4D74-B578-B28FE899EF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2" t="16319" r="7426" b="16737"/>
          <a:stretch/>
        </p:blipFill>
        <p:spPr>
          <a:xfrm>
            <a:off x="3748070" y="1362598"/>
            <a:ext cx="5096454" cy="527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1360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B5E2FB2-FC9D-4FFB-ABD3-9148796D0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Melding </a:t>
            </a:r>
            <a:r>
              <a:rPr lang="nb-NO" dirty="0" err="1"/>
              <a:t>frå</a:t>
            </a:r>
            <a:r>
              <a:rPr lang="nb-NO" dirty="0"/>
              <a:t> laboratoriet: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E078B15-7C2C-4094-9F9A-D19D0D3341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7912" y="2184359"/>
            <a:ext cx="7340754" cy="880710"/>
          </a:xfrm>
          <a:ln w="19050">
            <a:solidFill>
              <a:schemeClr val="tx1">
                <a:lumMod val="95000"/>
                <a:lumOff val="5000"/>
              </a:schemeClr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200" dirty="0"/>
              <a:t>Det er funne gram-positive </a:t>
            </a:r>
            <a:r>
              <a:rPr lang="nb-NO" sz="2200" dirty="0" err="1"/>
              <a:t>bakteriar</a:t>
            </a:r>
            <a:r>
              <a:rPr lang="nb-NO" sz="2200" dirty="0"/>
              <a:t> i prøvene </a:t>
            </a:r>
            <a:r>
              <a:rPr lang="nb-NO" sz="2200" dirty="0" err="1"/>
              <a:t>frå</a:t>
            </a:r>
            <a:r>
              <a:rPr lang="nb-NO" sz="2200" dirty="0"/>
              <a:t> pasienten. </a:t>
            </a:r>
          </a:p>
        </p:txBody>
      </p:sp>
    </p:spTree>
    <p:extLst>
      <p:ext uri="{BB962C8B-B14F-4D97-AF65-F5344CB8AC3E}">
        <p14:creationId xmlns:p14="http://schemas.microsoft.com/office/powerpoint/2010/main" val="30549745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C9904E3-9A63-49DD-83D4-7A1DB9D78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Økt 5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60FE19F-9D1E-42E5-A412-480E9EAC3D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sz="2200" dirty="0"/>
              <a:t>Pasienten har ringt inn ei melding på </a:t>
            </a:r>
            <a:r>
              <a:rPr lang="nb-NO" sz="2200" dirty="0" err="1"/>
              <a:t>telefonsvararen</a:t>
            </a:r>
            <a:r>
              <a:rPr lang="nb-NO" sz="2200" dirty="0"/>
              <a:t>:</a:t>
            </a:r>
          </a:p>
          <a:p>
            <a:pPr marL="0" indent="0">
              <a:buNone/>
            </a:pPr>
            <a:r>
              <a:rPr lang="nb-NO" sz="2200" i="1" dirty="0"/>
              <a:t>«Hei, det er Greta Garberg som ringer. I dag las </a:t>
            </a:r>
            <a:r>
              <a:rPr lang="nb-NO" sz="2200" i="1" dirty="0" err="1"/>
              <a:t>eg</a:t>
            </a:r>
            <a:r>
              <a:rPr lang="nb-NO" sz="2200" i="1" dirty="0"/>
              <a:t> i avisa om </a:t>
            </a:r>
            <a:r>
              <a:rPr lang="nb-NO" sz="2200" i="1" dirty="0" err="1"/>
              <a:t>noko</a:t>
            </a:r>
            <a:r>
              <a:rPr lang="nb-NO" sz="2200" i="1" dirty="0"/>
              <a:t> som </a:t>
            </a:r>
            <a:r>
              <a:rPr lang="nb-NO" sz="2200" i="1" dirty="0" err="1"/>
              <a:t>heiter</a:t>
            </a:r>
            <a:r>
              <a:rPr lang="nb-NO" sz="2200" i="1" dirty="0"/>
              <a:t> multiresistente </a:t>
            </a:r>
            <a:r>
              <a:rPr lang="nb-NO" sz="2200" i="1" dirty="0" err="1"/>
              <a:t>bakteriar</a:t>
            </a:r>
            <a:r>
              <a:rPr lang="nb-NO" sz="2200" i="1" dirty="0"/>
              <a:t>, at </a:t>
            </a:r>
            <a:r>
              <a:rPr lang="nb-NO" sz="2200" i="1" dirty="0" err="1"/>
              <a:t>dei</a:t>
            </a:r>
            <a:r>
              <a:rPr lang="nb-NO" sz="2200" i="1" dirty="0"/>
              <a:t> var </a:t>
            </a:r>
            <a:r>
              <a:rPr lang="nb-NO" sz="2200" i="1" dirty="0" err="1"/>
              <a:t>kjempefarlege</a:t>
            </a:r>
            <a:r>
              <a:rPr lang="nb-NO" sz="2200" i="1" dirty="0"/>
              <a:t> og </a:t>
            </a:r>
            <a:r>
              <a:rPr lang="nb-NO" sz="2200" i="1" dirty="0" err="1"/>
              <a:t>vanskelege</a:t>
            </a:r>
            <a:r>
              <a:rPr lang="nb-NO" sz="2200" i="1" dirty="0"/>
              <a:t> å bli frisk av. </a:t>
            </a:r>
            <a:r>
              <a:rPr lang="nb-NO" sz="2200" i="1" dirty="0" err="1"/>
              <a:t>Eg</a:t>
            </a:r>
            <a:r>
              <a:rPr lang="nb-NO" sz="2200" i="1" dirty="0"/>
              <a:t> blei så bekymra, fordi </a:t>
            </a:r>
            <a:r>
              <a:rPr lang="nb-NO" sz="2200" i="1" dirty="0" err="1"/>
              <a:t>eg</a:t>
            </a:r>
            <a:r>
              <a:rPr lang="nb-NO" sz="2200" i="1" dirty="0"/>
              <a:t> </a:t>
            </a:r>
            <a:r>
              <a:rPr lang="nb-NO" sz="2200" i="1" dirty="0" err="1"/>
              <a:t>lurar</a:t>
            </a:r>
            <a:r>
              <a:rPr lang="nb-NO" sz="2200" i="1" dirty="0"/>
              <a:t> på om det er </a:t>
            </a:r>
            <a:r>
              <a:rPr lang="nb-NO" sz="2200" i="1" dirty="0" err="1"/>
              <a:t>ein</a:t>
            </a:r>
            <a:r>
              <a:rPr lang="nb-NO" sz="2200" i="1" dirty="0"/>
              <a:t> multiresistent bakterie </a:t>
            </a:r>
            <a:r>
              <a:rPr lang="nb-NO" sz="2200" i="1" dirty="0" err="1"/>
              <a:t>eg</a:t>
            </a:r>
            <a:r>
              <a:rPr lang="nb-NO" sz="2200" i="1" dirty="0"/>
              <a:t> har fått. For to </a:t>
            </a:r>
            <a:r>
              <a:rPr lang="nb-NO" sz="2200" i="1" dirty="0" err="1"/>
              <a:t>månadar</a:t>
            </a:r>
            <a:r>
              <a:rPr lang="nb-NO" sz="2200" i="1" dirty="0"/>
              <a:t> </a:t>
            </a:r>
            <a:r>
              <a:rPr lang="nb-NO" sz="2200" i="1" dirty="0" err="1"/>
              <a:t>sidan</a:t>
            </a:r>
            <a:r>
              <a:rPr lang="nb-NO" sz="2200" i="1" dirty="0"/>
              <a:t> var </a:t>
            </a:r>
            <a:r>
              <a:rPr lang="nb-NO" sz="2200" i="1" dirty="0" err="1"/>
              <a:t>eg</a:t>
            </a:r>
            <a:r>
              <a:rPr lang="nb-NO" sz="2200" i="1" dirty="0"/>
              <a:t> i Hellas, og da hadde </a:t>
            </a:r>
            <a:r>
              <a:rPr lang="nb-NO" sz="2200" i="1" dirty="0" err="1"/>
              <a:t>eg</a:t>
            </a:r>
            <a:r>
              <a:rPr lang="nb-NO" sz="2200" i="1" dirty="0"/>
              <a:t> </a:t>
            </a:r>
            <a:r>
              <a:rPr lang="nb-NO" sz="2200" i="1" dirty="0" err="1"/>
              <a:t>ein</a:t>
            </a:r>
            <a:r>
              <a:rPr lang="nb-NO" sz="2200" i="1" dirty="0"/>
              <a:t> urinvegsinfeksjon. Men han gjekk heldigvis ganske raskt over fordi </a:t>
            </a:r>
            <a:r>
              <a:rPr lang="nb-NO" sz="2200" i="1" dirty="0" err="1"/>
              <a:t>eg</a:t>
            </a:r>
            <a:r>
              <a:rPr lang="nb-NO" sz="2200" i="1" dirty="0"/>
              <a:t> </a:t>
            </a:r>
            <a:r>
              <a:rPr lang="nb-NO" sz="2200" i="1" dirty="0" err="1"/>
              <a:t>fekk</a:t>
            </a:r>
            <a:r>
              <a:rPr lang="nb-NO" sz="2200" i="1" dirty="0"/>
              <a:t> kjøpt antibiotika på apoteket. </a:t>
            </a:r>
            <a:r>
              <a:rPr lang="nb-NO" sz="2200" i="1" dirty="0" err="1"/>
              <a:t>Eg</a:t>
            </a:r>
            <a:r>
              <a:rPr lang="nb-NO" sz="2200" i="1" dirty="0"/>
              <a:t> </a:t>
            </a:r>
            <a:r>
              <a:rPr lang="nb-NO" sz="2200" i="1" dirty="0" err="1"/>
              <a:t>hugsar</a:t>
            </a:r>
            <a:r>
              <a:rPr lang="nb-NO" sz="2200" i="1" dirty="0"/>
              <a:t> </a:t>
            </a:r>
            <a:r>
              <a:rPr lang="nb-NO" sz="2200" i="1" dirty="0" err="1"/>
              <a:t>ikkje</a:t>
            </a:r>
            <a:r>
              <a:rPr lang="nb-NO" sz="2200" i="1" dirty="0"/>
              <a:t> kva slags antibiotika dette var, men han skulle passe til mange ulike </a:t>
            </a:r>
            <a:r>
              <a:rPr lang="nb-NO" sz="2200" i="1" dirty="0" err="1"/>
              <a:t>infeksjonar</a:t>
            </a:r>
            <a:r>
              <a:rPr lang="nb-NO" sz="2200" i="1" dirty="0"/>
              <a:t>.»</a:t>
            </a:r>
          </a:p>
          <a:p>
            <a:pPr marL="0" indent="0">
              <a:buNone/>
            </a:pPr>
            <a:endParaRPr lang="nb-NO" sz="2200" i="1" dirty="0"/>
          </a:p>
          <a:p>
            <a:pPr marL="0" indent="0">
              <a:buNone/>
            </a:pPr>
            <a:endParaRPr lang="nb-NO" sz="2200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20" t="13640" r="3320" b="2556"/>
          <a:stretch/>
        </p:blipFill>
        <p:spPr>
          <a:xfrm>
            <a:off x="4842190" y="4728754"/>
            <a:ext cx="4301810" cy="2129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4643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D37FA4D-759B-4007-BCC3-DE4EBD25E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Antibiotikaresistente</a:t>
            </a:r>
            <a:r>
              <a:rPr lang="nb-NO" dirty="0"/>
              <a:t> </a:t>
            </a:r>
            <a:r>
              <a:rPr lang="nb-NO" dirty="0" err="1"/>
              <a:t>bakteriar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8C57F57-BC1B-431E-B7CD-2832683791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226469"/>
            <a:ext cx="4104284" cy="32635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200" dirty="0"/>
              <a:t>Sjå </a:t>
            </a:r>
            <a:r>
              <a:rPr lang="nb-NO" sz="2200" dirty="0">
                <a:hlinkClick r:id="rId2"/>
              </a:rPr>
              <a:t>filmen </a:t>
            </a:r>
            <a:r>
              <a:rPr lang="nb-NO" sz="2200" dirty="0" err="1">
                <a:hlinkClick r:id="rId2"/>
              </a:rPr>
              <a:t>frå</a:t>
            </a:r>
            <a:r>
              <a:rPr lang="nb-NO" sz="2200" dirty="0">
                <a:hlinkClick r:id="rId2"/>
              </a:rPr>
              <a:t> NRK </a:t>
            </a:r>
            <a:r>
              <a:rPr lang="nb-NO" sz="2200" dirty="0" err="1">
                <a:hlinkClick r:id="rId2"/>
              </a:rPr>
              <a:t>nyheiter</a:t>
            </a:r>
            <a:r>
              <a:rPr lang="nb-NO" sz="2200" dirty="0"/>
              <a:t>.</a:t>
            </a:r>
          </a:p>
          <a:p>
            <a:pPr marL="0" indent="0">
              <a:buNone/>
            </a:pPr>
            <a:r>
              <a:rPr lang="nb-NO" sz="2200" dirty="0"/>
              <a:t>Leseoppdrag: </a:t>
            </a:r>
          </a:p>
          <a:p>
            <a:pPr marL="0" indent="0">
              <a:buNone/>
            </a:pPr>
            <a:r>
              <a:rPr lang="nb-NO" sz="2200" dirty="0"/>
              <a:t>Kva kan </a:t>
            </a:r>
            <a:r>
              <a:rPr lang="nb-NO" sz="2200" dirty="0" err="1"/>
              <a:t>ein</a:t>
            </a:r>
            <a:r>
              <a:rPr lang="nb-NO" sz="2200" dirty="0"/>
              <a:t> </a:t>
            </a:r>
            <a:r>
              <a:rPr lang="nb-NO" sz="2200" dirty="0" err="1"/>
              <a:t>gjere</a:t>
            </a:r>
            <a:r>
              <a:rPr lang="nb-NO" sz="2200" dirty="0"/>
              <a:t> for å unngå </a:t>
            </a:r>
            <a:r>
              <a:rPr lang="nb-NO" sz="2200" dirty="0" err="1"/>
              <a:t>antibiotikaresistente</a:t>
            </a:r>
            <a:r>
              <a:rPr lang="nb-NO" sz="2200" dirty="0"/>
              <a:t> </a:t>
            </a:r>
            <a:r>
              <a:rPr lang="nb-NO" sz="2200" dirty="0" err="1"/>
              <a:t>bakteriar</a:t>
            </a:r>
            <a:r>
              <a:rPr lang="nb-NO" sz="2200" dirty="0"/>
              <a:t>? </a:t>
            </a:r>
          </a:p>
        </p:txBody>
      </p:sp>
      <p:pic>
        <p:nvPicPr>
          <p:cNvPr id="5" name="Bilde 4">
            <a:hlinkClick r:id="rId2"/>
            <a:extLst>
              <a:ext uri="{FF2B5EF4-FFF2-40B4-BE49-F238E27FC236}">
                <a16:creationId xmlns:a16="http://schemas.microsoft.com/office/drawing/2014/main" id="{769C73B6-B095-40D0-9AAE-BB522A70DD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3334" y="2103285"/>
            <a:ext cx="3475204" cy="3490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3911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BAE4A9A-C240-4F03-9C2B-E94245BE1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Antibiotikaresistente</a:t>
            </a:r>
            <a:r>
              <a:rPr lang="nb-NO" dirty="0"/>
              <a:t> </a:t>
            </a:r>
            <a:r>
              <a:rPr lang="nb-NO" dirty="0" err="1"/>
              <a:t>bakteriar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155CD6C-8E7E-401A-B8C0-F2EE461248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8925" y="1878572"/>
            <a:ext cx="4886886" cy="3611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sz="2200" dirty="0"/>
              <a:t>På denne animasjonen av antibiotikaresistens i Europa kan vi </a:t>
            </a:r>
            <a:r>
              <a:rPr lang="nb-NO" sz="2200" dirty="0" err="1"/>
              <a:t>samanlikne</a:t>
            </a:r>
            <a:r>
              <a:rPr lang="nb-NO" sz="2200" dirty="0"/>
              <a:t> </a:t>
            </a:r>
            <a:r>
              <a:rPr lang="nb-NO" sz="2200" dirty="0" err="1"/>
              <a:t>dei</a:t>
            </a:r>
            <a:r>
              <a:rPr lang="nb-NO" sz="2200" dirty="0"/>
              <a:t> ulike landas prosentandel av resistens for ulike </a:t>
            </a:r>
            <a:r>
              <a:rPr lang="nb-NO" sz="2200" dirty="0" err="1"/>
              <a:t>typar</a:t>
            </a:r>
            <a:r>
              <a:rPr lang="nb-NO" sz="2200" dirty="0"/>
              <a:t> </a:t>
            </a:r>
            <a:r>
              <a:rPr lang="nb-NO" sz="2200" dirty="0" err="1"/>
              <a:t>bakteriar</a:t>
            </a:r>
            <a:r>
              <a:rPr lang="nb-NO" sz="2200" dirty="0"/>
              <a:t>: </a:t>
            </a:r>
            <a:r>
              <a:rPr lang="en-US" sz="2200" dirty="0">
                <a:hlinkClick r:id="rId2"/>
              </a:rPr>
              <a:t>https://s3-eu-west-1.amazonaws.com/nesta-data/amr/index.html</a:t>
            </a:r>
            <a:r>
              <a:rPr lang="nb-NO" sz="2200" dirty="0"/>
              <a:t> </a:t>
            </a:r>
          </a:p>
          <a:p>
            <a:pPr>
              <a:buFontTx/>
              <a:buChar char="-"/>
            </a:pPr>
            <a:r>
              <a:rPr lang="nb-NO" sz="2200" dirty="0"/>
              <a:t>Vel bakterien </a:t>
            </a:r>
            <a:r>
              <a:rPr lang="en-US" sz="2200" i="1" dirty="0"/>
              <a:t>Escherichia coli (1)</a:t>
            </a:r>
          </a:p>
          <a:p>
            <a:pPr>
              <a:buFontTx/>
              <a:buChar char="-"/>
            </a:pPr>
            <a:r>
              <a:rPr lang="nb-NO" sz="2200" dirty="0"/>
              <a:t>Vel </a:t>
            </a:r>
            <a:r>
              <a:rPr lang="nb-NO" sz="2200" i="1" dirty="0"/>
              <a:t>alle land</a:t>
            </a:r>
          </a:p>
          <a:p>
            <a:pPr>
              <a:buFontTx/>
              <a:buChar char="-"/>
            </a:pPr>
            <a:r>
              <a:rPr lang="nb-NO" sz="2200" dirty="0"/>
              <a:t>Studer </a:t>
            </a:r>
            <a:r>
              <a:rPr lang="nb-NO" sz="2200" dirty="0" err="1"/>
              <a:t>fargekodane</a:t>
            </a:r>
            <a:r>
              <a:rPr lang="nb-NO" sz="2200" dirty="0"/>
              <a:t> på </a:t>
            </a:r>
            <a:r>
              <a:rPr lang="nb-NO" sz="2200" dirty="0" err="1"/>
              <a:t>antibiotikatypen</a:t>
            </a:r>
            <a:r>
              <a:rPr lang="nb-NO" sz="2200" dirty="0"/>
              <a:t> </a:t>
            </a:r>
            <a:r>
              <a:rPr lang="en-US" sz="2200" i="1" dirty="0" err="1"/>
              <a:t>Aminopenicillins</a:t>
            </a:r>
            <a:r>
              <a:rPr lang="en-US" sz="2200" i="1" dirty="0"/>
              <a:t> </a:t>
            </a:r>
            <a:r>
              <a:rPr lang="en-US" sz="2200" dirty="0"/>
              <a:t>(den </a:t>
            </a:r>
            <a:r>
              <a:rPr lang="en-US" sz="2200" dirty="0" err="1"/>
              <a:t>ytste</a:t>
            </a:r>
            <a:r>
              <a:rPr lang="en-US" sz="2200" dirty="0"/>
              <a:t> </a:t>
            </a:r>
            <a:r>
              <a:rPr lang="en-US" sz="2200" dirty="0" err="1"/>
              <a:t>ringen</a:t>
            </a:r>
            <a:r>
              <a:rPr lang="en-US" sz="2200" dirty="0"/>
              <a:t>)</a:t>
            </a:r>
            <a:r>
              <a:rPr lang="en-US" sz="2200" i="1" dirty="0"/>
              <a:t> </a:t>
            </a:r>
            <a:r>
              <a:rPr lang="en-US" sz="2200" dirty="0"/>
              <a:t>for</a:t>
            </a:r>
            <a:r>
              <a:rPr lang="en-US" sz="2200" i="1" dirty="0"/>
              <a:t> </a:t>
            </a:r>
            <a:r>
              <a:rPr lang="en-US" sz="2200" dirty="0" err="1"/>
              <a:t>Noreg</a:t>
            </a:r>
            <a:r>
              <a:rPr lang="en-US" sz="2200" dirty="0"/>
              <a:t> </a:t>
            </a:r>
            <a:r>
              <a:rPr lang="en-US" sz="2200" dirty="0" err="1"/>
              <a:t>og</a:t>
            </a:r>
            <a:r>
              <a:rPr lang="en-US" sz="2200" dirty="0"/>
              <a:t> Italia</a:t>
            </a:r>
            <a:endParaRPr lang="nb-NO" sz="2200" dirty="0"/>
          </a:p>
          <a:p>
            <a:pPr>
              <a:buFontTx/>
              <a:buChar char="-"/>
            </a:pPr>
            <a:endParaRPr lang="en-US" sz="2200" i="1" dirty="0"/>
          </a:p>
          <a:p>
            <a:pPr>
              <a:buFontTx/>
              <a:buChar char="-"/>
            </a:pPr>
            <a:endParaRPr lang="nb-NO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nb-NO" sz="2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564" y="1878572"/>
            <a:ext cx="3700850" cy="2876204"/>
          </a:xfrm>
          <a:prstGeom prst="rect">
            <a:avLst/>
          </a:prstGeom>
        </p:spPr>
      </p:pic>
      <p:sp>
        <p:nvSpPr>
          <p:cNvPr id="6" name="Up Arrow 5"/>
          <p:cNvSpPr/>
          <p:nvPr/>
        </p:nvSpPr>
        <p:spPr>
          <a:xfrm rot="20658292">
            <a:off x="3906830" y="2186674"/>
            <a:ext cx="123074" cy="203337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Up Arrow 6"/>
          <p:cNvSpPr/>
          <p:nvPr/>
        </p:nvSpPr>
        <p:spPr>
          <a:xfrm rot="20075390">
            <a:off x="3751598" y="2938272"/>
            <a:ext cx="91725" cy="167812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Up Arrow 7"/>
          <p:cNvSpPr/>
          <p:nvPr/>
        </p:nvSpPr>
        <p:spPr>
          <a:xfrm rot="19731637">
            <a:off x="3376558" y="2454434"/>
            <a:ext cx="94655" cy="289750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400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BAE4A9A-C240-4F03-9C2B-E94245BE1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Antibiotikaresistente</a:t>
            </a:r>
            <a:r>
              <a:rPr lang="nb-NO" dirty="0"/>
              <a:t> </a:t>
            </a:r>
            <a:r>
              <a:rPr lang="nb-NO" dirty="0" err="1"/>
              <a:t>bakteriar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155CD6C-8E7E-401A-B8C0-F2EE461248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8925" y="1878572"/>
            <a:ext cx="4886886" cy="3611400"/>
          </a:xfrm>
        </p:spPr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nb-NO" sz="2200" dirty="0"/>
              <a:t>Studer </a:t>
            </a:r>
            <a:r>
              <a:rPr lang="nb-NO" sz="2200" dirty="0" err="1"/>
              <a:t>fargekodane</a:t>
            </a:r>
            <a:r>
              <a:rPr lang="nb-NO" sz="2200" dirty="0"/>
              <a:t> på </a:t>
            </a:r>
            <a:r>
              <a:rPr lang="nb-NO" sz="2200" dirty="0" err="1"/>
              <a:t>antibiotikatypen</a:t>
            </a:r>
            <a:r>
              <a:rPr lang="nb-NO" sz="2200" dirty="0"/>
              <a:t> </a:t>
            </a:r>
            <a:r>
              <a:rPr lang="en-US" sz="2200" i="1" dirty="0" err="1"/>
              <a:t>Aminopenicillins</a:t>
            </a:r>
            <a:r>
              <a:rPr lang="en-US" sz="2200" i="1" dirty="0"/>
              <a:t> </a:t>
            </a:r>
            <a:r>
              <a:rPr lang="en-US" sz="2200" dirty="0"/>
              <a:t>for</a:t>
            </a:r>
            <a:r>
              <a:rPr lang="en-US" sz="2200" i="1" dirty="0"/>
              <a:t> </a:t>
            </a:r>
            <a:r>
              <a:rPr lang="en-US" sz="2200" dirty="0" err="1"/>
              <a:t>Noreg</a:t>
            </a:r>
            <a:r>
              <a:rPr lang="en-US" sz="2200" dirty="0"/>
              <a:t> </a:t>
            </a:r>
            <a:r>
              <a:rPr lang="en-US" sz="2200" dirty="0" err="1"/>
              <a:t>og</a:t>
            </a:r>
            <a:r>
              <a:rPr lang="en-US" sz="2200" dirty="0"/>
              <a:t> Italia</a:t>
            </a:r>
          </a:p>
          <a:p>
            <a:pPr>
              <a:buFontTx/>
              <a:buChar char="-"/>
            </a:pPr>
            <a:r>
              <a:rPr lang="nb-NO" sz="2200" dirty="0"/>
              <a:t>Kor stor prosentandel har resistens mot </a:t>
            </a:r>
            <a:r>
              <a:rPr lang="nb-NO" sz="2200" dirty="0" err="1"/>
              <a:t>antibiotikaen</a:t>
            </a:r>
            <a:r>
              <a:rPr lang="nb-NO" sz="2200" dirty="0"/>
              <a:t> </a:t>
            </a:r>
            <a:r>
              <a:rPr lang="en-US" sz="2200" dirty="0" err="1"/>
              <a:t>Aminopenicillins</a:t>
            </a:r>
            <a:r>
              <a:rPr lang="en-US" sz="2200" dirty="0"/>
              <a:t> </a:t>
            </a:r>
            <a:r>
              <a:rPr lang="en-US" sz="2200" dirty="0" err="1"/>
              <a:t>i</a:t>
            </a:r>
            <a:r>
              <a:rPr lang="en-US" sz="2200" dirty="0"/>
              <a:t> </a:t>
            </a:r>
            <a:r>
              <a:rPr lang="en-US" sz="2200" dirty="0" err="1"/>
              <a:t>Noreg</a:t>
            </a:r>
            <a:r>
              <a:rPr lang="en-US" sz="2200" dirty="0"/>
              <a:t> </a:t>
            </a:r>
            <a:r>
              <a:rPr lang="en-US" sz="2200" dirty="0" err="1"/>
              <a:t>og</a:t>
            </a:r>
            <a:r>
              <a:rPr lang="en-US" sz="2200" dirty="0"/>
              <a:t> Italia?</a:t>
            </a:r>
          </a:p>
          <a:p>
            <a:pPr>
              <a:buFontTx/>
              <a:buChar char="-"/>
            </a:pPr>
            <a:r>
              <a:rPr lang="nb-NO" sz="2200" dirty="0"/>
              <a:t>Er andelen </a:t>
            </a:r>
            <a:r>
              <a:rPr lang="nb-NO" sz="2200" dirty="0" err="1"/>
              <a:t>aukande</a:t>
            </a:r>
            <a:r>
              <a:rPr lang="nb-NO" sz="2200" dirty="0"/>
              <a:t> eller </a:t>
            </a:r>
            <a:r>
              <a:rPr lang="nb-NO" sz="2200" dirty="0" err="1"/>
              <a:t>minkande</a:t>
            </a:r>
            <a:r>
              <a:rPr lang="nb-NO" sz="2200" dirty="0"/>
              <a:t>?</a:t>
            </a:r>
          </a:p>
          <a:p>
            <a:pPr>
              <a:buFontTx/>
              <a:buChar char="-"/>
            </a:pPr>
            <a:r>
              <a:rPr lang="nb-NO" sz="2200" dirty="0" err="1"/>
              <a:t>Kvifor</a:t>
            </a:r>
            <a:r>
              <a:rPr lang="nb-NO" sz="2200" dirty="0"/>
              <a:t> trur de at </a:t>
            </a:r>
            <a:r>
              <a:rPr lang="nb-NO" sz="2200" dirty="0" err="1"/>
              <a:t>forskjellane</a:t>
            </a:r>
            <a:r>
              <a:rPr lang="nb-NO" sz="2200" dirty="0"/>
              <a:t> er så store?</a:t>
            </a:r>
          </a:p>
          <a:p>
            <a:pPr marL="0" indent="0">
              <a:buNone/>
            </a:pPr>
            <a:r>
              <a:rPr lang="nb-NO" sz="2200" dirty="0">
                <a:hlinkClick r:id="rId2"/>
              </a:rPr>
              <a:t>NHI – E. </a:t>
            </a:r>
            <a:r>
              <a:rPr lang="nb-NO" sz="2200" dirty="0" err="1">
                <a:hlinkClick r:id="rId2"/>
              </a:rPr>
              <a:t>coli</a:t>
            </a:r>
            <a:r>
              <a:rPr lang="nb-NO" sz="2200" dirty="0">
                <a:hlinkClick r:id="rId2"/>
              </a:rPr>
              <a:t>, </a:t>
            </a:r>
            <a:r>
              <a:rPr lang="nb-NO" sz="2200" dirty="0" err="1">
                <a:hlinkClick r:id="rId2"/>
              </a:rPr>
              <a:t>førebygging</a:t>
            </a:r>
            <a:endParaRPr lang="nb-NO" sz="2200" dirty="0"/>
          </a:p>
          <a:p>
            <a:pPr>
              <a:buFontTx/>
              <a:buChar char="-"/>
            </a:pPr>
            <a:endParaRPr lang="nb-NO" sz="2200" dirty="0"/>
          </a:p>
          <a:p>
            <a:pPr>
              <a:buFontTx/>
              <a:buChar char="-"/>
            </a:pPr>
            <a:endParaRPr lang="en-US" sz="2200" i="1" dirty="0"/>
          </a:p>
          <a:p>
            <a:pPr>
              <a:buFontTx/>
              <a:buChar char="-"/>
            </a:pPr>
            <a:endParaRPr lang="nb-NO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nb-NO" sz="2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564" y="1878572"/>
            <a:ext cx="3700850" cy="2876204"/>
          </a:xfrm>
          <a:prstGeom prst="rect">
            <a:avLst/>
          </a:prstGeom>
        </p:spPr>
      </p:pic>
      <p:sp>
        <p:nvSpPr>
          <p:cNvPr id="6" name="Up Arrow 5"/>
          <p:cNvSpPr/>
          <p:nvPr/>
        </p:nvSpPr>
        <p:spPr>
          <a:xfrm rot="18010021">
            <a:off x="2925761" y="4123714"/>
            <a:ext cx="109192" cy="68046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Up Arrow 9"/>
          <p:cNvSpPr/>
          <p:nvPr/>
        </p:nvSpPr>
        <p:spPr>
          <a:xfrm rot="1952770">
            <a:off x="1458913" y="4323740"/>
            <a:ext cx="109666" cy="73908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01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BAE4A9A-C240-4F03-9C2B-E94245BE1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Antibiotikaresistente</a:t>
            </a:r>
            <a:r>
              <a:rPr lang="nb-NO" dirty="0"/>
              <a:t> </a:t>
            </a:r>
            <a:r>
              <a:rPr lang="nb-NO" dirty="0" err="1"/>
              <a:t>bakteriar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155CD6C-8E7E-401A-B8C0-F2EE461248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8925" y="1878572"/>
            <a:ext cx="4886886" cy="3611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sz="2200" dirty="0"/>
              <a:t>Vel </a:t>
            </a:r>
            <a:r>
              <a:rPr lang="nb-NO" sz="2200" dirty="0" err="1"/>
              <a:t>eit</a:t>
            </a:r>
            <a:r>
              <a:rPr lang="nb-NO" sz="2200" dirty="0"/>
              <a:t> anna land du vil </a:t>
            </a:r>
            <a:r>
              <a:rPr lang="nb-NO" sz="2200" dirty="0" err="1"/>
              <a:t>samanlikne</a:t>
            </a:r>
            <a:r>
              <a:rPr lang="nb-NO" sz="2200" dirty="0"/>
              <a:t> </a:t>
            </a:r>
            <a:r>
              <a:rPr lang="en-US" sz="2200" dirty="0" err="1"/>
              <a:t>Noreg</a:t>
            </a:r>
            <a:r>
              <a:rPr lang="nb-NO" sz="2200" dirty="0"/>
              <a:t> med, og </a:t>
            </a:r>
            <a:r>
              <a:rPr lang="nb-NO" sz="2200" dirty="0" err="1"/>
              <a:t>ein</a:t>
            </a:r>
            <a:r>
              <a:rPr lang="nb-NO" sz="2200" dirty="0"/>
              <a:t> bakterietype (det er fem ulike å </a:t>
            </a:r>
            <a:r>
              <a:rPr lang="nb-NO" sz="2200" dirty="0" err="1"/>
              <a:t>velje</a:t>
            </a:r>
            <a:r>
              <a:rPr lang="nb-NO" sz="2200" dirty="0"/>
              <a:t> mellom)</a:t>
            </a:r>
          </a:p>
          <a:p>
            <a:endParaRPr lang="nb-NO" sz="2200" dirty="0"/>
          </a:p>
          <a:p>
            <a:pPr>
              <a:buFontTx/>
              <a:buChar char="-"/>
            </a:pPr>
            <a:r>
              <a:rPr lang="nb-NO" sz="2200" dirty="0"/>
              <a:t>Studer </a:t>
            </a:r>
            <a:r>
              <a:rPr lang="nb-NO" sz="2200" dirty="0" err="1"/>
              <a:t>fargekodane</a:t>
            </a:r>
            <a:r>
              <a:rPr lang="nb-NO" sz="2200" dirty="0"/>
              <a:t> og finn </a:t>
            </a:r>
            <a:r>
              <a:rPr lang="nb-NO" sz="2200" dirty="0" err="1"/>
              <a:t>likheiter</a:t>
            </a:r>
            <a:r>
              <a:rPr lang="nb-NO" sz="2200" dirty="0"/>
              <a:t> og </a:t>
            </a:r>
            <a:r>
              <a:rPr lang="nb-NO" sz="2200" dirty="0" err="1"/>
              <a:t>forskjellar</a:t>
            </a:r>
            <a:r>
              <a:rPr lang="nb-NO" sz="2200" dirty="0"/>
              <a:t> på </a:t>
            </a:r>
            <a:r>
              <a:rPr lang="en-US" sz="2200" dirty="0" err="1"/>
              <a:t>Noreg</a:t>
            </a:r>
            <a:r>
              <a:rPr lang="nb-NO" sz="2200" dirty="0"/>
              <a:t> og andre land.</a:t>
            </a:r>
          </a:p>
          <a:p>
            <a:pPr>
              <a:buFontTx/>
              <a:buChar char="-"/>
            </a:pPr>
            <a:r>
              <a:rPr lang="nb-NO" sz="2200" dirty="0"/>
              <a:t>Kva </a:t>
            </a:r>
            <a:r>
              <a:rPr lang="nb-NO" sz="2200" dirty="0" err="1"/>
              <a:t>gjer</a:t>
            </a:r>
            <a:r>
              <a:rPr lang="en-US" sz="2200" dirty="0"/>
              <a:t> </a:t>
            </a:r>
            <a:r>
              <a:rPr lang="en-US" sz="2200" dirty="0" err="1"/>
              <a:t>Noreg</a:t>
            </a:r>
            <a:r>
              <a:rPr lang="nb-NO" sz="2200" dirty="0"/>
              <a:t> riktig med hensyn på å hindre </a:t>
            </a:r>
            <a:r>
              <a:rPr lang="nb-NO" sz="2200" dirty="0" err="1"/>
              <a:t>antibiotikaresistens</a:t>
            </a:r>
            <a:r>
              <a:rPr lang="nb-NO" sz="2200" dirty="0"/>
              <a:t>?</a:t>
            </a:r>
            <a:endParaRPr lang="en-US" sz="2200" dirty="0"/>
          </a:p>
          <a:p>
            <a:pPr>
              <a:buFontTx/>
              <a:buChar char="-"/>
            </a:pPr>
            <a:endParaRPr lang="nb-NO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nb-NO" sz="2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564" y="1878572"/>
            <a:ext cx="3700850" cy="2876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06108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6857AC0-FF77-4B9E-95C8-D45C3F338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Økt 6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5904A1D-8EC7-41FA-BAED-AE6F4ECACC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sz="2200" dirty="0"/>
              <a:t>Melding </a:t>
            </a:r>
            <a:r>
              <a:rPr lang="nb-NO" sz="2200" dirty="0" err="1"/>
              <a:t>frå</a:t>
            </a:r>
            <a:r>
              <a:rPr lang="nb-NO" sz="2200" dirty="0"/>
              <a:t> laboratoriet:</a:t>
            </a:r>
          </a:p>
          <a:p>
            <a:pPr marL="0" indent="0">
              <a:buNone/>
            </a:pPr>
            <a:r>
              <a:rPr lang="nb-NO" sz="2200" dirty="0"/>
              <a:t>Pasientens prøve </a:t>
            </a:r>
            <a:r>
              <a:rPr lang="nb-NO" sz="2200" dirty="0" err="1"/>
              <a:t>inneheld</a:t>
            </a:r>
            <a:r>
              <a:rPr lang="nb-NO" sz="2200" dirty="0"/>
              <a:t> </a:t>
            </a:r>
            <a:r>
              <a:rPr lang="nb-NO" sz="2200" dirty="0" err="1"/>
              <a:t>ikkje</a:t>
            </a:r>
            <a:r>
              <a:rPr lang="nb-NO" sz="2200" dirty="0"/>
              <a:t> </a:t>
            </a:r>
            <a:r>
              <a:rPr lang="nb-NO" sz="2200" dirty="0" err="1"/>
              <a:t>antibiotikaresistente</a:t>
            </a:r>
            <a:r>
              <a:rPr lang="nb-NO" sz="2200" dirty="0"/>
              <a:t> </a:t>
            </a:r>
            <a:r>
              <a:rPr lang="nb-NO" sz="2200" dirty="0" err="1"/>
              <a:t>bakteriar</a:t>
            </a:r>
            <a:r>
              <a:rPr lang="nb-NO" sz="2200" dirty="0"/>
              <a:t>.</a:t>
            </a:r>
          </a:p>
          <a:p>
            <a:pPr marL="0" indent="0">
              <a:buNone/>
            </a:pPr>
            <a:endParaRPr lang="nb-NO" sz="2200" dirty="0"/>
          </a:p>
          <a:p>
            <a:pPr marL="0" indent="0">
              <a:buNone/>
            </a:pPr>
            <a:r>
              <a:rPr lang="nb-NO" sz="2200" dirty="0"/>
              <a:t>Førebu og gjennomfør møte med pasienten.</a:t>
            </a: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154" y="3740331"/>
            <a:ext cx="4049486" cy="2699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55591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3010A05-540D-4EE9-BB04-8D813F7C6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Litteraturliste/</a:t>
            </a:r>
            <a:r>
              <a:rPr lang="nb-NO" dirty="0" err="1"/>
              <a:t>referansar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C779188-0E1B-4D81-9C99-0AA3AE6F16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2200" dirty="0"/>
              <a:t>Jessica Lönn-Stensrud (2016). </a:t>
            </a:r>
            <a:r>
              <a:rPr lang="nb-NO" sz="2200" i="1" dirty="0"/>
              <a:t>Bakterienes forunderlige verden</a:t>
            </a:r>
            <a:r>
              <a:rPr lang="nb-NO" sz="2200" dirty="0"/>
              <a:t>. Oslo: Universitetsforlaget.</a:t>
            </a:r>
          </a:p>
          <a:p>
            <a:r>
              <a:rPr lang="nb-NO" sz="2200" dirty="0"/>
              <a:t>Norsk Helseinformatikk, </a:t>
            </a:r>
            <a:r>
              <a:rPr lang="nb-NO" sz="2200" dirty="0">
                <a:hlinkClick r:id="rId2"/>
              </a:rPr>
              <a:t>www.nhi.no</a:t>
            </a:r>
            <a:r>
              <a:rPr lang="nb-NO" sz="2200" dirty="0"/>
              <a:t> </a:t>
            </a:r>
          </a:p>
          <a:p>
            <a:r>
              <a:rPr lang="nb-NO" sz="2200" dirty="0"/>
              <a:t>Folkehelseinstituttet, </a:t>
            </a:r>
            <a:r>
              <a:rPr lang="nb-NO" sz="2200" dirty="0">
                <a:hlinkClick r:id="rId3"/>
              </a:rPr>
              <a:t>www.fhi.no</a:t>
            </a:r>
            <a:r>
              <a:rPr lang="nb-NO" sz="2200" dirty="0"/>
              <a:t>  </a:t>
            </a:r>
          </a:p>
          <a:p>
            <a:r>
              <a:rPr lang="nb-NO" sz="2200" dirty="0"/>
              <a:t>NEL </a:t>
            </a:r>
            <a:r>
              <a:rPr lang="nb-NO" sz="2200" dirty="0">
                <a:hlinkClick r:id="rId4"/>
              </a:rPr>
              <a:t>https://legehandboka.no/handboken/kliniske-kapitler/infeksjoner/pasientinformasjon/om-infeksjoner/immunsystemet/</a:t>
            </a:r>
            <a:endParaRPr lang="nb-NO" sz="2200" dirty="0"/>
          </a:p>
          <a:p>
            <a:r>
              <a:rPr lang="nb-NO" sz="2200" dirty="0">
                <a:hlinkClick r:id="rId5"/>
              </a:rPr>
              <a:t>https://www.mn.uio.no/ibv/tjenester/kunnskap/plantefys/leksikon/g/gramfa.html</a:t>
            </a:r>
            <a:endParaRPr lang="nb-NO" sz="2200" dirty="0"/>
          </a:p>
          <a:p>
            <a:endParaRPr lang="nb-NO" sz="2200" dirty="0"/>
          </a:p>
        </p:txBody>
      </p:sp>
    </p:spTree>
    <p:extLst>
      <p:ext uri="{BB962C8B-B14F-4D97-AF65-F5344CB8AC3E}">
        <p14:creationId xmlns:p14="http://schemas.microsoft.com/office/powerpoint/2010/main" val="4731903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5853" y="1907177"/>
            <a:ext cx="5892294" cy="2181498"/>
          </a:xfrm>
          <a:prstGeom prst="rect">
            <a:avLst/>
          </a:prstGeom>
        </p:spPr>
      </p:pic>
      <p:sp>
        <p:nvSpPr>
          <p:cNvPr id="6" name="Tittel 1">
            <a:extLst>
              <a:ext uri="{FF2B5EF4-FFF2-40B4-BE49-F238E27FC236}">
                <a16:creationId xmlns:a16="http://schemas.microsoft.com/office/drawing/2014/main" id="{32FA67DA-6ED3-4E9F-9C30-5CCD563B971B}"/>
              </a:ext>
            </a:extLst>
          </p:cNvPr>
          <p:cNvSpPr txBox="1">
            <a:spLocks/>
          </p:cNvSpPr>
          <p:nvPr/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b-NO" dirty="0"/>
              <a:t>Tankekart</a:t>
            </a:r>
          </a:p>
        </p:txBody>
      </p:sp>
    </p:spTree>
    <p:extLst>
      <p:ext uri="{BB962C8B-B14F-4D97-AF65-F5344CB8AC3E}">
        <p14:creationId xmlns:p14="http://schemas.microsoft.com/office/powerpoint/2010/main" val="29556340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A454BAE-0D39-47C5-B282-D6E43EDC9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Kva er </a:t>
            </a:r>
            <a:r>
              <a:rPr lang="nb-NO" dirty="0" err="1"/>
              <a:t>ein</a:t>
            </a:r>
            <a:r>
              <a:rPr lang="nb-NO" dirty="0"/>
              <a:t> infeksjon?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47A7379-A3DC-47CD-B9F9-1A6A26DA0D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825625"/>
            <a:ext cx="8188779" cy="4838522"/>
          </a:xfrm>
        </p:spPr>
        <p:txBody>
          <a:bodyPr>
            <a:noAutofit/>
          </a:bodyPr>
          <a:lstStyle/>
          <a:p>
            <a:r>
              <a:rPr lang="nb-NO" sz="2100" dirty="0"/>
              <a:t>Infeksjon er sjukdom forårsaka av </a:t>
            </a:r>
            <a:r>
              <a:rPr lang="nb-NO" sz="2100" dirty="0" err="1"/>
              <a:t>mikroorganismar</a:t>
            </a:r>
            <a:r>
              <a:rPr lang="nb-NO" sz="2100" dirty="0"/>
              <a:t> som </a:t>
            </a:r>
            <a:r>
              <a:rPr lang="nb-NO" sz="2100" dirty="0" err="1"/>
              <a:t>formeirar</a:t>
            </a:r>
            <a:r>
              <a:rPr lang="nb-NO" sz="2100" dirty="0"/>
              <a:t> seg raskt.</a:t>
            </a:r>
          </a:p>
          <a:p>
            <a:r>
              <a:rPr lang="nb-NO" sz="2100" dirty="0" err="1"/>
              <a:t>Mikroorganismane</a:t>
            </a:r>
            <a:r>
              <a:rPr lang="nb-NO" sz="2100" dirty="0"/>
              <a:t> som </a:t>
            </a:r>
            <a:r>
              <a:rPr lang="nb-NO" sz="2100" dirty="0" err="1"/>
              <a:t>forårsakar</a:t>
            </a:r>
            <a:r>
              <a:rPr lang="nb-NO" sz="2100" dirty="0"/>
              <a:t> </a:t>
            </a:r>
            <a:r>
              <a:rPr lang="nb-NO" sz="2100" dirty="0" err="1"/>
              <a:t>infeksjonar</a:t>
            </a:r>
            <a:r>
              <a:rPr lang="nb-NO" sz="2100" dirty="0"/>
              <a:t> kan for eksempel </a:t>
            </a:r>
            <a:r>
              <a:rPr lang="nb-NO" sz="2100" dirty="0" err="1"/>
              <a:t>vere</a:t>
            </a:r>
            <a:r>
              <a:rPr lang="nb-NO" sz="2100" dirty="0"/>
              <a:t> virus, </a:t>
            </a:r>
            <a:r>
              <a:rPr lang="nb-NO" sz="2100" dirty="0" err="1"/>
              <a:t>bakteriar</a:t>
            </a:r>
            <a:r>
              <a:rPr lang="nb-NO" sz="2100" dirty="0"/>
              <a:t> eller sopp.</a:t>
            </a:r>
          </a:p>
          <a:p>
            <a:r>
              <a:rPr lang="nb-NO" sz="2100" dirty="0"/>
              <a:t>Symptoma på </a:t>
            </a:r>
            <a:r>
              <a:rPr lang="nb-NO" sz="2100" dirty="0" err="1"/>
              <a:t>ein</a:t>
            </a:r>
            <a:r>
              <a:rPr lang="nb-NO" sz="2100" dirty="0"/>
              <a:t> infeksjon varierer </a:t>
            </a:r>
            <a:r>
              <a:rPr lang="nb-NO" sz="2100" dirty="0" err="1"/>
              <a:t>frå</a:t>
            </a:r>
            <a:r>
              <a:rPr lang="nb-NO" sz="2100" dirty="0"/>
              <a:t> infeksjon til infeksjon, det kan for eksempel </a:t>
            </a:r>
            <a:r>
              <a:rPr lang="nb-NO" sz="2100" dirty="0" err="1"/>
              <a:t>vere</a:t>
            </a:r>
            <a:r>
              <a:rPr lang="nb-NO" sz="2100" dirty="0"/>
              <a:t> feber, diare eller hoste.</a:t>
            </a:r>
          </a:p>
          <a:p>
            <a:r>
              <a:rPr lang="nb-NO" sz="2100" dirty="0" err="1"/>
              <a:t>Mikroorganismane</a:t>
            </a:r>
            <a:r>
              <a:rPr lang="nb-NO" sz="2100" dirty="0"/>
              <a:t> som trenger inn i kroppen blir </a:t>
            </a:r>
            <a:r>
              <a:rPr lang="nb-NO" sz="2100" dirty="0" err="1"/>
              <a:t>spreidde</a:t>
            </a:r>
            <a:r>
              <a:rPr lang="nb-NO" sz="2100" dirty="0"/>
              <a:t> </a:t>
            </a:r>
            <a:r>
              <a:rPr lang="nb-NO" sz="2100" dirty="0" err="1"/>
              <a:t>frå</a:t>
            </a:r>
            <a:r>
              <a:rPr lang="nb-NO" sz="2100" dirty="0"/>
              <a:t> person til person gjennom for eksempel luftsmitte (hoste og nysing) eller kontaktsmitte (for eksempel handtrykk og klem). </a:t>
            </a:r>
            <a:r>
              <a:rPr lang="nb-NO" sz="2100" dirty="0" err="1"/>
              <a:t>Nokre</a:t>
            </a:r>
            <a:r>
              <a:rPr lang="nb-NO" sz="2100" dirty="0"/>
              <a:t> </a:t>
            </a:r>
            <a:r>
              <a:rPr lang="nb-NO" sz="2100" dirty="0" err="1"/>
              <a:t>mikroorganismar</a:t>
            </a:r>
            <a:r>
              <a:rPr lang="nb-NO" sz="2100" dirty="0"/>
              <a:t> </a:t>
            </a:r>
          </a:p>
          <a:p>
            <a:r>
              <a:rPr lang="nb-NO" sz="2100" dirty="0"/>
              <a:t>Blir </a:t>
            </a:r>
            <a:r>
              <a:rPr lang="nb-NO" sz="2100" dirty="0" err="1"/>
              <a:t>spreidde</a:t>
            </a:r>
            <a:r>
              <a:rPr lang="nb-NO" sz="2100" dirty="0"/>
              <a:t> </a:t>
            </a:r>
            <a:r>
              <a:rPr lang="nb-NO" sz="2100" dirty="0" err="1"/>
              <a:t>frå</a:t>
            </a:r>
            <a:r>
              <a:rPr lang="nb-NO" sz="2100" dirty="0"/>
              <a:t> dyreprodukt (</a:t>
            </a:r>
            <a:r>
              <a:rPr lang="nb-NO" sz="2100" dirty="0" err="1"/>
              <a:t>kjøt</a:t>
            </a:r>
            <a:r>
              <a:rPr lang="nb-NO" sz="2100" dirty="0"/>
              <a:t> og egg) til menneske. </a:t>
            </a:r>
          </a:p>
          <a:p>
            <a:r>
              <a:rPr lang="nb-NO" sz="2100" dirty="0"/>
              <a:t>Inkubasjonsperioden er tida det tar </a:t>
            </a:r>
            <a:r>
              <a:rPr lang="nb-NO" sz="2100" dirty="0" err="1"/>
              <a:t>frå</a:t>
            </a:r>
            <a:r>
              <a:rPr lang="nb-NO" sz="2100" dirty="0"/>
              <a:t> </a:t>
            </a:r>
            <a:r>
              <a:rPr lang="nb-NO" sz="2100" dirty="0" err="1"/>
              <a:t>mikroorganismane</a:t>
            </a:r>
            <a:r>
              <a:rPr lang="nb-NO" sz="2100" dirty="0"/>
              <a:t> har trengt inn i kroppen til vi merker symptom på sjukdom.</a:t>
            </a:r>
          </a:p>
          <a:p>
            <a:r>
              <a:rPr lang="nb-NO" sz="2100" dirty="0" err="1"/>
              <a:t>Bakteriar</a:t>
            </a:r>
            <a:r>
              <a:rPr lang="nb-NO" sz="2100" dirty="0"/>
              <a:t> og virus er </a:t>
            </a:r>
            <a:r>
              <a:rPr lang="nb-NO" sz="2100" dirty="0" err="1"/>
              <a:t>dei</a:t>
            </a:r>
            <a:r>
              <a:rPr lang="nb-NO" sz="2100" dirty="0"/>
              <a:t> </a:t>
            </a:r>
            <a:r>
              <a:rPr lang="nb-NO" sz="2100" dirty="0" err="1"/>
              <a:t>dominerande</a:t>
            </a:r>
            <a:r>
              <a:rPr lang="nb-NO" sz="2100" dirty="0"/>
              <a:t> </a:t>
            </a:r>
            <a:r>
              <a:rPr lang="nb-NO" sz="2100" dirty="0" err="1"/>
              <a:t>årsakane</a:t>
            </a:r>
            <a:r>
              <a:rPr lang="nb-NO" sz="2100" dirty="0"/>
              <a:t> til </a:t>
            </a:r>
            <a:r>
              <a:rPr lang="nb-NO" sz="2100" dirty="0" err="1"/>
              <a:t>infeksjonar</a:t>
            </a:r>
            <a:r>
              <a:rPr lang="nb-NO" sz="21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803648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4B3CEC6-3F17-451A-BB5F-4BB5FBB98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Å stille </a:t>
            </a:r>
            <a:r>
              <a:rPr lang="nb-NO" dirty="0" err="1"/>
              <a:t>ein</a:t>
            </a:r>
            <a:r>
              <a:rPr lang="nb-NO" dirty="0"/>
              <a:t> diagnose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7D512A4-0748-4C6D-82B3-892E675E4F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2200" dirty="0"/>
              <a:t>Ei av </a:t>
            </a:r>
            <a:r>
              <a:rPr lang="nb-NO" sz="2200" dirty="0" err="1"/>
              <a:t>dei</a:t>
            </a:r>
            <a:r>
              <a:rPr lang="nb-NO" sz="2200" dirty="0"/>
              <a:t> </a:t>
            </a:r>
            <a:r>
              <a:rPr lang="nb-NO" sz="2200" dirty="0" err="1"/>
              <a:t>viktigaste</a:t>
            </a:r>
            <a:r>
              <a:rPr lang="nb-NO" sz="2200" dirty="0"/>
              <a:t> </a:t>
            </a:r>
            <a:r>
              <a:rPr lang="nb-NO" sz="2200" dirty="0" err="1"/>
              <a:t>oppgåvene</a:t>
            </a:r>
            <a:r>
              <a:rPr lang="nb-NO" sz="2200" dirty="0"/>
              <a:t> til </a:t>
            </a:r>
            <a:r>
              <a:rPr lang="nb-NO" sz="2200" dirty="0" err="1"/>
              <a:t>ein</a:t>
            </a:r>
            <a:r>
              <a:rPr lang="nb-NO" sz="2200" dirty="0"/>
              <a:t> lege er å stille riktig diagnose.</a:t>
            </a:r>
          </a:p>
          <a:p>
            <a:r>
              <a:rPr lang="nb-NO" sz="2200" dirty="0"/>
              <a:t>Alle </a:t>
            </a:r>
            <a:r>
              <a:rPr lang="nb-NO" sz="2200" dirty="0" err="1"/>
              <a:t>sjukdommar</a:t>
            </a:r>
            <a:r>
              <a:rPr lang="nb-NO" sz="2200" dirty="0"/>
              <a:t> gir bestemte symptom.</a:t>
            </a:r>
          </a:p>
          <a:p>
            <a:r>
              <a:rPr lang="nb-NO" sz="2200" dirty="0"/>
              <a:t>For å stille en diagnose treng legen informasjon </a:t>
            </a:r>
            <a:r>
              <a:rPr lang="nb-NO" sz="2200" dirty="0" err="1"/>
              <a:t>frå</a:t>
            </a:r>
            <a:r>
              <a:rPr lang="nb-NO" sz="2200" dirty="0"/>
              <a:t> pasienten om symptom. I tillegg kan det også </a:t>
            </a:r>
            <a:r>
              <a:rPr lang="nb-NO" sz="2200" dirty="0" err="1"/>
              <a:t>vere</a:t>
            </a:r>
            <a:r>
              <a:rPr lang="nb-NO" sz="2200" dirty="0"/>
              <a:t> nødvendig med ulike prøver og </a:t>
            </a:r>
            <a:r>
              <a:rPr lang="nb-NO" sz="2200" dirty="0" err="1"/>
              <a:t>undersøkingar</a:t>
            </a:r>
            <a:r>
              <a:rPr lang="nb-NO" sz="2200" dirty="0"/>
              <a:t>.</a:t>
            </a:r>
          </a:p>
          <a:p>
            <a:r>
              <a:rPr lang="nb-NO" sz="2200" dirty="0"/>
              <a:t>Legen kjem fram til </a:t>
            </a:r>
            <a:r>
              <a:rPr lang="nb-NO" sz="2200" dirty="0" err="1"/>
              <a:t>ein</a:t>
            </a:r>
            <a:r>
              <a:rPr lang="nb-NO" sz="2200" dirty="0"/>
              <a:t> diagnose ved å gjenkjenne </a:t>
            </a:r>
            <a:r>
              <a:rPr lang="nb-NO" sz="2200" dirty="0" err="1"/>
              <a:t>eit</a:t>
            </a:r>
            <a:r>
              <a:rPr lang="nb-NO" sz="2200" dirty="0"/>
              <a:t> bestemt mønster som </a:t>
            </a:r>
            <a:r>
              <a:rPr lang="nb-NO" sz="2200" dirty="0" err="1"/>
              <a:t>passar</a:t>
            </a:r>
            <a:r>
              <a:rPr lang="nb-NO" sz="2200" dirty="0"/>
              <a:t> til </a:t>
            </a:r>
            <a:r>
              <a:rPr lang="nb-NO" sz="2200" dirty="0" err="1"/>
              <a:t>ein</a:t>
            </a:r>
            <a:r>
              <a:rPr lang="nb-NO" sz="2200" dirty="0"/>
              <a:t> sjukdom eller ved å lage seg </a:t>
            </a:r>
            <a:r>
              <a:rPr lang="nb-NO" sz="2200" dirty="0" err="1"/>
              <a:t>hypotesar</a:t>
            </a:r>
            <a:r>
              <a:rPr lang="nb-NO" sz="2200" dirty="0"/>
              <a:t> som blir testa ut.</a:t>
            </a:r>
          </a:p>
          <a:p>
            <a:pPr marL="0" indent="0">
              <a:buNone/>
            </a:pPr>
            <a:endParaRPr lang="nb-NO" sz="2200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602408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Diaré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Dei fleste tilfelle av akutt diaré er </a:t>
            </a:r>
            <a:r>
              <a:rPr lang="nb-NO" dirty="0" err="1"/>
              <a:t>ufarlege</a:t>
            </a:r>
            <a:r>
              <a:rPr lang="nb-NO" dirty="0"/>
              <a:t> og går over av seg </a:t>
            </a:r>
            <a:r>
              <a:rPr lang="nb-NO" dirty="0" err="1"/>
              <a:t>sjølv</a:t>
            </a:r>
            <a:r>
              <a:rPr lang="nb-NO" dirty="0"/>
              <a:t>.</a:t>
            </a:r>
          </a:p>
          <a:p>
            <a:r>
              <a:rPr lang="nb-NO" dirty="0"/>
              <a:t>Kontakt lege dersom diareen er langvarig eller kraftig, og dersom allmenntilstanden blir svekka.</a:t>
            </a:r>
          </a:p>
          <a:p>
            <a:r>
              <a:rPr lang="nb-NO" dirty="0"/>
              <a:t>For å finne årsaka til tilstanden blir det tatt blodprøver og avføringsprøve til dyrking av </a:t>
            </a:r>
            <a:r>
              <a:rPr lang="nb-NO" dirty="0" err="1"/>
              <a:t>tarmbakteriar</a:t>
            </a:r>
            <a:r>
              <a:rPr lang="nb-NO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565894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CRP (C-reaktivt protein)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/>
              <a:t>Ved mistanke om infeksjon blir gjerne pasientens CRP målt ved at det blir tatt ut </a:t>
            </a:r>
            <a:r>
              <a:rPr lang="nb-NO" dirty="0" err="1"/>
              <a:t>nokre</a:t>
            </a:r>
            <a:r>
              <a:rPr lang="nb-NO" dirty="0"/>
              <a:t> </a:t>
            </a:r>
            <a:r>
              <a:rPr lang="nb-NO" dirty="0" err="1"/>
              <a:t>dropar</a:t>
            </a:r>
            <a:r>
              <a:rPr lang="nb-NO" dirty="0"/>
              <a:t> blod </a:t>
            </a:r>
            <a:r>
              <a:rPr lang="nb-NO" dirty="0" err="1"/>
              <a:t>frå</a:t>
            </a:r>
            <a:r>
              <a:rPr lang="nb-NO" dirty="0"/>
              <a:t> </a:t>
            </a:r>
            <a:r>
              <a:rPr lang="nb-NO" dirty="0" err="1"/>
              <a:t>eit</a:t>
            </a:r>
            <a:r>
              <a:rPr lang="nb-NO" dirty="0"/>
              <a:t> stikk i fingeren. Resultatet kan bli avlest etter </a:t>
            </a:r>
            <a:r>
              <a:rPr lang="nb-NO" dirty="0" err="1"/>
              <a:t>nokre</a:t>
            </a:r>
            <a:r>
              <a:rPr lang="nb-NO" dirty="0"/>
              <a:t> minutt og kan ofte </a:t>
            </a:r>
            <a:r>
              <a:rPr lang="nb-NO" dirty="0" err="1"/>
              <a:t>seie</a:t>
            </a:r>
            <a:r>
              <a:rPr lang="nb-NO" dirty="0"/>
              <a:t> </a:t>
            </a:r>
            <a:r>
              <a:rPr lang="nb-NO" dirty="0" err="1"/>
              <a:t>noko</a:t>
            </a:r>
            <a:r>
              <a:rPr lang="nb-NO" dirty="0"/>
              <a:t> om </a:t>
            </a:r>
            <a:r>
              <a:rPr lang="nb-NO" dirty="0" err="1"/>
              <a:t>ein</a:t>
            </a:r>
            <a:r>
              <a:rPr lang="nb-NO" dirty="0"/>
              <a:t> eventuell infeksjon kjem av virus eller </a:t>
            </a:r>
            <a:r>
              <a:rPr lang="nb-NO" dirty="0" err="1"/>
              <a:t>bakteriar</a:t>
            </a:r>
            <a:r>
              <a:rPr lang="nb-NO" dirty="0"/>
              <a:t>.</a:t>
            </a:r>
          </a:p>
          <a:p>
            <a:pPr marL="0" indent="0">
              <a:buNone/>
            </a:pPr>
            <a:r>
              <a:rPr lang="nb-NO" dirty="0"/>
              <a:t>Legesekretæren har tatt CRP av pasienten.</a:t>
            </a:r>
          </a:p>
        </p:txBody>
      </p:sp>
    </p:spTree>
    <p:extLst>
      <p:ext uri="{BB962C8B-B14F-4D97-AF65-F5344CB8AC3E}">
        <p14:creationId xmlns:p14="http://schemas.microsoft.com/office/powerpoint/2010/main" val="21618472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Kva kan </a:t>
            </a:r>
            <a:r>
              <a:rPr lang="nb-NO" dirty="0" err="1"/>
              <a:t>verdiane</a:t>
            </a:r>
            <a:r>
              <a:rPr lang="nb-NO" dirty="0"/>
              <a:t> på CRP-prøva </a:t>
            </a:r>
            <a:r>
              <a:rPr lang="nb-NO" dirty="0" err="1"/>
              <a:t>fortelje</a:t>
            </a:r>
            <a:r>
              <a:rPr lang="nb-NO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2200" dirty="0"/>
              <a:t>Hos friske menneske er som regel </a:t>
            </a:r>
            <a:r>
              <a:rPr lang="nb-NO" sz="2200" dirty="0" err="1"/>
              <a:t>ikkje</a:t>
            </a:r>
            <a:r>
              <a:rPr lang="nb-NO" sz="2200" dirty="0"/>
              <a:t> CRP-verdien målbar, og skal </a:t>
            </a:r>
            <a:r>
              <a:rPr lang="nb-NO" sz="2200" dirty="0" err="1"/>
              <a:t>vere</a:t>
            </a:r>
            <a:r>
              <a:rPr lang="nb-NO" sz="2200" dirty="0"/>
              <a:t> under 5 mg/L.</a:t>
            </a:r>
          </a:p>
          <a:p>
            <a:r>
              <a:rPr lang="nb-NO" sz="2200" dirty="0"/>
              <a:t>Jo </a:t>
            </a:r>
            <a:r>
              <a:rPr lang="nb-NO" sz="2200" dirty="0" err="1"/>
              <a:t>høgare</a:t>
            </a:r>
            <a:r>
              <a:rPr lang="nb-NO" sz="2200" dirty="0"/>
              <a:t> verdi (&gt; 40mg/L), desto større </a:t>
            </a:r>
            <a:r>
              <a:rPr lang="nb-NO" sz="2200" dirty="0" err="1"/>
              <a:t>sannsyn</a:t>
            </a:r>
            <a:r>
              <a:rPr lang="nb-NO" sz="2200" dirty="0"/>
              <a:t> for at det er </a:t>
            </a:r>
            <a:r>
              <a:rPr lang="nb-NO" sz="2200" dirty="0" err="1"/>
              <a:t>ein</a:t>
            </a:r>
            <a:r>
              <a:rPr lang="nb-NO" sz="2200" dirty="0"/>
              <a:t> bakteriell infeksjon.</a:t>
            </a:r>
          </a:p>
          <a:p>
            <a:r>
              <a:rPr lang="nb-NO" sz="2200" dirty="0"/>
              <a:t>Eksempel:</a:t>
            </a:r>
          </a:p>
          <a:p>
            <a:endParaRPr lang="nb-NO" sz="2200" dirty="0"/>
          </a:p>
          <a:p>
            <a:pPr marL="0" indent="0">
              <a:buNone/>
            </a:pPr>
            <a:r>
              <a:rPr lang="nb-NO" sz="2200" dirty="0"/>
              <a:t>    </a:t>
            </a:r>
            <a:endParaRPr lang="nb-NO" dirty="0"/>
          </a:p>
          <a:p>
            <a:endParaRPr lang="nb-NO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5699302"/>
              </p:ext>
            </p:extLst>
          </p:nvPr>
        </p:nvGraphicFramePr>
        <p:xfrm>
          <a:off x="883919" y="3874193"/>
          <a:ext cx="6921731" cy="14893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63409">
                  <a:extLst>
                    <a:ext uri="{9D8B030D-6E8A-4147-A177-3AD203B41FA5}">
                      <a16:colId xmlns:a16="http://schemas.microsoft.com/office/drawing/2014/main" val="376001881"/>
                    </a:ext>
                  </a:extLst>
                </a:gridCol>
                <a:gridCol w="2158322">
                  <a:extLst>
                    <a:ext uri="{9D8B030D-6E8A-4147-A177-3AD203B41FA5}">
                      <a16:colId xmlns:a16="http://schemas.microsoft.com/office/drawing/2014/main" val="34600614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b-NO" dirty="0"/>
                        <a:t>Tilstand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Typiske CRP-verdier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7037277"/>
                  </a:ext>
                </a:extLst>
              </a:tr>
              <a:tr h="376843">
                <a:tc>
                  <a:txBody>
                    <a:bodyPr/>
                    <a:lstStyle/>
                    <a:p>
                      <a:r>
                        <a:rPr lang="nb-NO" dirty="0"/>
                        <a:t>Influensa (virusinfeksjon)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10–20 mg/L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24305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/>
                        <a:t>Halsbetennelse (bakteriell infeksjon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30–60 mg/L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17346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/>
                        <a:t>Nyrebekkenbetennelse (bakteriell infeksjon)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60– over 200 mg/L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5465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58580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2399</TotalTime>
  <Words>1981</Words>
  <Application>Microsoft Office PowerPoint</Application>
  <PresentationFormat>Skjermfremvisning (4:3)</PresentationFormat>
  <Paragraphs>187</Paragraphs>
  <Slides>39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39</vt:i4>
      </vt:variant>
    </vt:vector>
  </HeadingPairs>
  <TitlesOfParts>
    <vt:vector size="43" baseType="lpstr">
      <vt:lpstr>Arial</vt:lpstr>
      <vt:lpstr>Calibri</vt:lpstr>
      <vt:lpstr>Calibri Light</vt:lpstr>
      <vt:lpstr>Office-tema</vt:lpstr>
      <vt:lpstr>PowerPoint-presentasjon</vt:lpstr>
      <vt:lpstr>Oppdrag</vt:lpstr>
      <vt:lpstr>Tenk-par-del</vt:lpstr>
      <vt:lpstr>PowerPoint-presentasjon</vt:lpstr>
      <vt:lpstr>Kva er ein infeksjon?</vt:lpstr>
      <vt:lpstr>Å stille ein diagnose</vt:lpstr>
      <vt:lpstr>Diaré</vt:lpstr>
      <vt:lpstr>CRP (C-reaktivt protein)</vt:lpstr>
      <vt:lpstr>Kva kan verdiane på CRP-prøva fortelje?</vt:lpstr>
      <vt:lpstr>Kva veit vi  – og kva treng vi opplysningar om?</vt:lpstr>
      <vt:lpstr>Økt 2</vt:lpstr>
      <vt:lpstr>Immunsystemet</vt:lpstr>
      <vt:lpstr>menti.com</vt:lpstr>
      <vt:lpstr>Immunsystemet</vt:lpstr>
      <vt:lpstr>Kroppens normalflora</vt:lpstr>
      <vt:lpstr>Jakta på bakteriane </vt:lpstr>
      <vt:lpstr>Bakteriar og virus,  sorteringsoppgåve</vt:lpstr>
      <vt:lpstr>Samanlikne virus og bakteriar</vt:lpstr>
      <vt:lpstr>Bakteriar</vt:lpstr>
      <vt:lpstr>Virus</vt:lpstr>
      <vt:lpstr>Økt 3</vt:lpstr>
      <vt:lpstr>Tyfoid-Mary</vt:lpstr>
      <vt:lpstr>Smittekjedeforsøk</vt:lpstr>
      <vt:lpstr>Smittekjede – diskusjonsoppgåver</vt:lpstr>
      <vt:lpstr>Studer bakterieprøva</vt:lpstr>
      <vt:lpstr>Melding frå laboratoriet:</vt:lpstr>
      <vt:lpstr>Bakteriar</vt:lpstr>
      <vt:lpstr>Behandling av bakterielle sjukdommar</vt:lpstr>
      <vt:lpstr>Økt 4</vt:lpstr>
      <vt:lpstr>Gramfarging</vt:lpstr>
      <vt:lpstr>To hovudgrupper bakteriar</vt:lpstr>
      <vt:lpstr>Melding frå laboratoriet:</vt:lpstr>
      <vt:lpstr>Økt 5</vt:lpstr>
      <vt:lpstr>Antibiotikaresistente bakteriar</vt:lpstr>
      <vt:lpstr>Antibiotikaresistente bakteriar</vt:lpstr>
      <vt:lpstr>Antibiotikaresistente bakteriar</vt:lpstr>
      <vt:lpstr>Antibiotikaresistente bakteriar</vt:lpstr>
      <vt:lpstr>Økt 6</vt:lpstr>
      <vt:lpstr>Litteraturliste/referansar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Berit Reitan</dc:creator>
  <cp:lastModifiedBy>Aud Ragnhild Skår</cp:lastModifiedBy>
  <cp:revision>149</cp:revision>
  <dcterms:created xsi:type="dcterms:W3CDTF">2019-12-18T09:03:00Z</dcterms:created>
  <dcterms:modified xsi:type="dcterms:W3CDTF">2024-08-13T10:27:46Z</dcterms:modified>
</cp:coreProperties>
</file>