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92" r:id="rId2"/>
    <p:sldId id="401" r:id="rId3"/>
    <p:sldId id="402" r:id="rId4"/>
    <p:sldId id="400" r:id="rId5"/>
    <p:sldId id="409" r:id="rId6"/>
    <p:sldId id="410" r:id="rId7"/>
    <p:sldId id="399" r:id="rId8"/>
    <p:sldId id="407" r:id="rId9"/>
    <p:sldId id="406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0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1" clrIdx="1">
    <p:extLst>
      <p:ext uri="{19B8F6BF-5375-455C-9EA6-DF929625EA0E}">
        <p15:presenceInfo xmlns:p15="http://schemas.microsoft.com/office/powerpoint/2012/main" userId="Maria Gaare Dahl" providerId="None"/>
      </p:ext>
    </p:extLst>
  </p:cmAuthor>
  <p:cmAuthor id="3" name="Øystein Sørborg" initials="ØS" lastIdx="2" clrIdx="2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  <p:cmAuthor id="4" name="Celine Aas" initials="CA" lastIdx="1" clrIdx="3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0C"/>
    <a:srgbClr val="000000"/>
    <a:srgbClr val="020204"/>
    <a:srgbClr val="4F81BD"/>
    <a:srgbClr val="E20000"/>
    <a:srgbClr val="FCF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0667" autoAdjust="0"/>
  </p:normalViewPr>
  <p:slideViewPr>
    <p:cSldViewPr>
      <p:cViewPr varScale="1">
        <p:scale>
          <a:sx n="79" d="100"/>
          <a:sy n="79" d="100"/>
        </p:scale>
        <p:origin x="12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1B2A-119E-469B-8351-17B53581368C}" type="datetimeFigureOut">
              <a:rPr lang="nb-NO" smtClean="0"/>
              <a:t>02.02.2024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9F96-F8F7-4AF2-B379-C3E7C67B2A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0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1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Faktoren på 0,4 avhenger av bonitet, klima og treslag og vil variere. </a:t>
            </a:r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89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06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39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74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eksempler på noen</a:t>
            </a:r>
            <a:r>
              <a:rPr lang="nb-NO" baseline="0" dirty="0"/>
              <a:t> vanlige treslag, mer informasjon finnes her: https://www.artsdatabanken.no/Pages/181867/Gammelt_tre</a:t>
            </a:r>
          </a:p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44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596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79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3E5D-12D9-4517-8C01-F7C95DF22AFA}" type="datetime1">
              <a:rPr lang="nb-NO" smtClean="0"/>
              <a:t>02.02.2024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8A5F-1B58-46CC-AD4E-7190AF90AE4E}" type="datetime1">
              <a:rPr lang="nb-NO" smtClean="0"/>
              <a:t>02.02.2024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A32F-C906-495A-A8C6-AEA89270EF6F}" type="datetime1">
              <a:rPr lang="nb-NO" smtClean="0"/>
              <a:t>02.02.2024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A03-7491-4FEA-AD04-F43A6B3B8EF1}" type="datetime1">
              <a:rPr lang="nb-NO" smtClean="0"/>
              <a:t>02.02.2024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689-F130-4FB5-BBC2-30CD76A681C6}" type="datetime1">
              <a:rPr lang="nb-NO" smtClean="0"/>
              <a:t>02.02.2024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2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B15A-6988-43C6-8A00-5B24567D8A7D}" type="datetime1">
              <a:rPr lang="nb-NO" smtClean="0"/>
              <a:t>02.02.2024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7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64A-EE14-42AC-A124-2DFCDDF8F81B}" type="datetime1">
              <a:rPr lang="nb-NO" smtClean="0"/>
              <a:t>02.02.2024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EB1-438F-4390-9C4D-A52425DDCF60}" type="datetime1">
              <a:rPr lang="nb-NO" smtClean="0"/>
              <a:t>02.02.2024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019" y="53590"/>
            <a:ext cx="1865400" cy="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44D6-BFFE-4CB8-AEB5-F3227CF46820}" type="datetime1">
              <a:rPr lang="nb-NO" smtClean="0"/>
              <a:t>02.02.2024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CB4-5DC3-4849-981A-695630BAB05B}" type="datetime1">
              <a:rPr lang="nb-NO" smtClean="0"/>
              <a:t>02.02.2024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8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E483-D001-4374-9E54-E282C43BF9A2}" type="datetime1">
              <a:rPr lang="nb-NO" smtClean="0"/>
              <a:t>02.02.2024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E07-A901-4F50-A3FD-51500362F0EB}" type="datetime1">
              <a:rPr lang="nb-NO" smtClean="0"/>
              <a:t>02.02.2024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D523-BC95-4141-9848-736D6BC0A5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6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 descr="Foto tatt fra bakken opp mot grenene i et løvt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01"/>
            <a:ext cx="12192000" cy="80884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885372">
            <a:off x="-700183" y="1007940"/>
            <a:ext cx="9561868" cy="3516706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Gamle </a:t>
            </a:r>
            <a:r>
              <a:rPr lang="nb-NO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</a:t>
            </a:r>
            <a:endParaRPr lang="nb-N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7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/>
              <a:t>Berekne alderen på eit lauvtre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aldar for innhal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2116831"/>
              </a:xfrm>
              <a:solidFill>
                <a:schemeClr val="bg1"/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nn-NO" sz="2200" dirty="0">
                    <a:latin typeface="+mj-lt"/>
                  </a:rPr>
                  <a:t>Rekn ut </a:t>
                </a:r>
                <a:r>
                  <a:rPr lang="nn-NO" sz="2200" b="0" dirty="0">
                    <a:latin typeface="+mj-lt"/>
                  </a:rPr>
                  <a:t>alderen på trea de fann ved å bruke denne tommelfingerregelen: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r>
                  <a:rPr lang="nn-NO" sz="2200" dirty="0">
                    <a:latin typeface="+mj-lt"/>
                  </a:rPr>
                  <a:t>Alder = omkrins (i cm) ∙ 0,4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r>
                  <a:rPr lang="nn-NO" sz="2200" dirty="0">
                    <a:latin typeface="+mj-lt"/>
                  </a:rPr>
                  <a:t>Eksempel: Vi fann at omkrinsen på ei bjørk 130 cm over bakken var 125 cm. </a:t>
                </a:r>
                <a:br>
                  <a:rPr lang="nn-NO" sz="2200" dirty="0">
                    <a:latin typeface="+mj-lt"/>
                  </a:rPr>
                </a:br>
                <a:r>
                  <a:rPr lang="nn-NO" sz="2200" dirty="0">
                    <a:latin typeface="+mj-lt"/>
                  </a:rPr>
                  <a:t>Da blir alderen til treet omtrent 125</a:t>
                </a:r>
                <a:r>
                  <a:rPr lang="nn-NO" sz="22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n-NO" sz="2200" dirty="0">
                    <a:latin typeface="+mj-lt"/>
                  </a:rPr>
                  <a:t> 0,4 = 50 år.</a:t>
                </a:r>
              </a:p>
            </p:txBody>
          </p:sp>
        </mc:Choice>
        <mc:Fallback xmlns="">
          <p:sp>
            <p:nvSpPr>
              <p:cNvPr id="3" name="Plasshaldar for innha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2116831"/>
              </a:xfrm>
              <a:blipFill>
                <a:blip r:embed="rId3"/>
                <a:stretch>
                  <a:fillRect l="-722" t="-3746"/>
                </a:stretch>
              </a:blipFill>
            </p:spPr>
            <p:txBody>
              <a:bodyPr/>
              <a:lstStyle/>
              <a:p>
                <a:r>
                  <a:rPr lang="nn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42760"/>
              </p:ext>
            </p:extLst>
          </p:nvPr>
        </p:nvGraphicFramePr>
        <p:xfrm>
          <a:off x="2855640" y="4437112"/>
          <a:ext cx="9001000" cy="83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280">
                  <a:extLst>
                    <a:ext uri="{9D8B030D-6E8A-4147-A177-3AD203B41FA5}">
                      <a16:colId xmlns:a16="http://schemas.microsoft.com/office/drawing/2014/main" val="2168096558"/>
                    </a:ext>
                  </a:extLst>
                </a:gridCol>
                <a:gridCol w="2784956">
                  <a:extLst>
                    <a:ext uri="{9D8B030D-6E8A-4147-A177-3AD203B41FA5}">
                      <a16:colId xmlns:a16="http://schemas.microsoft.com/office/drawing/2014/main" val="2484758404"/>
                    </a:ext>
                  </a:extLst>
                </a:gridCol>
                <a:gridCol w="1805382">
                  <a:extLst>
                    <a:ext uri="{9D8B030D-6E8A-4147-A177-3AD203B41FA5}">
                      <a16:colId xmlns:a16="http://schemas.microsoft.com/office/drawing/2014/main" val="4024304603"/>
                    </a:ext>
                  </a:extLst>
                </a:gridCol>
                <a:gridCol w="1805382">
                  <a:extLst>
                    <a:ext uri="{9D8B030D-6E8A-4147-A177-3AD203B41FA5}">
                      <a16:colId xmlns:a16="http://schemas.microsoft.com/office/drawing/2014/main" val="948104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Treslag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Omkrins</a:t>
                      </a:r>
                      <a:endParaRPr lang="nb-NO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Alder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Høgde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51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Bjørk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dirty="0"/>
                        <a:t>125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cm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dirty="0"/>
                        <a:t>50 år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098145"/>
                  </a:ext>
                </a:extLst>
              </a:tr>
            </a:tbl>
          </a:graphicData>
        </a:graphic>
      </p:graphicFrame>
      <p:pic>
        <p:nvPicPr>
          <p:cNvPr id="8" name="Picture 7" descr="Bilde av tre bjørkeblad med bjørkestammen i bakgrunn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4437112"/>
            <a:ext cx="2270466" cy="17465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360" y="6237312"/>
            <a:ext cx="23887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800"/>
              <a:t>https://www.miljolare.no/aktiviteter/gamletre/arter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01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573596" y="-10657"/>
            <a:ext cx="10972800" cy="1143000"/>
          </a:xfrm>
        </p:spPr>
        <p:txBody>
          <a:bodyPr/>
          <a:lstStyle/>
          <a:p>
            <a:pPr algn="l"/>
            <a:r>
              <a:rPr lang="nn-NO" dirty="0"/>
              <a:t>Data til klassen</a:t>
            </a:r>
          </a:p>
        </p:txBody>
      </p:sp>
      <p:graphicFrame>
        <p:nvGraphicFramePr>
          <p:cNvPr id="5" name="Plasshaldar for innha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588604"/>
              </p:ext>
            </p:extLst>
          </p:nvPr>
        </p:nvGraphicFramePr>
        <p:xfrm>
          <a:off x="479376" y="1009752"/>
          <a:ext cx="11161240" cy="55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547">
                  <a:extLst>
                    <a:ext uri="{9D8B030D-6E8A-4147-A177-3AD203B41FA5}">
                      <a16:colId xmlns:a16="http://schemas.microsoft.com/office/drawing/2014/main" val="699880753"/>
                    </a:ext>
                  </a:extLst>
                </a:gridCol>
                <a:gridCol w="3453347">
                  <a:extLst>
                    <a:ext uri="{9D8B030D-6E8A-4147-A177-3AD203B41FA5}">
                      <a16:colId xmlns:a16="http://schemas.microsoft.com/office/drawing/2014/main" val="341316548"/>
                    </a:ext>
                  </a:extLst>
                </a:gridCol>
                <a:gridCol w="2238673">
                  <a:extLst>
                    <a:ext uri="{9D8B030D-6E8A-4147-A177-3AD203B41FA5}">
                      <a16:colId xmlns:a16="http://schemas.microsoft.com/office/drawing/2014/main" val="251301181"/>
                    </a:ext>
                  </a:extLst>
                </a:gridCol>
                <a:gridCol w="2238673">
                  <a:extLst>
                    <a:ext uri="{9D8B030D-6E8A-4147-A177-3AD203B41FA5}">
                      <a16:colId xmlns:a16="http://schemas.microsoft.com/office/drawing/2014/main" val="2153321434"/>
                    </a:ext>
                  </a:extLst>
                </a:gridCol>
              </a:tblGrid>
              <a:tr h="382799">
                <a:tc>
                  <a:txBody>
                    <a:bodyPr/>
                    <a:lstStyle/>
                    <a:p>
                      <a:pPr algn="ctr"/>
                      <a:r>
                        <a:rPr lang="nn-NO" sz="2000" noProof="0"/>
                        <a:t>Treslag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000" noProof="0"/>
                        <a:t>Omkrins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000" noProof="0"/>
                        <a:t>Alder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000" noProof="0"/>
                        <a:t>Høgde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17912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0338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5193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1151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40120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27546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297488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59409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11352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81348"/>
                  </a:ext>
                </a:extLst>
              </a:tr>
              <a:tr h="519136">
                <a:tc>
                  <a:txBody>
                    <a:bodyPr/>
                    <a:lstStyle/>
                    <a:p>
                      <a:pPr algn="ctr"/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n-NO" noProof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30473"/>
                  </a:ext>
                </a:extLst>
              </a:tr>
            </a:tbl>
          </a:graphicData>
        </a:graphic>
      </p:graphicFrame>
      <p:sp>
        <p:nvSpPr>
          <p:cNvPr id="4" name="Biletforklaring forma som eit avrunda rektangel 5"/>
          <p:cNvSpPr/>
          <p:nvPr/>
        </p:nvSpPr>
        <p:spPr>
          <a:xfrm>
            <a:off x="7968208" y="188640"/>
            <a:ext cx="4032448" cy="517496"/>
          </a:xfrm>
          <a:prstGeom prst="wedgeRoundRectCallout">
            <a:avLst>
              <a:gd name="adj1" fmla="val 20963"/>
              <a:gd name="adj2" fmla="val 10211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/>
              <a:t>Er dei eldste trea høgast?</a:t>
            </a:r>
          </a:p>
        </p:txBody>
      </p:sp>
    </p:spTree>
    <p:extLst>
      <p:ext uri="{BB962C8B-B14F-4D97-AF65-F5344CB8AC3E}">
        <p14:creationId xmlns:p14="http://schemas.microsoft.com/office/powerpoint/2010/main" val="38745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/>
              <a:t>Størrelse på tre og alder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609600" y="1600201"/>
            <a:ext cx="7574632" cy="254887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nn-NO" sz="2200" b="0" dirty="0"/>
              <a:t>Den beste måten å finne alderen på eit tre, er å telle årringane. For kvart år blir det danna ein lys og ein mørk ring i stammen.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nn-NO" sz="2200" dirty="0"/>
              <a:t>Men v</a:t>
            </a:r>
            <a:r>
              <a:rPr lang="nn-NO" sz="2200" b="0" dirty="0"/>
              <a:t>ed å måle omkrinsen og bruke formelen, som vi gjorde i stad, kan vi finne omtrentleg alder på treet utan å felle treet.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nn-NO" sz="2200" b="0" dirty="0"/>
              <a:t>Kva med høgda på treet?</a:t>
            </a:r>
          </a:p>
          <a:p>
            <a:pPr marL="0" indent="0">
              <a:spcAft>
                <a:spcPts val="1800"/>
              </a:spcAft>
              <a:buNone/>
            </a:pPr>
            <a:endParaRPr lang="nn-NO" sz="2200" dirty="0"/>
          </a:p>
          <a:p>
            <a:pPr marL="0" indent="0">
              <a:spcAft>
                <a:spcPts val="1800"/>
              </a:spcAft>
              <a:buNone/>
            </a:pPr>
            <a:endParaRPr lang="nn-NO" sz="2200" dirty="0"/>
          </a:p>
          <a:p>
            <a:pPr marL="0" indent="0">
              <a:spcAft>
                <a:spcPts val="1800"/>
              </a:spcAft>
              <a:buNone/>
            </a:pPr>
            <a:endParaRPr lang="nn-NO" sz="2000" dirty="0"/>
          </a:p>
          <a:p>
            <a:pPr marL="0" indent="0">
              <a:spcAft>
                <a:spcPts val="1800"/>
              </a:spcAft>
              <a:buNone/>
            </a:pPr>
            <a:endParaRPr lang="nn-NO" sz="2000" dirty="0"/>
          </a:p>
          <a:p>
            <a:pPr marL="0" indent="0">
              <a:spcAft>
                <a:spcPts val="1800"/>
              </a:spcAft>
              <a:buNone/>
            </a:pPr>
            <a:endParaRPr lang="nn-NO" sz="2200" b="0" dirty="0"/>
          </a:p>
        </p:txBody>
      </p:sp>
      <p:pic>
        <p:nvPicPr>
          <p:cNvPr id="6" name="Bilete 5" descr="Bilde av trestubbe der årringene er tydelige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r="16767"/>
          <a:stretch/>
        </p:blipFill>
        <p:spPr>
          <a:xfrm>
            <a:off x="8529240" y="1447106"/>
            <a:ext cx="3255392" cy="2227166"/>
          </a:xfrm>
          <a:prstGeom prst="rect">
            <a:avLst/>
          </a:prstGeom>
        </p:spPr>
      </p:pic>
      <p:cxnSp>
        <p:nvCxnSpPr>
          <p:cNvPr id="9" name="Straight Arrow Connector 8" descr="Pil som peker på en av årringene."/>
          <p:cNvCxnSpPr/>
          <p:nvPr/>
        </p:nvCxnSpPr>
        <p:spPr>
          <a:xfrm>
            <a:off x="8256240" y="1916832"/>
            <a:ext cx="1152128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Biletforklaring forma som eit avrunda rektangel 5"/>
          <p:cNvSpPr/>
          <p:nvPr/>
        </p:nvSpPr>
        <p:spPr>
          <a:xfrm>
            <a:off x="1055440" y="4293096"/>
            <a:ext cx="2900908" cy="1791589"/>
          </a:xfrm>
          <a:prstGeom prst="wedgeRoundRectCallout">
            <a:avLst>
              <a:gd name="adj1" fmla="val -40897"/>
              <a:gd name="adj2" fmla="val 82643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Er dei eldste </a:t>
            </a:r>
            <a:br>
              <a:rPr lang="nn-NO" sz="2000" dirty="0"/>
            </a:br>
            <a:r>
              <a:rPr lang="nn-NO" sz="2000" dirty="0"/>
              <a:t>trea høgast?</a:t>
            </a:r>
          </a:p>
        </p:txBody>
      </p:sp>
      <p:sp>
        <p:nvSpPr>
          <p:cNvPr id="8" name="Biletforklaring forma som eit avrunda rektangel 5"/>
          <p:cNvSpPr/>
          <p:nvPr/>
        </p:nvSpPr>
        <p:spPr>
          <a:xfrm>
            <a:off x="4583832" y="4293096"/>
            <a:ext cx="6638528" cy="1791589"/>
          </a:xfrm>
          <a:prstGeom prst="wedgeRoundRectCallout">
            <a:avLst>
              <a:gd name="adj1" fmla="val 34677"/>
              <a:gd name="adj2" fmla="val 73776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000" dirty="0"/>
              <a:t>Ikkje nødvendigvis. Størrelse på treet avheng av: </a:t>
            </a:r>
          </a:p>
          <a:p>
            <a:r>
              <a:rPr lang="nn-NO" sz="2000" dirty="0"/>
              <a:t>- eigenskapane til treslaget</a:t>
            </a:r>
          </a:p>
          <a:p>
            <a:pPr>
              <a:buFontTx/>
              <a:buChar char="-"/>
            </a:pPr>
            <a:r>
              <a:rPr lang="nn-NO" sz="2000" dirty="0"/>
              <a:t> klima </a:t>
            </a:r>
          </a:p>
          <a:p>
            <a:pPr>
              <a:buFontTx/>
              <a:buChar char="-"/>
            </a:pPr>
            <a:r>
              <a:rPr lang="nn-NO" sz="2000" dirty="0"/>
              <a:t> tilgjengelegheit på vatn og næringsstoff </a:t>
            </a:r>
          </a:p>
        </p:txBody>
      </p:sp>
    </p:spTree>
    <p:extLst>
      <p:ext uri="{BB962C8B-B14F-4D97-AF65-F5344CB8AC3E}">
        <p14:creationId xmlns:p14="http://schemas.microsoft.com/office/powerpoint/2010/main" val="2135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5786"/>
            <a:ext cx="5990456" cy="1819078"/>
          </a:xfrm>
        </p:spPr>
        <p:txBody>
          <a:bodyPr>
            <a:normAutofit/>
          </a:bodyPr>
          <a:lstStyle/>
          <a:p>
            <a:pPr algn="l"/>
            <a:r>
              <a:rPr lang="nn-NO" dirty="0"/>
              <a:t>Alder på skikkeleg gamle 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896"/>
            <a:ext cx="5702424" cy="37444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n-NO" sz="2200" dirty="0"/>
              <a:t>Fram til trea er omtrent 150 år, er det ofte ein god samanheng mellom diameter og alder. </a:t>
            </a:r>
            <a:br>
              <a:rPr lang="nn-NO" sz="2200" dirty="0"/>
            </a:br>
            <a:r>
              <a:rPr lang="nn-NO" sz="2200" dirty="0"/>
              <a:t>Men når trea blir eldre, er det ikkje alltid størrelsen det kjem an på.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n-NO" sz="2200" dirty="0"/>
              <a:t>For å anslå alderen på eit tre kan vi også sjå på nokre ytre kjenneteikn.</a:t>
            </a:r>
          </a:p>
        </p:txBody>
      </p:sp>
      <p:pic>
        <p:nvPicPr>
          <p:cNvPr id="1026" name="Picture 2" descr="Bilde langs stammen av et furutre opp mot topp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89" y="-949"/>
            <a:ext cx="5144211" cy="68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/>
              <a:t>Kjenneteikn på gamle bartre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476871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nn-NO" sz="2200" b="1"/>
              <a:t>Gamle furutre: </a:t>
            </a:r>
          </a:p>
          <a:p>
            <a:pPr lvl="0">
              <a:defRPr/>
            </a:pPr>
            <a:r>
              <a:rPr lang="nn-NO" sz="2200"/>
              <a:t>barken har store tette plater</a:t>
            </a:r>
          </a:p>
          <a:p>
            <a:pPr lvl="0">
              <a:defRPr/>
            </a:pPr>
            <a:r>
              <a:rPr lang="nn-NO" sz="2200"/>
              <a:t>treet har vridd vekst </a:t>
            </a:r>
          </a:p>
          <a:p>
            <a:pPr lvl="0">
              <a:defRPr/>
            </a:pPr>
            <a:r>
              <a:rPr lang="nn-NO" sz="2200"/>
              <a:t>store, nedoverbøygde greiner </a:t>
            </a:r>
          </a:p>
          <a:p>
            <a:pPr lvl="0">
              <a:defRPr/>
            </a:pPr>
            <a:r>
              <a:rPr lang="nn-NO" sz="2200"/>
              <a:t>stammen er krokete</a:t>
            </a:r>
          </a:p>
          <a:p>
            <a:endParaRPr lang="nn-NO"/>
          </a:p>
          <a:p>
            <a:endParaRPr lang="nn-NO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6096000" y="4817440"/>
            <a:ext cx="5384800" cy="2067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/>
              <a:t>Gamle grantre</a:t>
            </a:r>
          </a:p>
          <a:p>
            <a:r>
              <a:rPr lang="nn-NO" sz="2200"/>
              <a:t>grov og grå bark</a:t>
            </a:r>
          </a:p>
          <a:p>
            <a:r>
              <a:rPr lang="nn-NO" sz="2200"/>
              <a:t>sylindrisk form på stammen</a:t>
            </a:r>
            <a:endParaRPr lang="nn-NO" sz="2200" b="1"/>
          </a:p>
        </p:txBody>
      </p:sp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r="14300" b="15243"/>
          <a:stretch/>
        </p:blipFill>
        <p:spPr>
          <a:xfrm>
            <a:off x="1055440" y="3645024"/>
            <a:ext cx="2739914" cy="3314019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56"/>
          <a:stretch/>
        </p:blipFill>
        <p:spPr>
          <a:xfrm>
            <a:off x="9455596" y="188640"/>
            <a:ext cx="2401044" cy="488554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735960" y="1628800"/>
            <a:ext cx="3312368" cy="2448272"/>
          </a:xfrm>
          <a:prstGeom prst="wedgeRoundRectCallout">
            <a:avLst>
              <a:gd name="adj1" fmla="val 78060"/>
              <a:gd name="adj2" fmla="val -1620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>
                <a:solidFill>
                  <a:schemeClr val="lt1"/>
                </a:solidFill>
              </a:rPr>
              <a:t>Grantre set ein ny krans av greiner kvart år, derfor kan vi finne alderen til grana ved å telle antal «etasjar» av kvistkranser opp stammen.</a:t>
            </a:r>
          </a:p>
        </p:txBody>
      </p:sp>
    </p:spTree>
    <p:extLst>
      <p:ext uri="{BB962C8B-B14F-4D97-AF65-F5344CB8AC3E}">
        <p14:creationId xmlns:p14="http://schemas.microsoft.com/office/powerpoint/2010/main" val="30833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62201"/>
            <a:ext cx="10972800" cy="1143000"/>
          </a:xfrm>
        </p:spPr>
        <p:txBody>
          <a:bodyPr/>
          <a:lstStyle/>
          <a:p>
            <a:pPr algn="l"/>
            <a:r>
              <a:rPr lang="nn-NO" dirty="0"/>
              <a:t>Når er eit tre gammalt?</a:t>
            </a:r>
          </a:p>
        </p:txBody>
      </p:sp>
      <p:graphicFrame>
        <p:nvGraphicFramePr>
          <p:cNvPr id="4" name="Plasshaldar for innha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112623"/>
              </p:ext>
            </p:extLst>
          </p:nvPr>
        </p:nvGraphicFramePr>
        <p:xfrm>
          <a:off x="609600" y="1539950"/>
          <a:ext cx="8045400" cy="493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024">
                  <a:extLst>
                    <a:ext uri="{9D8B030D-6E8A-4147-A177-3AD203B41FA5}">
                      <a16:colId xmlns:a16="http://schemas.microsoft.com/office/drawing/2014/main" val="69988075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542231356"/>
                    </a:ext>
                  </a:extLst>
                </a:gridCol>
                <a:gridCol w="3495104">
                  <a:extLst>
                    <a:ext uri="{9D8B030D-6E8A-4147-A177-3AD203B41FA5}">
                      <a16:colId xmlns:a16="http://schemas.microsoft.com/office/drawing/2014/main" val="251301181"/>
                    </a:ext>
                  </a:extLst>
                </a:gridCol>
              </a:tblGrid>
              <a:tr h="863024"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err="1"/>
                        <a:t>Treslaggruppe</a:t>
                      </a:r>
                      <a:endParaRPr lang="nb-NO" sz="24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Treslag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Nedre</a:t>
                      </a:r>
                      <a:r>
                        <a:rPr lang="nb-NO" sz="2400" baseline="0" dirty="0"/>
                        <a:t> grense for å kalle treet for </a:t>
                      </a:r>
                      <a:r>
                        <a:rPr lang="nb-NO" sz="2400" baseline="0" dirty="0" err="1"/>
                        <a:t>eit</a:t>
                      </a:r>
                      <a:r>
                        <a:rPr lang="nb-NO" sz="2400" baseline="0" dirty="0"/>
                        <a:t> gammalt tre</a:t>
                      </a:r>
                      <a:endParaRPr lang="nb-NO" sz="24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17912"/>
                  </a:ext>
                </a:extLst>
              </a:tr>
              <a:tr h="678091">
                <a:tc rowSpan="3"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Bartre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Furu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200 år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0338"/>
                  </a:ext>
                </a:extLst>
              </a:tr>
              <a:tr h="678091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Gran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150 år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5193"/>
                  </a:ext>
                </a:extLst>
              </a:tr>
              <a:tr h="678091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Barlind og einer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100 år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1151"/>
                  </a:ext>
                </a:extLst>
              </a:tr>
              <a:tr h="678091">
                <a:tc rowSpan="3"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Lauvtre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Eik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200 år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304510"/>
                  </a:ext>
                </a:extLst>
              </a:tr>
              <a:tr h="678091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Bjørk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125 år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40120"/>
                  </a:ext>
                </a:extLst>
              </a:tr>
              <a:tr h="678091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Rogn og gråor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2400" dirty="0"/>
                        <a:t>75  år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27546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8904312" y="2060848"/>
            <a:ext cx="3096344" cy="1368152"/>
          </a:xfrm>
          <a:prstGeom prst="wedgeRoundRectCallout">
            <a:avLst>
              <a:gd name="adj1" fmla="val -91627"/>
              <a:gd name="adj2" fmla="val 694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lt1"/>
                </a:solidFill>
              </a:rPr>
              <a:t>Furutre blir normalt eldre enn grantre, og kan fint nå ein alder av over 700 år.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904312" y="3620906"/>
            <a:ext cx="3096344" cy="1368152"/>
          </a:xfrm>
          <a:prstGeom prst="wedgeRoundRectCallout">
            <a:avLst>
              <a:gd name="adj1" fmla="val -90651"/>
              <a:gd name="adj2" fmla="val -5645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lt1"/>
                </a:solidFill>
              </a:rPr>
              <a:t>Det eldste grantreet i Noreg er rundt 532 år gammalt.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04312" y="5229200"/>
            <a:ext cx="3096344" cy="1368152"/>
          </a:xfrm>
          <a:prstGeom prst="wedgeRoundRectCallout">
            <a:avLst>
              <a:gd name="adj1" fmla="val -88213"/>
              <a:gd name="adj2" fmla="val -8310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lt1"/>
                </a:solidFill>
              </a:rPr>
              <a:t>Det er fleire eldgamle eiketre i Noreg, og nokre av dei er antatt å vere </a:t>
            </a:r>
            <a:br>
              <a:rPr lang="nn-NO" sz="2000" dirty="0">
                <a:solidFill>
                  <a:schemeClr val="lt1"/>
                </a:solidFill>
              </a:rPr>
            </a:br>
            <a:r>
              <a:rPr lang="nn-NO" sz="2000" dirty="0">
                <a:solidFill>
                  <a:schemeClr val="lt1"/>
                </a:solidFill>
              </a:rPr>
              <a:t>900 til 1 000 år gamle.</a:t>
            </a:r>
          </a:p>
        </p:txBody>
      </p:sp>
    </p:spTree>
    <p:extLst>
      <p:ext uri="{BB962C8B-B14F-4D97-AF65-F5344CB8AC3E}">
        <p14:creationId xmlns:p14="http://schemas.microsoft.com/office/powerpoint/2010/main" val="21492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Er det viktig å ta vare på gamle tre?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191344" y="2060849"/>
            <a:ext cx="6192688" cy="388843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nn-NO" sz="2200"/>
              <a:t>Nokre dyr, for eksempel hakkespettane, treng tre som er gamle og store nok til å lage reirhol i.</a:t>
            </a:r>
          </a:p>
          <a:p>
            <a:pPr>
              <a:spcAft>
                <a:spcPts val="1200"/>
              </a:spcAft>
            </a:pPr>
            <a:r>
              <a:rPr lang="nn-NO" sz="2200"/>
              <a:t>Flaggspetten er den vanlegaste av spettane i Noreg. I tillegg til insekt og insektslarver et den frø frå kongler. Han kan også ete fugleegg og fugleungar.</a:t>
            </a:r>
          </a:p>
          <a:p>
            <a:pPr>
              <a:spcAft>
                <a:spcPts val="1200"/>
              </a:spcAft>
            </a:pPr>
            <a:r>
              <a:rPr lang="nn-NO" sz="2200"/>
              <a:t>Dei fleste hakkespettane lagar eit nytt reirhol kvart år, da kan andre dyr overta dei gamle reirhola. </a:t>
            </a:r>
          </a:p>
          <a:p>
            <a:pPr>
              <a:spcAft>
                <a:spcPts val="1200"/>
              </a:spcAft>
            </a:pPr>
            <a:r>
              <a:rPr lang="nn-NO" sz="2200"/>
              <a:t>Både småfuglar, ekorn, ugler og mår vil gjerne overta reirholet til hakkespettane.</a:t>
            </a:r>
          </a:p>
          <a:p>
            <a:pPr>
              <a:spcAft>
                <a:spcPts val="1200"/>
              </a:spcAft>
            </a:pPr>
            <a:endParaRPr lang="nn-NO" sz="2400"/>
          </a:p>
        </p:txBody>
      </p:sp>
      <p:pic>
        <p:nvPicPr>
          <p:cNvPr id="6" name="Bilde 5" descr="Ug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13514" r="15746" b="6486"/>
          <a:stretch/>
        </p:blipFill>
        <p:spPr>
          <a:xfrm>
            <a:off x="9179391" y="1772816"/>
            <a:ext cx="295506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e 6" descr="Ekor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/>
          <a:stretch/>
        </p:blipFill>
        <p:spPr>
          <a:xfrm>
            <a:off x="9496299" y="4096201"/>
            <a:ext cx="2638158" cy="2425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 descr="Må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4524" b="11017"/>
          <a:stretch/>
        </p:blipFill>
        <p:spPr>
          <a:xfrm>
            <a:off x="6384032" y="4334699"/>
            <a:ext cx="3299415" cy="2205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de 8" descr="Flaggspett og blåmei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991347"/>
            <a:ext cx="2969842" cy="1942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de 3" descr="Flaggspet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07" y="3186564"/>
            <a:ext cx="3444405" cy="2296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Sylinder 4"/>
          <p:cNvSpPr txBox="1"/>
          <p:nvPr/>
        </p:nvSpPr>
        <p:spPr>
          <a:xfrm>
            <a:off x="8903037" y="4881863"/>
            <a:ext cx="11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>
                <a:solidFill>
                  <a:schemeClr val="bg1"/>
                </a:solidFill>
              </a:rPr>
              <a:t>Flaggspett</a:t>
            </a:r>
          </a:p>
        </p:txBody>
      </p:sp>
    </p:spTree>
    <p:extLst>
      <p:ext uri="{BB962C8B-B14F-4D97-AF65-F5344CB8AC3E}">
        <p14:creationId xmlns:p14="http://schemas.microsoft.com/office/powerpoint/2010/main" val="25875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/>
              <a:t>Er det viktig å ta vare på gamle tre?</a:t>
            </a:r>
          </a:p>
        </p:txBody>
      </p:sp>
      <p:pic>
        <p:nvPicPr>
          <p:cNvPr id="7" name="Picture 6" descr="Ug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949700"/>
            <a:ext cx="5724635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iletforklaring forma som eit avrunda rektangel 5"/>
          <p:cNvSpPr/>
          <p:nvPr/>
        </p:nvSpPr>
        <p:spPr>
          <a:xfrm>
            <a:off x="3532820" y="1484784"/>
            <a:ext cx="3888432" cy="864096"/>
          </a:xfrm>
          <a:prstGeom prst="wedgeRoundRectCallout">
            <a:avLst>
              <a:gd name="adj1" fmla="val 68831"/>
              <a:gd name="adj2" fmla="val 18673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i="1"/>
              <a:t>Ja, fordi …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609600" y="2708920"/>
            <a:ext cx="5846440" cy="3417244"/>
          </a:xfrm>
        </p:spPr>
        <p:txBody>
          <a:bodyPr>
            <a:normAutofit/>
          </a:bodyPr>
          <a:lstStyle/>
          <a:p>
            <a:r>
              <a:rPr lang="nn-NO" sz="2200" dirty="0"/>
              <a:t>Gamle tre er ein viktig levestad for mange forskjellige organismar, alt frå fuglar til </a:t>
            </a:r>
            <a:r>
              <a:rPr lang="nn-NO" sz="2200" dirty="0" err="1"/>
              <a:t>insekter</a:t>
            </a:r>
            <a:r>
              <a:rPr lang="nn-NO" sz="2200" dirty="0"/>
              <a:t>, sopp, mosar, lav og til og med flaggermus!  På denne måten bidrar gamle tre til det biologiske mangfaldet i skogen. </a:t>
            </a:r>
            <a:br>
              <a:rPr lang="nn-NO" sz="2200" dirty="0"/>
            </a:br>
            <a:endParaRPr lang="nn-NO" sz="2200" dirty="0"/>
          </a:p>
          <a:p>
            <a:r>
              <a:rPr lang="nn-NO" sz="2200" dirty="0"/>
              <a:t>Neste gang du ser eit gammalt tre, kan du kanskje finne ut kven som lever i treet? </a:t>
            </a:r>
          </a:p>
        </p:txBody>
      </p:sp>
    </p:spTree>
    <p:extLst>
      <p:ext uri="{BB962C8B-B14F-4D97-AF65-F5344CB8AC3E}">
        <p14:creationId xmlns:p14="http://schemas.microsoft.com/office/powerpoint/2010/main" val="38077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14012</TotalTime>
  <Words>627</Words>
  <Application>Microsoft Office PowerPoint</Application>
  <PresentationFormat>Widescreen</PresentationFormat>
  <Paragraphs>87</Paragraphs>
  <Slides>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Office-tema</vt:lpstr>
      <vt:lpstr>Gamle trE</vt:lpstr>
      <vt:lpstr>Berekne alderen på eit lauvtre</vt:lpstr>
      <vt:lpstr>Data til klassen</vt:lpstr>
      <vt:lpstr>Størrelse på tre og alder</vt:lpstr>
      <vt:lpstr>Alder på skikkeleg gamle tre</vt:lpstr>
      <vt:lpstr>Kjenneteikn på gamle bartre</vt:lpstr>
      <vt:lpstr>Når er eit tre gammalt?</vt:lpstr>
      <vt:lpstr>Er det viktig å ta vare på gamle tre?</vt:lpstr>
      <vt:lpstr>Er det viktig å ta vare på gamle tre?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468</cp:revision>
  <dcterms:created xsi:type="dcterms:W3CDTF">2016-11-04T13:38:15Z</dcterms:created>
  <dcterms:modified xsi:type="dcterms:W3CDTF">2024-02-02T13:28:23Z</dcterms:modified>
</cp:coreProperties>
</file>