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9" r:id="rId3"/>
    <p:sldId id="311" r:id="rId4"/>
    <p:sldId id="285" r:id="rId5"/>
    <p:sldId id="257" r:id="rId6"/>
    <p:sldId id="320" r:id="rId7"/>
    <p:sldId id="258" r:id="rId8"/>
    <p:sldId id="336" r:id="rId9"/>
    <p:sldId id="267" r:id="rId10"/>
    <p:sldId id="262" r:id="rId11"/>
    <p:sldId id="321" r:id="rId12"/>
    <p:sldId id="319" r:id="rId13"/>
    <p:sldId id="325" r:id="rId14"/>
    <p:sldId id="337" r:id="rId15"/>
    <p:sldId id="334" r:id="rId16"/>
    <p:sldId id="270" r:id="rId17"/>
    <p:sldId id="288" r:id="rId18"/>
    <p:sldId id="312" r:id="rId19"/>
    <p:sldId id="349" r:id="rId20"/>
    <p:sldId id="324" r:id="rId21"/>
    <p:sldId id="350" r:id="rId22"/>
    <p:sldId id="305" r:id="rId23"/>
    <p:sldId id="343" r:id="rId24"/>
    <p:sldId id="306" r:id="rId25"/>
    <p:sldId id="344" r:id="rId26"/>
    <p:sldId id="271" r:id="rId27"/>
    <p:sldId id="326" r:id="rId28"/>
    <p:sldId id="347" r:id="rId29"/>
    <p:sldId id="308" r:id="rId30"/>
    <p:sldId id="327" r:id="rId31"/>
    <p:sldId id="261" r:id="rId32"/>
    <p:sldId id="276" r:id="rId33"/>
    <p:sldId id="346" r:id="rId34"/>
    <p:sldId id="310" r:id="rId35"/>
    <p:sldId id="345" r:id="rId36"/>
    <p:sldId id="272" r:id="rId37"/>
    <p:sldId id="341" r:id="rId38"/>
    <p:sldId id="352" r:id="rId3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5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ys stil 3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23" autoAdjust="0"/>
  </p:normalViewPr>
  <p:slideViewPr>
    <p:cSldViewPr snapToGrid="0">
      <p:cViewPr varScale="1">
        <p:scale>
          <a:sx n="82" d="100"/>
          <a:sy n="82" d="100"/>
        </p:scale>
        <p:origin x="96" y="1014"/>
      </p:cViewPr>
      <p:guideLst/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n-NO" sz="2200" noProof="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n-NO" sz="2200" noProof="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</a:t>
          </a:r>
          <a:r>
            <a:rPr lang="nn-NO" sz="2200" noProof="0" dirty="0"/>
            <a:t>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noProof="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noProof="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</a:t>
          </a:r>
          <a:r>
            <a:rPr lang="nn-NO" sz="2200" kern="1200" noProof="0" dirty="0"/>
            <a:t>klima</a:t>
          </a:r>
        </a:p>
      </dsp:txBody>
      <dsp:txXfrm>
        <a:off x="1254324" y="2346451"/>
        <a:ext cx="1557092" cy="142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78F0-4B84-4787-BE03-A6687108503D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23E9-BBDC-475C-8788-5AADB4A40E4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2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97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90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7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20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2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52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0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70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64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10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88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32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90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02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4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44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41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stil på undertittel i malen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9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5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95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33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7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6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41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7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1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2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3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DFE4-DC43-490D-A96D-D622BA156E9F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E0F0-0BF0-480C-B3B8-A38437F0DAF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1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rMCdnSnq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8WrMCdnSnq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kultur/tabben-som-ble-menneskets-redning-1.31335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11808" y="0"/>
            <a:ext cx="9144000" cy="2387600"/>
          </a:xfrm>
        </p:spPr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Berekraftig teknologi i arbeidslivet</a:t>
            </a:r>
          </a:p>
        </p:txBody>
      </p:sp>
      <p:pic>
        <p:nvPicPr>
          <p:cNvPr id="3" name="Bilde 2" descr="Lyspære mot solnedgang. Fotocollag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800"/>
            <a:ext cx="1252708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Analyser eit produkt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37650"/>
              </p:ext>
            </p:extLst>
          </p:nvPr>
        </p:nvGraphicFramePr>
        <p:xfrm>
          <a:off x="838200" y="1951026"/>
          <a:ext cx="9347200" cy="3134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9508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6447692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Produktomgrep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Beskriving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Funksjon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Kva produktet skal gjere og kvifor (kva problem skal løysast?)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Mekanisme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Korleis produktet verkar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Kva produktet er laga 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Materialeigenskapar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Kva eigenskapar dei valde materialane har, og kva eigenskapar det gir produktet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5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Korleis produktet består av fleire delar som verker saman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Vurdere produktet opp mot kriterium for eit godt produkt. Dekker produktet behovet?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97892"/>
                  </a:ext>
                </a:extLst>
              </a:tr>
            </a:tbl>
          </a:graphicData>
        </a:graphic>
      </p:graphicFrame>
      <p:pic>
        <p:nvPicPr>
          <p:cNvPr id="2" name="Bilete 1" descr="Hamm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" y="5064369"/>
            <a:ext cx="1786158" cy="1793631"/>
          </a:xfrm>
          <a:prstGeom prst="rect">
            <a:avLst/>
          </a:prstGeom>
        </p:spPr>
      </p:pic>
      <p:pic>
        <p:nvPicPr>
          <p:cNvPr id="7" name="Bilete 6" descr="Skiftenøkkel. Illustrasj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4" y="5262951"/>
            <a:ext cx="1910246" cy="1373984"/>
          </a:xfrm>
          <a:prstGeom prst="rect">
            <a:avLst/>
          </a:prstGeom>
        </p:spPr>
      </p:pic>
      <p:pic>
        <p:nvPicPr>
          <p:cNvPr id="8" name="Bilete 7" descr="Sprøyte. Illustrasjon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5219386"/>
            <a:ext cx="1363972" cy="1397453"/>
          </a:xfrm>
          <a:prstGeom prst="rect">
            <a:avLst/>
          </a:prstGeom>
        </p:spPr>
      </p:pic>
      <p:pic>
        <p:nvPicPr>
          <p:cNvPr id="5" name="Bilete 4" descr="Datamus. Illustrasjon.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3" y="5345724"/>
            <a:ext cx="1900811" cy="950406"/>
          </a:xfrm>
          <a:prstGeom prst="rect">
            <a:avLst/>
          </a:prstGeom>
        </p:spPr>
      </p:pic>
      <p:pic>
        <p:nvPicPr>
          <p:cNvPr id="6" name="Bilete 5" descr="Kikkert. Illustrasjon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7" y="5407289"/>
            <a:ext cx="1777224" cy="1259792"/>
          </a:xfrm>
          <a:prstGeom prst="rect">
            <a:avLst/>
          </a:prstGeom>
        </p:spPr>
      </p:pic>
      <p:pic>
        <p:nvPicPr>
          <p:cNvPr id="9" name="Bilete 8" descr="Målarpensel. Illustrasjon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26" y="4250452"/>
            <a:ext cx="1367148" cy="1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Analyser eit produkt - elevhefte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25783"/>
              </p:ext>
            </p:extLst>
          </p:nvPr>
        </p:nvGraphicFramePr>
        <p:xfrm>
          <a:off x="838200" y="1938911"/>
          <a:ext cx="9347200" cy="2595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9508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6447692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Produktomgrep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/>
                        <a:t>Beskriving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Funksjon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Mekanisme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Materialeigenskapar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5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97892"/>
                  </a:ext>
                </a:extLst>
              </a:tr>
            </a:tbl>
          </a:graphicData>
        </a:graphic>
      </p:graphicFrame>
      <p:pic>
        <p:nvPicPr>
          <p:cNvPr id="2" name="Bilete 1" descr="Hamm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" y="5064369"/>
            <a:ext cx="1786158" cy="1793631"/>
          </a:xfrm>
          <a:prstGeom prst="rect">
            <a:avLst/>
          </a:prstGeom>
        </p:spPr>
      </p:pic>
      <p:pic>
        <p:nvPicPr>
          <p:cNvPr id="7" name="Bilete 6" descr="Skiftenøkkel. Illustrasj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4" y="5262951"/>
            <a:ext cx="1910246" cy="1373984"/>
          </a:xfrm>
          <a:prstGeom prst="rect">
            <a:avLst/>
          </a:prstGeom>
        </p:spPr>
      </p:pic>
      <p:pic>
        <p:nvPicPr>
          <p:cNvPr id="8" name="Bilete 7" descr="Sprøyte. Illustrasjon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5219386"/>
            <a:ext cx="1363972" cy="1397453"/>
          </a:xfrm>
          <a:prstGeom prst="rect">
            <a:avLst/>
          </a:prstGeom>
        </p:spPr>
      </p:pic>
      <p:pic>
        <p:nvPicPr>
          <p:cNvPr id="5" name="Bilete 4" descr="Datamus. Illustrasjon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3" y="5345724"/>
            <a:ext cx="1900811" cy="950406"/>
          </a:xfrm>
          <a:prstGeom prst="rect">
            <a:avLst/>
          </a:prstGeom>
        </p:spPr>
      </p:pic>
      <p:pic>
        <p:nvPicPr>
          <p:cNvPr id="6" name="Bilete 5" descr="Kikkert. Illustrasjon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7" y="5407289"/>
            <a:ext cx="1777224" cy="1259792"/>
          </a:xfrm>
          <a:prstGeom prst="rect">
            <a:avLst/>
          </a:prstGeom>
        </p:spPr>
      </p:pic>
      <p:pic>
        <p:nvPicPr>
          <p:cNvPr id="9" name="Bilete 8" descr="Målarpensel. Illustrasjon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26" y="4250452"/>
            <a:ext cx="1367148" cy="1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Fantastiske feil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Av og til er oppfinningar eit resultat av fantastiske feil. Visste du at …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ete 3" descr="Gule lapp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" y="4103647"/>
            <a:ext cx="2691649" cy="2057809"/>
          </a:xfrm>
          <a:prstGeom prst="rect">
            <a:avLst/>
          </a:prstGeom>
        </p:spPr>
      </p:pic>
      <p:sp>
        <p:nvSpPr>
          <p:cNvPr id="5" name="Avrunda rektangel 4"/>
          <p:cNvSpPr/>
          <p:nvPr/>
        </p:nvSpPr>
        <p:spPr>
          <a:xfrm>
            <a:off x="2139408" y="2809178"/>
            <a:ext cx="2324100" cy="1581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gule lappar er resultatet av eit mislykka forsøk på å lage eit supersterkt lim?</a:t>
            </a:r>
          </a:p>
        </p:txBody>
      </p:sp>
      <p:pic>
        <p:nvPicPr>
          <p:cNvPr id="6" name="Bilete 5" descr="Colaboks. Foto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23563"/>
          <a:stretch/>
        </p:blipFill>
        <p:spPr>
          <a:xfrm>
            <a:off x="4560849" y="4134004"/>
            <a:ext cx="2085278" cy="2489819"/>
          </a:xfrm>
          <a:prstGeom prst="rect">
            <a:avLst/>
          </a:prstGeom>
        </p:spPr>
      </p:pic>
      <p:sp>
        <p:nvSpPr>
          <p:cNvPr id="7" name="Avrunda rektangel 6"/>
          <p:cNvSpPr/>
          <p:nvPr/>
        </p:nvSpPr>
        <p:spPr>
          <a:xfrm>
            <a:off x="5904802" y="2732080"/>
            <a:ext cx="2491945" cy="1581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Coca Cola er resultatet av eit forsøk på å lage ein sirup som skulle motverke hovudpine?</a:t>
            </a:r>
          </a:p>
        </p:txBody>
      </p:sp>
      <p:pic>
        <p:nvPicPr>
          <p:cNvPr id="8" name="Bilete 7" descr="Mikrobølgeomn. Illustrasjon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4878" r="4092" b="42601"/>
          <a:stretch/>
        </p:blipFill>
        <p:spPr>
          <a:xfrm>
            <a:off x="7861609" y="4574520"/>
            <a:ext cx="4036741" cy="2283480"/>
          </a:xfrm>
          <a:prstGeom prst="rect">
            <a:avLst/>
          </a:prstGeom>
        </p:spPr>
      </p:pic>
      <p:sp>
        <p:nvSpPr>
          <p:cNvPr id="9" name="Avrunda rektangel 8"/>
          <p:cNvSpPr/>
          <p:nvPr/>
        </p:nvSpPr>
        <p:spPr>
          <a:xfrm>
            <a:off x="9121697" y="2564780"/>
            <a:ext cx="2749937" cy="19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mikrobølgeomnen er resultatet av arbeid med eit radaranlegg? Under arbeidet blei det oppdaga at ein sjokolade som låg i ei lomme smelta.</a:t>
            </a:r>
          </a:p>
        </p:txBody>
      </p:sp>
    </p:spTree>
    <p:extLst>
      <p:ext uri="{BB962C8B-B14F-4D97-AF65-F5344CB8AC3E}">
        <p14:creationId xmlns:p14="http://schemas.microsoft.com/office/powerpoint/2010/main" val="21321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Samandrag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690716" y="2317237"/>
            <a:ext cx="10515600" cy="2608724"/>
          </a:xfrm>
        </p:spPr>
        <p:txBody>
          <a:bodyPr/>
          <a:lstStyle/>
          <a:p>
            <a:r>
              <a:rPr lang="nn-NO" sz="2200"/>
              <a:t>Teknologi har som mål å løyse eit problem eller å utføre ei spesiell oppgåve. </a:t>
            </a:r>
          </a:p>
          <a:p>
            <a:r>
              <a:rPr lang="nn-NO" sz="2200"/>
              <a:t>Eit teknologisk produkt eller system fyller ei oppgåve og har ein funksjon.</a:t>
            </a:r>
          </a:p>
          <a:p>
            <a:r>
              <a:rPr lang="nn-NO" sz="2200"/>
              <a:t>Av og til er eit teknologisk produkt eller system eit resultat av tilfeldige hendingar eller feil.</a:t>
            </a:r>
          </a:p>
          <a:p>
            <a:endParaRPr lang="nn-NO" sz="2200"/>
          </a:p>
          <a:p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127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Arbeid med oppdraget (økt 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/>
              <a:t>Diskuter idear til produkt i gruppene.</a:t>
            </a:r>
          </a:p>
        </p:txBody>
      </p:sp>
    </p:spTree>
    <p:extLst>
      <p:ext uri="{BB962C8B-B14F-4D97-AF65-F5344CB8AC3E}">
        <p14:creationId xmlns:p14="http://schemas.microsoft.com/office/powerpoint/2010/main" val="230538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Kva treng vi å vite meir om for å løyse oppdraget? (økt 1)</a:t>
            </a:r>
          </a:p>
        </p:txBody>
      </p:sp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41C77C55-59E5-4CF1-A916-32DD44E0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jobbar ønsker å bli sertifisert som Miljøfyrtårn-bedrift, og alle tilsette får derfor i oppdrag å bidra med eitt tiltak, og lage ein reklame for det. De kan velje mellom to utfordringar,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Forbetre eit teknologisk produkt eller system, slik at produktet eller bruken av produktet</a:t>
            </a:r>
          </a:p>
          <a:p>
            <a:pPr marL="0" lvl="0" indent="0">
              <a:buNone/>
            </a:pPr>
            <a:r>
              <a:rPr lang="nn-NO" sz="2200" dirty="0"/>
              <a:t>     blir meir berekraftig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ei teknologisk løysing på ei utfordring knytt til berekraftig utvikling.</a:t>
            </a:r>
          </a:p>
        </p:txBody>
      </p:sp>
      <p:sp>
        <p:nvSpPr>
          <p:cNvPr id="7" name="Avrundet rektangel 6" descr="Rektangel som uthever ordet «berekraftig». "/>
          <p:cNvSpPr/>
          <p:nvPr/>
        </p:nvSpPr>
        <p:spPr>
          <a:xfrm>
            <a:off x="2241165" y="4034965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8" name="Avrundet rektangel 7" descr="Rektangel som uthever orda «berekraftig utvikling». "/>
          <p:cNvSpPr/>
          <p:nvPr/>
        </p:nvSpPr>
        <p:spPr>
          <a:xfrm>
            <a:off x="838200" y="4791322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9962146" y="854242"/>
            <a:ext cx="2163701" cy="1210792"/>
          </a:xfrm>
          <a:prstGeom prst="wedgeRoundRectCallout">
            <a:avLst>
              <a:gd name="adj1" fmla="val -50759"/>
              <a:gd name="adj2" fmla="val 108101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I neste økt skal vi jobbe med berekraftig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352228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21824" y="256032"/>
            <a:ext cx="3011424" cy="1194815"/>
          </a:xfrm>
        </p:spPr>
        <p:txBody>
          <a:bodyPr/>
          <a:lstStyle/>
          <a:p>
            <a:pPr algn="l"/>
            <a:r>
              <a:rPr lang="nn-NO" b="1">
                <a:solidFill>
                  <a:srgbClr val="C00000"/>
                </a:solidFill>
              </a:rPr>
              <a:t>Økt 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21824" y="1626933"/>
            <a:ext cx="2304288" cy="1341553"/>
          </a:xfrm>
        </p:spPr>
        <p:txBody>
          <a:bodyPr>
            <a:noAutofit/>
          </a:bodyPr>
          <a:lstStyle/>
          <a:p>
            <a:pPr algn="l"/>
            <a:r>
              <a:rPr lang="nn-NO">
                <a:solidFill>
                  <a:srgbClr val="C00000"/>
                </a:solidFill>
              </a:rPr>
              <a:t>Kva betyr det at noko er berekraftig?</a:t>
            </a:r>
          </a:p>
        </p:txBody>
      </p:sp>
      <p:pic>
        <p:nvPicPr>
          <p:cNvPr id="4" name="Bilde 3" descr="To solcellepanel mot solnedgang. Fot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"/>
          <a:stretch/>
        </p:blipFill>
        <p:spPr>
          <a:xfrm>
            <a:off x="-79512" y="0"/>
            <a:ext cx="1002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D8EE8AB-9FC6-415C-B843-F06712E4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Teknologi og berekraftig utvikling</a:t>
            </a:r>
          </a:p>
        </p:txBody>
      </p:sp>
      <p:sp>
        <p:nvSpPr>
          <p:cNvPr id="5" name="Plasshaldar for innhald 4">
            <a:extLst>
              <a:ext uri="{FF2B5EF4-FFF2-40B4-BE49-F238E27FC236}">
                <a16:creationId xmlns:a16="http://schemas.microsoft.com/office/drawing/2014/main" id="{B1C90F10-B72D-48A9-A2D0-C0C841A2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1" y="2220686"/>
            <a:ext cx="5083629" cy="395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Kompetanse i teknologi inneber å kunne vurdere kva pris (verknad og biverknad) produksjon og bruk av produktet har, økonomisk, etisk eller med omsyn til miljø. </a:t>
            </a:r>
          </a:p>
          <a:p>
            <a:pPr marL="0" indent="0">
              <a:buNone/>
            </a:pPr>
            <a:r>
              <a:rPr lang="nn-NO" sz="2200" dirty="0"/>
              <a:t>Berekraftig utvikling handlar om både </a:t>
            </a:r>
            <a:br>
              <a:rPr lang="nn-NO" sz="2200" dirty="0"/>
            </a:br>
            <a:r>
              <a:rPr lang="nn-NO" sz="2200" dirty="0"/>
              <a:t>miljø og klima, økonomi og sosiale forhold.</a:t>
            </a:r>
          </a:p>
          <a:p>
            <a:endParaRPr lang="nn-NO" sz="2200" dirty="0"/>
          </a:p>
        </p:txBody>
      </p:sp>
      <p:graphicFrame>
        <p:nvGraphicFramePr>
          <p:cNvPr id="2" name="Diagram 1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5DC82ED4-67CB-43F7-B22A-85B43A25E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76466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A01EC58-6DB7-4F53-91A2-66C23CE4BFD2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Berekraftig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17169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Sorter utsegner i dimensjonane</a:t>
            </a:r>
          </a:p>
        </p:txBody>
      </p:sp>
      <p:graphicFrame>
        <p:nvGraphicFramePr>
          <p:cNvPr id="18" name="Diagram 17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E2424CD7-A424-4353-90D6-1EE1A047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507331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83BAC1-C817-4809-984E-F450D6687033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Berekraftig utvikling</a:t>
            </a:r>
          </a:p>
        </p:txBody>
      </p:sp>
      <p:sp>
        <p:nvSpPr>
          <p:cNvPr id="24" name="Biletforklaring forma som eit avrunda rektangel 23"/>
          <p:cNvSpPr/>
          <p:nvPr/>
        </p:nvSpPr>
        <p:spPr>
          <a:xfrm>
            <a:off x="4987226" y="1512068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varer med god kvalitet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581670" y="2029767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produkt der avfallet kan bli resirkulert</a:t>
            </a:r>
          </a:p>
        </p:txBody>
      </p:sp>
      <p:sp>
        <p:nvSpPr>
          <p:cNvPr id="17" name="Biletforklaring forma som eit avrunda rektangel 16"/>
          <p:cNvSpPr/>
          <p:nvPr/>
        </p:nvSpPr>
        <p:spPr>
          <a:xfrm>
            <a:off x="8316685" y="318198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Forbetre produkt slik at dei brukar mindre energi</a:t>
            </a:r>
          </a:p>
        </p:txBody>
      </p:sp>
      <p:sp>
        <p:nvSpPr>
          <p:cNvPr id="29" name="Biletforklaring forma som eit avrunda rektangel 28"/>
          <p:cNvSpPr/>
          <p:nvPr/>
        </p:nvSpPr>
        <p:spPr>
          <a:xfrm>
            <a:off x="9220200" y="1622807"/>
            <a:ext cx="1953567" cy="116801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Reparere produkt i staden for å kjøpe nytt</a:t>
            </a:r>
          </a:p>
        </p:txBody>
      </p:sp>
      <p:sp>
        <p:nvSpPr>
          <p:cNvPr id="22" name="Biletforklaring forma som eit avrunda rektangel 21"/>
          <p:cNvSpPr/>
          <p:nvPr/>
        </p:nvSpPr>
        <p:spPr>
          <a:xfrm>
            <a:off x="5705475" y="3563292"/>
            <a:ext cx="1827125" cy="87085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meir norskproduserte produkt</a:t>
            </a:r>
          </a:p>
        </p:txBody>
      </p:sp>
      <p:sp>
        <p:nvSpPr>
          <p:cNvPr id="30" name="Biletforklaring forma som eit avrunda rektangel 29"/>
          <p:cNvSpPr/>
          <p:nvPr/>
        </p:nvSpPr>
        <p:spPr>
          <a:xfrm>
            <a:off x="7728543" y="3218090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brukte produkt</a:t>
            </a:r>
          </a:p>
        </p:txBody>
      </p:sp>
      <p:sp>
        <p:nvSpPr>
          <p:cNvPr id="28" name="Biletforklaring forma som eit avrunda rektangel 27"/>
          <p:cNvSpPr/>
          <p:nvPr/>
        </p:nvSpPr>
        <p:spPr>
          <a:xfrm>
            <a:off x="9696239" y="3276599"/>
            <a:ext cx="2059075" cy="108187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Bruke robotar som kan utføre farlege oppgåver</a:t>
            </a:r>
          </a:p>
        </p:txBody>
      </p:sp>
      <p:sp>
        <p:nvSpPr>
          <p:cNvPr id="31" name="Biletforklaring forma som eit avrunda rektangel 30"/>
          <p:cNvSpPr/>
          <p:nvPr/>
        </p:nvSpPr>
        <p:spPr>
          <a:xfrm>
            <a:off x="5767962" y="5086245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Sortere avfall</a:t>
            </a:r>
          </a:p>
        </p:txBody>
      </p:sp>
      <p:sp>
        <p:nvSpPr>
          <p:cNvPr id="33" name="Biletforklaring forma som eit avrunda rektangel 32"/>
          <p:cNvSpPr/>
          <p:nvPr/>
        </p:nvSpPr>
        <p:spPr>
          <a:xfrm>
            <a:off x="7728440" y="4528771"/>
            <a:ext cx="1859782" cy="120015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Skru av elektriske apparat som ikkje er i bruk</a:t>
            </a:r>
          </a:p>
        </p:txBody>
      </p:sp>
      <p:sp>
        <p:nvSpPr>
          <p:cNvPr id="25" name="Biletforklaring forma som eit avrunda rektangel 24"/>
          <p:cNvSpPr/>
          <p:nvPr/>
        </p:nvSpPr>
        <p:spPr>
          <a:xfrm>
            <a:off x="9867167" y="4785526"/>
            <a:ext cx="1532897" cy="9463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Fairtrade</a:t>
            </a:r>
            <a:r>
              <a:rPr lang="nn-NO" dirty="0">
                <a:solidFill>
                  <a:schemeClr val="tx1"/>
                </a:solidFill>
              </a:rPr>
              <a:t>-produkt</a:t>
            </a:r>
          </a:p>
        </p:txBody>
      </p:sp>
    </p:spTree>
    <p:extLst>
      <p:ext uri="{BB962C8B-B14F-4D97-AF65-F5344CB8AC3E}">
        <p14:creationId xmlns:p14="http://schemas.microsoft.com/office/powerpoint/2010/main" val="321752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B558B-185A-4009-B589-074CC0F8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Sjå film om berekraftig utvikling</a:t>
            </a:r>
          </a:p>
        </p:txBody>
      </p:sp>
      <p:pic>
        <p:nvPicPr>
          <p:cNvPr id="5" name="Bilete 4" descr="Skjermdump av filmen «Hva er bærekraftig utvikling» frå FN-sambandet Norge.">
            <a:hlinkClick r:id="rId3"/>
            <a:extLst>
              <a:ext uri="{FF2B5EF4-FFF2-40B4-BE49-F238E27FC236}">
                <a16:creationId xmlns:a16="http://schemas.microsoft.com/office/drawing/2014/main" id="{7A088FDF-C0FC-4D27-9711-848ED822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62074"/>
            <a:ext cx="8195036" cy="5495926"/>
          </a:xfrm>
          <a:prstGeom prst="rect">
            <a:avLst/>
          </a:prstGeom>
        </p:spPr>
      </p:pic>
      <p:sp>
        <p:nvSpPr>
          <p:cNvPr id="6" name="Biletforklaring forma som eit avrunda rektangel 16">
            <a:extLst>
              <a:ext uri="{FF2B5EF4-FFF2-40B4-BE49-F238E27FC236}">
                <a16:creationId xmlns:a16="http://schemas.microsoft.com/office/drawing/2014/main" id="{7DC48973-A93A-432B-8137-A843460294EF}"/>
              </a:ext>
            </a:extLst>
          </p:cNvPr>
          <p:cNvSpPr/>
          <p:nvPr/>
        </p:nvSpPr>
        <p:spPr>
          <a:xfrm>
            <a:off x="9844860" y="416416"/>
            <a:ext cx="2079917" cy="2818418"/>
          </a:xfrm>
          <a:prstGeom prst="wedgeRoundRectCallout">
            <a:avLst>
              <a:gd name="adj1" fmla="val -76694"/>
              <a:gd name="adj2" fmla="val 903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>
                <a:solidFill>
                  <a:schemeClr val="tx1"/>
                </a:solidFill>
              </a:rPr>
              <a:t>Leseoppdrag til filmen: Etterpå skal de fortelje éin ting frå filmen som de la merke til. 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872167A-A3B2-4BED-8E51-EC8AE4EF9175}"/>
              </a:ext>
            </a:extLst>
          </p:cNvPr>
          <p:cNvSpPr txBox="1"/>
          <p:nvPr/>
        </p:nvSpPr>
        <p:spPr>
          <a:xfrm>
            <a:off x="9218645" y="5952930"/>
            <a:ext cx="282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https://www.youtube.com/watch?v=8WrMCdnSnqc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tearinlys som brenn. Fot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9192768" cy="68945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52160" y="-925893"/>
            <a:ext cx="9144000" cy="2387600"/>
          </a:xfrm>
        </p:spPr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Økt 1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9581322" y="1712278"/>
            <a:ext cx="5439222" cy="1655762"/>
          </a:xfrm>
        </p:spPr>
        <p:txBody>
          <a:bodyPr/>
          <a:lstStyle/>
          <a:p>
            <a:pPr algn="l"/>
            <a:r>
              <a:rPr lang="nn-NO">
                <a:solidFill>
                  <a:srgbClr val="C00000"/>
                </a:solidFill>
              </a:rPr>
              <a:t>Kva er teknologi?</a:t>
            </a:r>
          </a:p>
        </p:txBody>
      </p:sp>
    </p:spTree>
    <p:extLst>
      <p:ext uri="{BB962C8B-B14F-4D97-AF65-F5344CB8AC3E}">
        <p14:creationId xmlns:p14="http://schemas.microsoft.com/office/powerpoint/2010/main" val="45831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Film om berekraftig utvikling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67735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Tenk-par-del: Kva la de merke til i filmen?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Nå skal de gjere sorteringsaktiviteten på nytt. Er det noko de vil endre på etter å ha sett filmen?</a:t>
            </a:r>
          </a:p>
        </p:txBody>
      </p:sp>
      <p:pic>
        <p:nvPicPr>
          <p:cNvPr id="5" name="Bilete 4" descr="Skjermdump av filmen «Hva er bærekraftig utvikling» frå FN-sambandet Norge.">
            <a:hlinkClick r:id="rId2"/>
            <a:extLst>
              <a:ext uri="{FF2B5EF4-FFF2-40B4-BE49-F238E27FC236}">
                <a16:creationId xmlns:a16="http://schemas.microsoft.com/office/drawing/2014/main" id="{C14D3DF2-3596-4328-B561-32514BBF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58" y="2163231"/>
            <a:ext cx="3423642" cy="22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Revider sorteringa</a:t>
            </a:r>
          </a:p>
        </p:txBody>
      </p:sp>
      <p:graphicFrame>
        <p:nvGraphicFramePr>
          <p:cNvPr id="18" name="Diagram 17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E2424CD7-A424-4353-90D6-1EE1A047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752878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83BAC1-C817-4809-984E-F450D6687033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Berekraftig utvikling</a:t>
            </a:r>
          </a:p>
        </p:txBody>
      </p:sp>
      <p:sp>
        <p:nvSpPr>
          <p:cNvPr id="24" name="Biletforklaring forma som eit avrunda rektangel 23"/>
          <p:cNvSpPr/>
          <p:nvPr/>
        </p:nvSpPr>
        <p:spPr>
          <a:xfrm>
            <a:off x="4987226" y="1512068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varer med god kvalitet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581670" y="2029767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produkt der avfallet kan bli resirkulert</a:t>
            </a:r>
          </a:p>
        </p:txBody>
      </p:sp>
      <p:sp>
        <p:nvSpPr>
          <p:cNvPr id="17" name="Biletforklaring forma som eit avrunda rektangel 16"/>
          <p:cNvSpPr/>
          <p:nvPr/>
        </p:nvSpPr>
        <p:spPr>
          <a:xfrm>
            <a:off x="8316685" y="318198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Forbetre produkt slik at dei brukar mindre energi</a:t>
            </a:r>
          </a:p>
        </p:txBody>
      </p:sp>
      <p:sp>
        <p:nvSpPr>
          <p:cNvPr id="29" name="Biletforklaring forma som eit avrunda rektangel 28"/>
          <p:cNvSpPr/>
          <p:nvPr/>
        </p:nvSpPr>
        <p:spPr>
          <a:xfrm>
            <a:off x="9220200" y="1622807"/>
            <a:ext cx="1953567" cy="116801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Reparere produkt i staden for å kjøpe nytt</a:t>
            </a:r>
          </a:p>
        </p:txBody>
      </p:sp>
      <p:sp>
        <p:nvSpPr>
          <p:cNvPr id="22" name="Biletforklaring forma som eit avrunda rektangel 21"/>
          <p:cNvSpPr/>
          <p:nvPr/>
        </p:nvSpPr>
        <p:spPr>
          <a:xfrm>
            <a:off x="5705475" y="3563292"/>
            <a:ext cx="1827125" cy="87085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meir norskproduserte produkt</a:t>
            </a:r>
          </a:p>
        </p:txBody>
      </p:sp>
      <p:sp>
        <p:nvSpPr>
          <p:cNvPr id="30" name="Biletforklaring forma som eit avrunda rektangel 29"/>
          <p:cNvSpPr/>
          <p:nvPr/>
        </p:nvSpPr>
        <p:spPr>
          <a:xfrm>
            <a:off x="7728543" y="3218090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brukte produkt</a:t>
            </a:r>
          </a:p>
        </p:txBody>
      </p:sp>
      <p:sp>
        <p:nvSpPr>
          <p:cNvPr id="28" name="Biletforklaring forma som eit avrunda rektangel 27"/>
          <p:cNvSpPr/>
          <p:nvPr/>
        </p:nvSpPr>
        <p:spPr>
          <a:xfrm>
            <a:off x="9696239" y="3276599"/>
            <a:ext cx="2059075" cy="108187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Bruke robotar som kan utføre farlege oppgåver</a:t>
            </a:r>
          </a:p>
        </p:txBody>
      </p:sp>
      <p:sp>
        <p:nvSpPr>
          <p:cNvPr id="31" name="Biletforklaring forma som eit avrunda rektangel 30"/>
          <p:cNvSpPr/>
          <p:nvPr/>
        </p:nvSpPr>
        <p:spPr>
          <a:xfrm>
            <a:off x="5767962" y="5086245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Sortere avfall</a:t>
            </a:r>
          </a:p>
        </p:txBody>
      </p:sp>
      <p:sp>
        <p:nvSpPr>
          <p:cNvPr id="33" name="Biletforklaring forma som eit avrunda rektangel 32"/>
          <p:cNvSpPr/>
          <p:nvPr/>
        </p:nvSpPr>
        <p:spPr>
          <a:xfrm>
            <a:off x="7728440" y="4528771"/>
            <a:ext cx="1859782" cy="120015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Skru av elektriske apparat som ikkje er i bruk</a:t>
            </a:r>
          </a:p>
        </p:txBody>
      </p:sp>
      <p:sp>
        <p:nvSpPr>
          <p:cNvPr id="25" name="Biletforklaring forma som eit avrunda rektangel 24"/>
          <p:cNvSpPr/>
          <p:nvPr/>
        </p:nvSpPr>
        <p:spPr>
          <a:xfrm>
            <a:off x="9867167" y="4785526"/>
            <a:ext cx="1532897" cy="9463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Fairtrade</a:t>
            </a:r>
            <a:r>
              <a:rPr lang="nn-NO" dirty="0">
                <a:solidFill>
                  <a:schemeClr val="tx1"/>
                </a:solidFill>
              </a:rPr>
              <a:t>-produkt</a:t>
            </a:r>
          </a:p>
        </p:txBody>
      </p:sp>
    </p:spTree>
    <p:extLst>
      <p:ext uri="{BB962C8B-B14F-4D97-AF65-F5344CB8AC3E}">
        <p14:creationId xmlns:p14="http://schemas.microsoft.com/office/powerpoint/2010/main" val="172966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etforklaring forma som ein ellipse 4"/>
          <p:cNvSpPr/>
          <p:nvPr/>
        </p:nvSpPr>
        <p:spPr>
          <a:xfrm>
            <a:off x="7324436" y="600364"/>
            <a:ext cx="3565237" cy="1717963"/>
          </a:xfrm>
          <a:prstGeom prst="wedgeEllipseCallout">
            <a:avLst>
              <a:gd name="adj1" fmla="val -85952"/>
              <a:gd name="adj2" fmla="val 461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Utdanning, anstendig arbeid, eit godt helsetilbod og likestilling for alle.</a:t>
            </a:r>
          </a:p>
        </p:txBody>
      </p:sp>
      <p:sp>
        <p:nvSpPr>
          <p:cNvPr id="6" name="Biletforklaring forma som ein ellipse 5"/>
          <p:cNvSpPr/>
          <p:nvPr/>
        </p:nvSpPr>
        <p:spPr>
          <a:xfrm>
            <a:off x="8201892" y="3283527"/>
            <a:ext cx="3648364" cy="1925782"/>
          </a:xfrm>
          <a:prstGeom prst="wedgeEllipseCallout">
            <a:avLst>
              <a:gd name="adj1" fmla="val -80394"/>
              <a:gd name="adj2" fmla="val 51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Verdens ressursar  fordelast meir rettferdig. Økonomisk vekst innanfor naturens toleevne. </a:t>
            </a:r>
          </a:p>
        </p:txBody>
      </p:sp>
      <p:sp>
        <p:nvSpPr>
          <p:cNvPr id="7" name="Biletforklaring forma som ein ellipse 6"/>
          <p:cNvSpPr/>
          <p:nvPr/>
        </p:nvSpPr>
        <p:spPr>
          <a:xfrm>
            <a:off x="145391" y="1983490"/>
            <a:ext cx="2807855" cy="1708727"/>
          </a:xfrm>
          <a:prstGeom prst="wedgeEllipseCallout">
            <a:avLst>
              <a:gd name="adj1" fmla="val 34888"/>
              <a:gd name="adj2" fmla="val 6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Stoppe klimaendringane, bevare biologisk mangfald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Oppsummering om sortering </a:t>
            </a:r>
          </a:p>
        </p:txBody>
      </p:sp>
      <p:graphicFrame>
        <p:nvGraphicFramePr>
          <p:cNvPr id="9" name="Diagram 8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8A0A489A-53C5-4667-8C76-22D1F8442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772058"/>
              </p:ext>
            </p:extLst>
          </p:nvPr>
        </p:nvGraphicFramePr>
        <p:xfrm>
          <a:off x="1389911" y="1641556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E4593A-5EFE-46D8-96D5-A26F7CD7CF05}"/>
              </a:ext>
            </a:extLst>
          </p:cNvPr>
          <p:cNvSpPr txBox="1"/>
          <p:nvPr/>
        </p:nvSpPr>
        <p:spPr>
          <a:xfrm>
            <a:off x="4124314" y="3692217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Berekraftig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113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Arbeid med oppdraget (økt 2)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Vel produkt i kvar gruppe.</a:t>
            </a:r>
          </a:p>
          <a:p>
            <a:r>
              <a:rPr lang="nn-NO" sz="2200" dirty="0"/>
              <a:t>Kva dimensjon av berekraftig utvikling vil produktet dykkar handle mest om?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63374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Oppsummering om oppdraget 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1DCD137B-E9D6-4E9B-A8D1-B8DD0FC81FDB}"/>
              </a:ext>
            </a:extLst>
          </p:cNvPr>
          <p:cNvSpPr txBox="1">
            <a:spLocks/>
          </p:cNvSpPr>
          <p:nvPr/>
        </p:nvSpPr>
        <p:spPr>
          <a:xfrm>
            <a:off x="3653589" y="1846513"/>
            <a:ext cx="8402053" cy="391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dirty="0"/>
              <a:t>Firmaet der du jobbar ønsker å bli sertifisert som Miljøfyrtårn-bedrift, og alle tilsette får derfor i oppdrag å bidra med eitt tiltak, og lage ein reklame for det. De kan velje mellom to utfordringar, A eller B: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b="1" dirty="0"/>
              <a:t>A</a:t>
            </a:r>
            <a:r>
              <a:rPr lang="nn-NO" sz="2200" dirty="0"/>
              <a:t>  Forbetre eit teknologisk produkt eller system, slik at produktet eller bruken av produktet blir meir berekraftig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ei teknologisk løysing på ei utfordring knytt til berekraftig utvikling.</a:t>
            </a:r>
            <a:endParaRPr lang="nb-NO" sz="2200" dirty="0"/>
          </a:p>
        </p:txBody>
      </p:sp>
      <p:sp>
        <p:nvSpPr>
          <p:cNvPr id="7" name="Avrundet rektangel 6" descr="Rektangel som uthever ordet «berekraftig». ">
            <a:extLst>
              <a:ext uri="{FF2B5EF4-FFF2-40B4-BE49-F238E27FC236}">
                <a16:creationId xmlns:a16="http://schemas.microsoft.com/office/drawing/2014/main" id="{956E5B2D-64CD-4B12-8775-32505CFC9602}"/>
              </a:ext>
            </a:extLst>
          </p:cNvPr>
          <p:cNvSpPr/>
          <p:nvPr/>
        </p:nvSpPr>
        <p:spPr>
          <a:xfrm>
            <a:off x="7081297" y="3635975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 descr="Rektangel som uthever orda «berekraftig utvikling».">
            <a:extLst>
              <a:ext uri="{FF2B5EF4-FFF2-40B4-BE49-F238E27FC236}">
                <a16:creationId xmlns:a16="http://schemas.microsoft.com/office/drawing/2014/main" id="{BD25192B-CB40-4451-9DF4-3CCEF7F63038}"/>
              </a:ext>
            </a:extLst>
          </p:cNvPr>
          <p:cNvSpPr/>
          <p:nvPr/>
        </p:nvSpPr>
        <p:spPr>
          <a:xfrm>
            <a:off x="3709573" y="4392332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2542674" cy="4351338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r>
              <a:rPr lang="nn-NO" sz="2200" dirty="0"/>
              <a:t>Kva produkt har de valt?</a:t>
            </a:r>
          </a:p>
          <a:p>
            <a:r>
              <a:rPr lang="nn-NO" sz="2200" dirty="0"/>
              <a:t>Kva dimensjon av berekraftig utvikling vil teknologien de utviklar handle om?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793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Kva treng vi å vite meir om for å løyse oppdraget? (økt 2)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270CF008-6E76-4110-8B17-3948754A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jobbar ønsker å bli sertifisert som Miljøfyrtårn-bedrift, og alle tilsette får derfor i oppdrag å bidra med eitt tiltak, og lage ein reklame for det. De kan velje mellom to utfordringar,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Forbetre eit teknologisk produkt eller system, slik at produktet eller bruken av produktet blir meir berekraftig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ei teknologisk løysing på ei utfordring knytt til berekraftig utvikling.</a:t>
            </a:r>
            <a:endParaRPr lang="nb-NO" sz="2200" dirty="0"/>
          </a:p>
        </p:txBody>
      </p:sp>
      <p:sp>
        <p:nvSpPr>
          <p:cNvPr id="7" name="Avrundet rektangel 6" descr="Rektangel som uthever ordet «berekraftig».">
            <a:extLst>
              <a:ext uri="{FF2B5EF4-FFF2-40B4-BE49-F238E27FC236}">
                <a16:creationId xmlns:a16="http://schemas.microsoft.com/office/drawing/2014/main" id="{CD4421E8-83F4-4E64-824F-9750FDC6E76B}"/>
              </a:ext>
            </a:extLst>
          </p:cNvPr>
          <p:cNvSpPr/>
          <p:nvPr/>
        </p:nvSpPr>
        <p:spPr>
          <a:xfrm>
            <a:off x="4237916" y="3590959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 descr="Rektangel som uthever orda «berekraftig utvikling».">
            <a:extLst>
              <a:ext uri="{FF2B5EF4-FFF2-40B4-BE49-F238E27FC236}">
                <a16:creationId xmlns:a16="http://schemas.microsoft.com/office/drawing/2014/main" id="{390C5D31-4892-4884-BE97-BF06C0C530A3}"/>
              </a:ext>
            </a:extLst>
          </p:cNvPr>
          <p:cNvSpPr/>
          <p:nvPr/>
        </p:nvSpPr>
        <p:spPr>
          <a:xfrm>
            <a:off x="838200" y="4380775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9556774" y="1203675"/>
            <a:ext cx="2517058" cy="1671484"/>
          </a:xfrm>
          <a:prstGeom prst="wedgeRoundRectCallout">
            <a:avLst>
              <a:gd name="adj1" fmla="val -56642"/>
              <a:gd name="adj2" fmla="val 82044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I neste økt skal vi jobbe med ulike stadium i livsløpet til eit produkt</a:t>
            </a:r>
          </a:p>
        </p:txBody>
      </p:sp>
    </p:spTree>
    <p:extLst>
      <p:ext uri="{BB962C8B-B14F-4D97-AF65-F5344CB8AC3E}">
        <p14:creationId xmlns:p14="http://schemas.microsoft.com/office/powerpoint/2010/main" val="72791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899374" y="329883"/>
            <a:ext cx="2292626" cy="11819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Økt 3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64416" y="1614742"/>
            <a:ext cx="2027583" cy="1652714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Designe eller </a:t>
            </a:r>
            <a:r>
              <a:rPr lang="nn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forbetre</a:t>
            </a:r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n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eit</a:t>
            </a:r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produkt</a:t>
            </a:r>
          </a:p>
        </p:txBody>
      </p:sp>
      <p:pic>
        <p:nvPicPr>
          <p:cNvPr id="2" name="Bilde 1" descr="Traktor i solnedgang. Fot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0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Vurdere endringar i eit berekraftsperspektiv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953729" y="1825625"/>
            <a:ext cx="6617110" cy="4351338"/>
          </a:xfrm>
        </p:spPr>
        <p:txBody>
          <a:bodyPr>
            <a:noAutofit/>
          </a:bodyPr>
          <a:lstStyle/>
          <a:p>
            <a:r>
              <a:rPr lang="nn-NO" sz="2200" dirty="0"/>
              <a:t>I førre økt jobba vi med dei tre dimensjonane av berekraftig utvikling. Dei skal de bruke når de argumenterer for berekrafta i endringa de vel å gjere.</a:t>
            </a:r>
          </a:p>
          <a:p>
            <a:r>
              <a:rPr lang="nn-NO" sz="2200" dirty="0"/>
              <a:t>I kva del av livsløpet til produktet vil de gjere forbetringar? Er det i produksjonsfasen, når produktet er i bruk, eller i avfallsfasen? 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  <a:p>
            <a:pPr marL="0" indent="0">
              <a:buNone/>
            </a:pPr>
            <a:endParaRPr lang="nn-NO" sz="2200" dirty="0"/>
          </a:p>
        </p:txBody>
      </p:sp>
      <p:graphicFrame>
        <p:nvGraphicFramePr>
          <p:cNvPr id="5" name="Diagram 4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DAE74CE4-C476-4EAF-9675-33A18A4B3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615630"/>
              </p:ext>
            </p:extLst>
          </p:nvPr>
        </p:nvGraphicFramePr>
        <p:xfrm>
          <a:off x="5989720" y="1690688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3F24516-B6E1-47BD-96FA-4E474687F895}"/>
              </a:ext>
            </a:extLst>
          </p:cNvPr>
          <p:cNvSpPr txBox="1"/>
          <p:nvPr/>
        </p:nvSpPr>
        <p:spPr>
          <a:xfrm>
            <a:off x="8724123" y="3741349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Berekraftig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46862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B1D3B-B40D-44FB-A058-9235103D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Livsløpet til </a:t>
            </a:r>
            <a:r>
              <a:rPr lang="nn-NO" b="1" dirty="0">
                <a:solidFill>
                  <a:srgbClr val="C00000"/>
                </a:solidFill>
              </a:rPr>
              <a:t>eit</a:t>
            </a:r>
            <a:r>
              <a:rPr lang="nb-NO" b="1" dirty="0">
                <a:solidFill>
                  <a:srgbClr val="C00000"/>
                </a:solidFill>
              </a:rPr>
              <a:t> produkt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496" cy="4351338"/>
          </a:xfrm>
        </p:spPr>
        <p:txBody>
          <a:bodyPr>
            <a:normAutofit/>
          </a:bodyPr>
          <a:lstStyle/>
          <a:p>
            <a:r>
              <a:rPr lang="nn-NO" sz="2200" dirty="0"/>
              <a:t>Eit produkt sitt livsløp handlar om alt frå uttak av råmateriale, produksjon, transport, bruk og avfall.</a:t>
            </a:r>
          </a:p>
          <a:p>
            <a:r>
              <a:rPr lang="nn-NO" sz="2200" dirty="0"/>
              <a:t>Formålet med å sjå på heile livsløpet til eit produkt er å gjere det mogleg for forbrukarar å ta velgrunna avgjerder med mål om minst mogleg miljøbelastning.</a:t>
            </a:r>
          </a:p>
          <a:p>
            <a:endParaRPr lang="nn-NO" sz="2200" dirty="0"/>
          </a:p>
        </p:txBody>
      </p:sp>
      <p:pic>
        <p:nvPicPr>
          <p:cNvPr id="7" name="Picture 9" descr="Fem felt der det frå venstre mot høgre står: råvare, transport, produksjon, bruk og avfall. Nedst er det ei pil som går begge vegar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326" y="1628980"/>
            <a:ext cx="4140560" cy="2225351"/>
          </a:xfrm>
          <a:prstGeom prst="rect">
            <a:avLst/>
          </a:prstGeom>
        </p:spPr>
      </p:pic>
      <p:sp>
        <p:nvSpPr>
          <p:cNvPr id="8" name="Bildeforklaring formet som et rektangel 7"/>
          <p:cNvSpPr/>
          <p:nvPr/>
        </p:nvSpPr>
        <p:spPr>
          <a:xfrm>
            <a:off x="2900516" y="4689987"/>
            <a:ext cx="3431458" cy="1120878"/>
          </a:xfrm>
          <a:prstGeom prst="wedgeRectCallout">
            <a:avLst>
              <a:gd name="adj1" fmla="val 58537"/>
              <a:gd name="adj2" fmla="val -182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C00000"/>
                </a:solidFill>
              </a:rPr>
              <a:t>I dette </a:t>
            </a:r>
            <a:r>
              <a:rPr lang="nn-NO" dirty="0">
                <a:solidFill>
                  <a:srgbClr val="C00000"/>
                </a:solidFill>
              </a:rPr>
              <a:t>opplegget</a:t>
            </a:r>
            <a:r>
              <a:rPr lang="nb-NO" dirty="0">
                <a:solidFill>
                  <a:srgbClr val="C00000"/>
                </a:solidFill>
              </a:rPr>
              <a:t> brukar vi </a:t>
            </a:r>
            <a:r>
              <a:rPr lang="nn-NO" dirty="0">
                <a:solidFill>
                  <a:srgbClr val="C00000"/>
                </a:solidFill>
              </a:rPr>
              <a:t>eit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n-NO" dirty="0">
                <a:solidFill>
                  <a:srgbClr val="C00000"/>
                </a:solidFill>
              </a:rPr>
              <a:t>noko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n-NO" dirty="0">
                <a:solidFill>
                  <a:srgbClr val="C00000"/>
                </a:solidFill>
              </a:rPr>
              <a:t>forenkla</a:t>
            </a:r>
            <a:r>
              <a:rPr lang="nb-NO" dirty="0">
                <a:solidFill>
                  <a:srgbClr val="C00000"/>
                </a:solidFill>
              </a:rPr>
              <a:t> livsløp.</a:t>
            </a:r>
          </a:p>
        </p:txBody>
      </p:sp>
      <p:pic>
        <p:nvPicPr>
          <p:cNvPr id="9" name="Bilde 8" descr="Tre felt der det frå venstre mot høgre står:  produksjon, bruk og avfall. Nedst er det ei pil som går begge vega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865" y="4139905"/>
            <a:ext cx="4695210" cy="2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61870"/>
              </p:ext>
            </p:extLst>
          </p:nvPr>
        </p:nvGraphicFramePr>
        <p:xfrm>
          <a:off x="3824869" y="3958682"/>
          <a:ext cx="8367131" cy="28770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4591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877124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877124">
                <a:tc>
                  <a:txBody>
                    <a:bodyPr/>
                    <a:lstStyle/>
                    <a:p>
                      <a:r>
                        <a:rPr lang="nb-NO" dirty="0"/>
                        <a:t>Under 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605052">
                <a:tc>
                  <a:txBody>
                    <a:bodyPr/>
                    <a:lstStyle/>
                    <a:p>
                      <a:r>
                        <a:rPr lang="nb-NO" dirty="0"/>
                        <a:t>I 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517716">
                <a:tc>
                  <a:txBody>
                    <a:bodyPr/>
                    <a:lstStyle/>
                    <a:p>
                      <a:r>
                        <a:rPr lang="nb-NO" dirty="0"/>
                        <a:t>Som 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Eit eksempel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sz="2200" b="1" dirty="0"/>
              <a:t>Under produksjon</a:t>
            </a:r>
            <a:r>
              <a:rPr lang="nn-NO" sz="2200" dirty="0"/>
              <a:t>: </a:t>
            </a:r>
          </a:p>
          <a:p>
            <a:r>
              <a:rPr lang="nn-NO" sz="2200" dirty="0"/>
              <a:t>kva og kor mykje materiale som blir bruka</a:t>
            </a:r>
          </a:p>
          <a:p>
            <a:r>
              <a:rPr lang="nn-NO" sz="2200" dirty="0"/>
              <a:t>energiforbruk/transport i produksjonsprosessen</a:t>
            </a:r>
          </a:p>
          <a:p>
            <a:r>
              <a:rPr lang="nn-NO" sz="2200" dirty="0"/>
              <a:t>arbeidsforhold for dei som arbeider med prosessen</a:t>
            </a:r>
          </a:p>
          <a:p>
            <a:r>
              <a:rPr lang="nn-NO" sz="2200" dirty="0"/>
              <a:t>…</a:t>
            </a:r>
          </a:p>
          <a:p>
            <a:pPr marL="0" indent="0">
              <a:buNone/>
            </a:pPr>
            <a:r>
              <a:rPr lang="nn-NO" sz="2200" b="1" dirty="0"/>
              <a:t>I bruk:</a:t>
            </a:r>
            <a:r>
              <a:rPr lang="nn-NO" sz="2200" dirty="0"/>
              <a:t> </a:t>
            </a:r>
          </a:p>
          <a:p>
            <a:r>
              <a:rPr lang="nn-NO" sz="2200" dirty="0"/>
              <a:t>energibruk</a:t>
            </a:r>
          </a:p>
          <a:p>
            <a:r>
              <a:rPr lang="nn-NO" sz="2200" dirty="0"/>
              <a:t>verknad på menneske, dyr eller miljø </a:t>
            </a:r>
          </a:p>
          <a:p>
            <a:r>
              <a:rPr lang="nn-NO" sz="2200" dirty="0"/>
              <a:t>levetid</a:t>
            </a:r>
          </a:p>
          <a:p>
            <a:r>
              <a:rPr lang="nn-NO" sz="2200" dirty="0"/>
              <a:t>… </a:t>
            </a:r>
          </a:p>
          <a:p>
            <a:pPr marL="0" indent="0">
              <a:buNone/>
            </a:pPr>
            <a:r>
              <a:rPr lang="nn-NO" sz="2200" b="1" dirty="0"/>
              <a:t>Som avfall: </a:t>
            </a:r>
          </a:p>
          <a:p>
            <a:r>
              <a:rPr lang="nn-NO" sz="2200" dirty="0"/>
              <a:t>gjenbruk og gjenvinning</a:t>
            </a:r>
          </a:p>
          <a:p>
            <a:r>
              <a:rPr lang="nn-NO" sz="2200" dirty="0"/>
              <a:t>avfallsstoff</a:t>
            </a:r>
          </a:p>
          <a:p>
            <a:r>
              <a:rPr lang="nn-NO" sz="2200" dirty="0"/>
              <a:t>… </a:t>
            </a:r>
          </a:p>
          <a:p>
            <a:endParaRPr lang="nb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7" name="Biletforklaring forma som eit avrunda rektangel 5"/>
          <p:cNvSpPr/>
          <p:nvPr/>
        </p:nvSpPr>
        <p:spPr>
          <a:xfrm>
            <a:off x="9969191" y="2899317"/>
            <a:ext cx="2088378" cy="802888"/>
          </a:xfrm>
          <a:prstGeom prst="wedgeRoundRectCallout">
            <a:avLst>
              <a:gd name="adj1" fmla="val -20833"/>
              <a:gd name="adj2" fmla="val 487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det leggast til fleire funksjonar?</a:t>
            </a:r>
          </a:p>
        </p:txBody>
      </p:sp>
      <p:sp>
        <p:nvSpPr>
          <p:cNvPr id="8" name="Biletforklaring forma som eit avrunda rektangel 6"/>
          <p:cNvSpPr/>
          <p:nvPr/>
        </p:nvSpPr>
        <p:spPr>
          <a:xfrm>
            <a:off x="7438179" y="2674802"/>
            <a:ext cx="2210638" cy="1266093"/>
          </a:xfrm>
          <a:prstGeom prst="wedgeRoundRectCallout">
            <a:avLst>
              <a:gd name="adj1" fmla="val -49799"/>
              <a:gd name="adj2" fmla="val -193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hjelmen utviklast slik at han gir enda betre beskyttelse?</a:t>
            </a:r>
          </a:p>
        </p:txBody>
      </p:sp>
      <p:sp>
        <p:nvSpPr>
          <p:cNvPr id="9" name="Biletforklaring forma som eit avrunda rektangel 7"/>
          <p:cNvSpPr/>
          <p:nvPr/>
        </p:nvSpPr>
        <p:spPr>
          <a:xfrm>
            <a:off x="5973419" y="896414"/>
            <a:ext cx="2210638" cy="986752"/>
          </a:xfrm>
          <a:prstGeom prst="wedgeRoundRectCallout">
            <a:avLst>
              <a:gd name="adj1" fmla="val -22167"/>
              <a:gd name="adj2" fmla="val 4755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vi bruke meir haldbare materiale? </a:t>
            </a:r>
          </a:p>
        </p:txBody>
      </p:sp>
      <p:sp>
        <p:nvSpPr>
          <p:cNvPr id="13" name="Biletforklaring forma som eit avrunda rektangel 11"/>
          <p:cNvSpPr/>
          <p:nvPr/>
        </p:nvSpPr>
        <p:spPr>
          <a:xfrm>
            <a:off x="4863797" y="2675741"/>
            <a:ext cx="2210638" cy="883145"/>
          </a:xfrm>
          <a:prstGeom prst="wedgeRoundRectCallout">
            <a:avLst>
              <a:gd name="adj1" fmla="val -20833"/>
              <a:gd name="adj2" fmla="val 508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vi bruke billigare materiale</a:t>
            </a:r>
            <a:r>
              <a:rPr lang="nb-NO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6" name="Plasshaldar for innhald 3" descr="Sykkelhjelm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1" y="0"/>
            <a:ext cx="3957739" cy="26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3276 0.75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3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3659 0.3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517 0.404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5638 0.382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Oppdrag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200" dirty="0"/>
              <a:t>Firmaet du jobbar i ønsker å bli sertifisert som Miljøfyrtårn-bedrift, og alle tilsette får derfor i oppdrag å bidra med eitt tiltak og lage ein reklame for dette tiltaket. De kan velje mellom to utfordringar,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Forbetre eit teknologisk produkt eller system, slik at produktet eller bruken av produktet</a:t>
            </a:r>
          </a:p>
          <a:p>
            <a:pPr marL="0" lvl="0" indent="0">
              <a:buNone/>
            </a:pPr>
            <a:r>
              <a:rPr lang="nn-NO" sz="2200" dirty="0"/>
              <a:t>     blir meir berekraftig.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ei teknologisk løysing på ei utfordring knytt til berekraftig utvikling.</a:t>
            </a:r>
            <a:r>
              <a:rPr lang="nn-NO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747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Elsparkesykkel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Foreslå ei forbetring av ein elsparkesykkel som kan gjere han meir berekraftig.</a:t>
            </a:r>
          </a:p>
          <a:p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46290"/>
              </p:ext>
            </p:extLst>
          </p:nvPr>
        </p:nvGraphicFramePr>
        <p:xfrm>
          <a:off x="879201" y="3283135"/>
          <a:ext cx="7340567" cy="18591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18277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</a:t>
                      </a:r>
                      <a:r>
                        <a:rPr lang="nn-NO" noProof="0" dirty="0"/>
                        <a:t>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521210">
                <a:tc>
                  <a:txBody>
                    <a:bodyPr/>
                    <a:lstStyle/>
                    <a:p>
                      <a:r>
                        <a:rPr lang="nb-NO" dirty="0"/>
                        <a:t>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  <p:pic>
        <p:nvPicPr>
          <p:cNvPr id="6" name="Bilde 5" descr="Elsyklar. Fot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7" r="32330"/>
          <a:stretch/>
        </p:blipFill>
        <p:spPr>
          <a:xfrm rot="5400000">
            <a:off x="8125987" y="1095925"/>
            <a:ext cx="4640826" cy="31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>
                <a:solidFill>
                  <a:srgbClr val="C00000"/>
                </a:solidFill>
              </a:rPr>
              <a:t>Lag ein reklame for produktet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skal no lage ein reklame (film, poster, brosjyre e.l.) som profilerer produktet. Argumenter for på kva måte løysinga bidrar til ei meir berekraftig utvikling (bruk dimensjonane og fasane)</a:t>
            </a:r>
          </a:p>
          <a:p>
            <a:pPr marL="0" indent="0">
              <a:buNone/>
            </a:pPr>
            <a:r>
              <a:rPr lang="nn-NO" sz="2200" dirty="0"/>
              <a:t>Etter presentasjonen skal de reflektere over følgande spørsmål:</a:t>
            </a:r>
          </a:p>
          <a:p>
            <a:pPr marL="514350" indent="-514350">
              <a:buAutoNum type="arabicPeriod"/>
            </a:pPr>
            <a:r>
              <a:rPr lang="nn-NO" sz="2200" dirty="0"/>
              <a:t>Kva er de mest fornøyd med ved det teknologiske produktet? Kva og kvifor?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n-NO" sz="2200" dirty="0"/>
              <a:t>Er det noko de ville gjort annleis?  Kva og kvifor?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Produktet vil bli vurdert av dei andre i klassen, og det vil bli kåring av vinnaren av Gullfisken.</a:t>
            </a:r>
            <a:endParaRPr lang="nn-NO" dirty="0"/>
          </a:p>
          <a:p>
            <a:endParaRPr lang="nb-NO" dirty="0"/>
          </a:p>
        </p:txBody>
      </p:sp>
      <p:pic>
        <p:nvPicPr>
          <p:cNvPr id="5" name="Plasshaldar for innhald 3" descr="Gullfisk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03" y="4951141"/>
            <a:ext cx="2659566" cy="17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Ein god reklame skal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skape merksemd om produktet til ei bestemt målgruppe</a:t>
            </a:r>
          </a:p>
          <a:p>
            <a:r>
              <a:rPr lang="nn-NO" sz="2200" dirty="0"/>
              <a:t>få forbrukarar til å kjøpe produktet</a:t>
            </a:r>
          </a:p>
          <a:p>
            <a:endParaRPr lang="nn-NO" sz="2200" dirty="0"/>
          </a:p>
          <a:p>
            <a:r>
              <a:rPr lang="nn-NO" sz="2200" dirty="0"/>
              <a:t>profilere produktet slik at eit klart og eintydig bodskap kjem fram</a:t>
            </a:r>
          </a:p>
          <a:p>
            <a:r>
              <a:rPr lang="nn-NO" sz="2200" dirty="0"/>
              <a:t>være original (noe som er uventa, nytt eller annleis)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9118312" y="3675696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innhald og utforming av reklamen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9118312" y="1825625"/>
            <a:ext cx="1930400" cy="1062181"/>
          </a:xfrm>
          <a:prstGeom prst="wedgeRoundRectCallout">
            <a:avLst>
              <a:gd name="adj1" fmla="val -80465"/>
              <a:gd name="adj2" fmla="val -255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kva </a:t>
            </a:r>
            <a:r>
              <a:rPr lang="nn-NO" dirty="0">
                <a:solidFill>
                  <a:schemeClr val="tx1"/>
                </a:solidFill>
              </a:rPr>
              <a:t>reklamen</a:t>
            </a:r>
            <a:r>
              <a:rPr lang="nb-NO" dirty="0">
                <a:solidFill>
                  <a:schemeClr val="tx1"/>
                </a:solidFill>
              </a:rPr>
              <a:t> har som mål</a:t>
            </a:r>
          </a:p>
        </p:txBody>
      </p:sp>
    </p:spTree>
    <p:extLst>
      <p:ext uri="{BB962C8B-B14F-4D97-AF65-F5344CB8AC3E}">
        <p14:creationId xmlns:p14="http://schemas.microsoft.com/office/powerpoint/2010/main" val="9509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Kjenneteikn på måloppnåing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9D3FEE8-28DF-4AB5-9E94-BE220E34D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347263"/>
              </p:ext>
            </p:extLst>
          </p:nvPr>
        </p:nvGraphicFramePr>
        <p:xfrm>
          <a:off x="4090737" y="-1"/>
          <a:ext cx="7721156" cy="674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472">
                  <a:extLst>
                    <a:ext uri="{9D8B030D-6E8A-4147-A177-3AD203B41FA5}">
                      <a16:colId xmlns:a16="http://schemas.microsoft.com/office/drawing/2014/main" val="2870699397"/>
                    </a:ext>
                  </a:extLst>
                </a:gridCol>
                <a:gridCol w="1987057">
                  <a:extLst>
                    <a:ext uri="{9D8B030D-6E8A-4147-A177-3AD203B41FA5}">
                      <a16:colId xmlns:a16="http://schemas.microsoft.com/office/drawing/2014/main" val="774993387"/>
                    </a:ext>
                  </a:extLst>
                </a:gridCol>
                <a:gridCol w="2121453">
                  <a:extLst>
                    <a:ext uri="{9D8B030D-6E8A-4147-A177-3AD203B41FA5}">
                      <a16:colId xmlns:a16="http://schemas.microsoft.com/office/drawing/2014/main" val="1847337451"/>
                    </a:ext>
                  </a:extLst>
                </a:gridCol>
                <a:gridCol w="2085174">
                  <a:extLst>
                    <a:ext uri="{9D8B030D-6E8A-4147-A177-3AD203B41FA5}">
                      <a16:colId xmlns:a16="http://schemas.microsoft.com/office/drawing/2014/main" val="3784986000"/>
                    </a:ext>
                  </a:extLst>
                </a:gridCol>
              </a:tblGrid>
              <a:tr h="1030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>
                          <a:solidFill>
                            <a:schemeClr val="tx1"/>
                          </a:solidFill>
                          <a:effectLst/>
                        </a:rPr>
                        <a:t>Overordna læringsmål.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>
                          <a:solidFill>
                            <a:schemeClr val="tx1"/>
                          </a:solidFill>
                          <a:effectLst/>
                        </a:rPr>
                        <a:t>Elevane skal kunne: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579079"/>
                  </a:ext>
                </a:extLst>
              </a:tr>
              <a:tr h="162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Foreslå forbetringar av eit teknologisk produkt eller designe eit teknologisk produkt.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produktforbetringar, men vurderer ikkje styrkar og svakheiter ved designet.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produktforbetringar, identifiserer nokon styrkar og svakheiter ved teknologiske løysningar og brukar det til å grunngje gruppa sine val.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produktforbetringar, vurderer styrkar og svakheiter og bruker riktig produktomgrep, i grunngjeving av gruppa sine val.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43584"/>
                  </a:ext>
                </a:extLst>
              </a:tr>
              <a:tr h="139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Bruke dei tre dimensjonane av berekraftig utvikling til å grunngje forslaget til forbetring eller designet.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 dei tre dimensjonane av berekraftig utvikling, men utan å kopla dei til produktet/produktforbetringa.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 nokon sider av produktet/produktforbetringa i lys av dei tre dimensjonane av berekraftig utvikling.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 produktet/produkt-forbetringa i lys av dei tre dimensjonane av berekraftig utvikling. Gjer ei heilskapsvurdering om kor berekraftig produktet er.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495643"/>
                  </a:ext>
                </a:extLst>
              </a:tr>
              <a:tr h="269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Formidle produkt/</a:t>
                      </a:r>
                      <a:b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produktforbetring og påpeikar styrker og svakheiter ved eige og andre sitt arbeid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Formidlar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 og bruker produktomgrep på ein forståeleg måte. Stiller spørsmål knytt til andre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Formidlar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 og bruker produktomgrepa stort sett korrekt.  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Påpeiker enkelte styrkar og svakheiter ved eige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produktforbetring. 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Stiller fagleg relevante spørsmål til dei andre gruppene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Formidlar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 og bruker produktomgrep korrekt og presist. 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Påpeiker styrkar og svakheiter ved eige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produktforbetring.  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Stiller kritiske og fagleg relevante spørsmål til dei andre gruppene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produktforbetringar.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280394"/>
                  </a:ext>
                </a:extLst>
              </a:tr>
            </a:tbl>
          </a:graphicData>
        </a:graphic>
      </p:graphicFrame>
      <p:sp>
        <p:nvSpPr>
          <p:cNvPr id="8" name="Right Arrow 58376">
            <a:extLst>
              <a:ext uri="{FF2B5EF4-FFF2-40B4-BE49-F238E27FC236}">
                <a16:creationId xmlns:a16="http://schemas.microsoft.com/office/drawing/2014/main" id="{EF34AB8F-20A4-48F5-9A20-7D169BFB1ECE}"/>
              </a:ext>
            </a:extLst>
          </p:cNvPr>
          <p:cNvSpPr/>
          <p:nvPr/>
        </p:nvSpPr>
        <p:spPr>
          <a:xfrm>
            <a:off x="6629398" y="0"/>
            <a:ext cx="4046513" cy="8937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Progresjon over tid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Arbeid med oppdraget (økt 3)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Enten: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n-NO" sz="2200" dirty="0"/>
              <a:t>Forbetre eit teknologisk produkt eller system, slik at produktet eller bruken av produktet blir meir berekraftig.</a:t>
            </a:r>
          </a:p>
          <a:p>
            <a:pPr marL="0" indent="0">
              <a:buNone/>
            </a:pPr>
            <a:r>
              <a:rPr lang="nn-NO" sz="2200" dirty="0"/>
              <a:t>Vel minst éin fase i livsløpet til produktet de har valt.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dirty="0"/>
              <a:t>Eller: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Lag forslag til ei teknologisk løysing på ei utfordring knytt til berekraftig utvikling. Bruk skjemaet og argumenter for kva dimensjoner av berekraftig utvikling løysninga dykkar bidrar </a:t>
            </a:r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85137"/>
              </p:ext>
            </p:extLst>
          </p:nvPr>
        </p:nvGraphicFramePr>
        <p:xfrm>
          <a:off x="2216388" y="4757973"/>
          <a:ext cx="7340567" cy="18591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18277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521210">
                <a:tc>
                  <a:txBody>
                    <a:bodyPr/>
                    <a:lstStyle/>
                    <a:p>
                      <a:r>
                        <a:rPr lang="nb-NO" dirty="0"/>
                        <a:t>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4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Kva treng vi å vite meir om for å løyse oppdraget? (økt 3)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8A17BAFD-886D-412E-9262-89C0DF0D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477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jobbar ønsker å bli sertifisert som Miljøfyrtårn-bedrift, og alle tilsette får derfor i oppdrag å bidra med eitt tiltak, og lage ein reklame for det. De kan velje mellom to utfordringar,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Forbetre eit teknologisk produkt eller system, slik at produktet eller bruken av produktet blir meir berekraftig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ei teknologisk løysing på ei utfordring knytt til berekraftig utvikling.</a:t>
            </a:r>
            <a:endParaRPr lang="nb-NO" sz="2200" dirty="0"/>
          </a:p>
        </p:txBody>
      </p:sp>
      <p:sp>
        <p:nvSpPr>
          <p:cNvPr id="7" name="Avrundet rektangel 6" descr="Rektangel som uthever ordet «reklame».">
            <a:extLst>
              <a:ext uri="{FF2B5EF4-FFF2-40B4-BE49-F238E27FC236}">
                <a16:creationId xmlns:a16="http://schemas.microsoft.com/office/drawing/2014/main" id="{AFAD307F-AF89-4A1A-ACCB-056256DEA863}"/>
              </a:ext>
            </a:extLst>
          </p:cNvPr>
          <p:cNvSpPr/>
          <p:nvPr/>
        </p:nvSpPr>
        <p:spPr>
          <a:xfrm>
            <a:off x="850232" y="3237615"/>
            <a:ext cx="1086852" cy="39592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AD608714-74A7-41A2-8A65-ABAEF4972C8A}"/>
              </a:ext>
            </a:extLst>
          </p:cNvPr>
          <p:cNvSpPr/>
          <p:nvPr/>
        </p:nvSpPr>
        <p:spPr>
          <a:xfrm>
            <a:off x="9521605" y="1027906"/>
            <a:ext cx="2517058" cy="1671484"/>
          </a:xfrm>
          <a:prstGeom prst="wedgeRoundRectCallout">
            <a:avLst>
              <a:gd name="adj1" fmla="val -56642"/>
              <a:gd name="adj2" fmla="val 82044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Kort statusoppdatering frå gruppene. </a:t>
            </a:r>
          </a:p>
        </p:txBody>
      </p:sp>
    </p:spTree>
    <p:extLst>
      <p:ext uri="{BB962C8B-B14F-4D97-AF65-F5344CB8AC3E}">
        <p14:creationId xmlns:p14="http://schemas.microsoft.com/office/powerpoint/2010/main" val="2791925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aldar for innhald 3" descr="Gullfisk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3" y="0"/>
            <a:ext cx="10287001" cy="685800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942444" y="265819"/>
            <a:ext cx="2211658" cy="1219393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Økt 4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68296" y="1639423"/>
            <a:ext cx="2211658" cy="692960"/>
          </a:xfrm>
        </p:spPr>
        <p:txBody>
          <a:bodyPr>
            <a:noAutofit/>
          </a:bodyPr>
          <a:lstStyle/>
          <a:p>
            <a:pPr algn="l"/>
            <a:r>
              <a:rPr lang="nb-NO" dirty="0">
                <a:solidFill>
                  <a:srgbClr val="C00000"/>
                </a:solidFill>
              </a:rPr>
              <a:t>Lage </a:t>
            </a:r>
            <a:r>
              <a:rPr lang="nn-NO" dirty="0">
                <a:solidFill>
                  <a:srgbClr val="C00000"/>
                </a:solidFill>
              </a:rPr>
              <a:t>reklame</a:t>
            </a:r>
            <a:r>
              <a:rPr lang="nb-NO" dirty="0">
                <a:solidFill>
                  <a:srgbClr val="C00000"/>
                </a:solidFill>
              </a:rPr>
              <a:t> for </a:t>
            </a:r>
            <a:r>
              <a:rPr lang="nn-NO" dirty="0">
                <a:solidFill>
                  <a:srgbClr val="C00000"/>
                </a:solidFill>
              </a:rPr>
              <a:t>produktet</a:t>
            </a:r>
          </a:p>
        </p:txBody>
      </p:sp>
    </p:spTree>
    <p:extLst>
      <p:ext uri="{BB962C8B-B14F-4D97-AF65-F5344CB8AC3E}">
        <p14:creationId xmlns:p14="http://schemas.microsoft.com/office/powerpoint/2010/main" val="4132880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Ein god reklame skal: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skape merksemd om produktet til ei bestemt målgruppe</a:t>
            </a:r>
          </a:p>
          <a:p>
            <a:r>
              <a:rPr lang="nn-NO" dirty="0"/>
              <a:t>få forbrukarar til å kjøpe produktet</a:t>
            </a:r>
          </a:p>
          <a:p>
            <a:endParaRPr lang="nn-NO" dirty="0"/>
          </a:p>
          <a:p>
            <a:r>
              <a:rPr lang="nn-NO" dirty="0"/>
              <a:t>profilere produktet slik at ein klar og eintydig bodskap kjem fram</a:t>
            </a:r>
          </a:p>
          <a:p>
            <a:r>
              <a:rPr lang="nn-NO" dirty="0"/>
              <a:t>vere original (noko som er uventa, nytt eller annleis)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9118312" y="4391314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innhald og utforming av reklamen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9379409" y="2234181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kva reklamen har som mål</a:t>
            </a:r>
          </a:p>
        </p:txBody>
      </p:sp>
    </p:spTree>
    <p:extLst>
      <p:ext uri="{BB962C8B-B14F-4D97-AF65-F5344CB8AC3E}">
        <p14:creationId xmlns:p14="http://schemas.microsoft.com/office/powerpoint/2010/main" val="11840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80B5F-3ED1-4932-B37D-C476E3A7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Kvarandrevurdering</a:t>
            </a:r>
            <a:r>
              <a:rPr lang="nn-NO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oppsummering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DA2EDC8-FE32-47D6-A479-B47787E4C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85962"/>
              </p:ext>
            </p:extLst>
          </p:nvPr>
        </p:nvGraphicFramePr>
        <p:xfrm>
          <a:off x="1069186" y="1507202"/>
          <a:ext cx="10014691" cy="5175426"/>
        </p:xfrm>
        <a:graphic>
          <a:graphicData uri="http://schemas.openxmlformats.org/drawingml/2006/table">
            <a:tbl>
              <a:tblPr firstRow="1" firstCol="1" bandRow="1"/>
              <a:tblGrid>
                <a:gridCol w="2190624">
                  <a:extLst>
                    <a:ext uri="{9D8B030D-6E8A-4147-A177-3AD203B41FA5}">
                      <a16:colId xmlns:a16="http://schemas.microsoft.com/office/drawing/2014/main" val="1587893088"/>
                    </a:ext>
                  </a:extLst>
                </a:gridCol>
                <a:gridCol w="2144123">
                  <a:extLst>
                    <a:ext uri="{9D8B030D-6E8A-4147-A177-3AD203B41FA5}">
                      <a16:colId xmlns:a16="http://schemas.microsoft.com/office/drawing/2014/main" val="3959636130"/>
                    </a:ext>
                  </a:extLst>
                </a:gridCol>
                <a:gridCol w="2834990">
                  <a:extLst>
                    <a:ext uri="{9D8B030D-6E8A-4147-A177-3AD203B41FA5}">
                      <a16:colId xmlns:a16="http://schemas.microsoft.com/office/drawing/2014/main" val="1327969654"/>
                    </a:ext>
                  </a:extLst>
                </a:gridCol>
                <a:gridCol w="2844954">
                  <a:extLst>
                    <a:ext uri="{9D8B030D-6E8A-4147-A177-3AD203B41FA5}">
                      <a16:colId xmlns:a16="http://schemas.microsoft.com/office/drawing/2014/main" val="3235257595"/>
                    </a:ext>
                  </a:extLst>
                </a:gridCol>
              </a:tblGrid>
              <a:tr h="11833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3–4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5–6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42200"/>
                  </a:ext>
                </a:extLst>
              </a:tr>
              <a:tr h="83234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Foreslå forbetringar av eit teknologisk produkt eller designe eit teknologisk produkt.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Foreslår produkt eller produktforbetringar, men vurderer ikkje styrkar og svakheiter ved designet.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Foreslår produkt eller produktforbetringar, identifiserer nokon styrkar og svakheiter ved teknologiske løysningar og brukar det til å grunngje gruppa sine val</a:t>
                      </a: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Foreslår produkt 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eller produktforbetringar,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vurderer styrkar og svakheiter og bruker riktig produktomgrep, i grunngjeving av gruppa sine val.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83908"/>
                  </a:ext>
                </a:extLst>
              </a:tr>
              <a:tr h="19840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8716"/>
                  </a:ext>
                </a:extLst>
              </a:tr>
              <a:tr h="112430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Bruke dei tre dimensjonane av berekraftig utvikling til å grunngje forslaget til forbetring eller designet.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dei tre dimensjonane av berekraftig utvikling, men utan å kopla dei til produktet/ produktforbetringa.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 nokon sider av produktet/ produktforbetringa i lys av dei tre dimensjonane av berekraftig utvikling.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 produktet/ produktforbetringa i lys av dei tre dimensjonane av berekraftig utvikling. Gjer ein heilskapsvurdering om kor berekraftig produktet er.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475328"/>
                  </a:ext>
                </a:extLst>
              </a:tr>
              <a:tr h="2195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0086"/>
                  </a:ext>
                </a:extLst>
              </a:tr>
              <a:tr h="142159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Formidle produkt/produktforbetring og påpeikar styrker og svakheiter ved eige og andre sitt arbeid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Formidlar produkt/ produktforbetringar og bruker produktomgrep på ein forståeleg måte. Stiller spørsmål knytt til andre sine produkt/ produktforbetringar.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Formidlar produkt/ produktforbetringar og bruker produktomgrepa stort sett korrekt. 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Påpeiker enkelte 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styrkar og svakheiter ved eige produkt/produktforbetring. Stiller fagleg relevante spørsmål til dei andre gruppene sine produkt/produktforbetringar.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Formidlar produkt/ produktforbetringar og bruker produktomgrep korrekt og presist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Påpeiker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styrkar og svakheiter ved eige 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produkt/produktforbetring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 Stiller kritiske og fagleg relevante spørsmål til dei andre gruppene sine produkt/produktforbetringar.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11314"/>
                  </a:ext>
                </a:extLst>
              </a:tr>
              <a:tr h="64217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8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Bildeaktivitet</a:t>
            </a:r>
            <a:r>
              <a:rPr lang="nb-NO" dirty="0"/>
              <a:t> </a:t>
            </a:r>
          </a:p>
        </p:txBody>
      </p:sp>
      <p:pic>
        <p:nvPicPr>
          <p:cNvPr id="4" name="Picture 1" descr="Grasklippar som klipper graset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7" y="1868992"/>
            <a:ext cx="2752551" cy="1192981"/>
          </a:xfrm>
          <a:prstGeom prst="rect">
            <a:avLst/>
          </a:prstGeom>
        </p:spPr>
      </p:pic>
      <p:pic>
        <p:nvPicPr>
          <p:cNvPr id="5" name="Picture 1" descr="Eit tomt syltetøyglas. Foto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78" y="1426865"/>
            <a:ext cx="3579726" cy="2386484"/>
          </a:xfrm>
          <a:prstGeom prst="rect">
            <a:avLst/>
          </a:prstGeom>
        </p:spPr>
      </p:pic>
      <p:pic>
        <p:nvPicPr>
          <p:cNvPr id="6" name="Picture 1" descr="Mortar laga av tre. Fot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28" y="673240"/>
            <a:ext cx="3081617" cy="2742162"/>
          </a:xfrm>
          <a:prstGeom prst="rect">
            <a:avLst/>
          </a:prstGeom>
        </p:spPr>
      </p:pic>
      <p:pic>
        <p:nvPicPr>
          <p:cNvPr id="7" name="Bilete 6" descr="Eit glas med sylteagurkar. Foto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0" y="4003987"/>
            <a:ext cx="3663043" cy="2442029"/>
          </a:xfrm>
          <a:prstGeom prst="rect">
            <a:avLst/>
          </a:prstGeom>
        </p:spPr>
      </p:pic>
      <p:pic>
        <p:nvPicPr>
          <p:cNvPr id="8" name="Picture 1" descr="Ein kulepenn som ligg på trepanel. Foto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2" y="4263627"/>
            <a:ext cx="3665974" cy="20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Kva er teknologi? (1)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/>
              <a:t>Ein pinne som ligg på bakken, er ein del av naturen. Men når eit menneske tar han opp og brukar han som eit reiskap, er det teknologi.</a:t>
            </a:r>
          </a:p>
          <a:p>
            <a:pPr marL="0" indent="0">
              <a:buNone/>
            </a:pPr>
            <a:endParaRPr lang="nn-NO" sz="2200"/>
          </a:p>
        </p:txBody>
      </p:sp>
      <p:pic>
        <p:nvPicPr>
          <p:cNvPr id="10" name="Bilete 9" descr="Ein apeliknande skikkelse som sit bak eit skjelett som ligg på bakken. Skikkelsen løftar opp ein knokkel for å slå med han. Teikning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2" y="3641969"/>
            <a:ext cx="4894653" cy="29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Kva er teknologi? (2)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/>
              <a:t>Teknologi har som mål å løyse eit problem eller å utføre ei spesiell oppgåve. </a:t>
            </a:r>
          </a:p>
          <a:p>
            <a:pPr marL="0" indent="0">
              <a:buNone/>
            </a:pPr>
            <a:r>
              <a:rPr lang="nn-NO" sz="2200"/>
              <a:t>Kjenneteikn på eit teknologisk produkt er at det er eit reiskap som fyller ei oppgåve og har ein funksjon. Eit teknologisk system består av fleire delar som verker saman. </a:t>
            </a:r>
          </a:p>
          <a:p>
            <a:pPr marL="0" indent="0">
              <a:buNone/>
            </a:pPr>
            <a:endParaRPr lang="nn-NO" sz="2200"/>
          </a:p>
        </p:txBody>
      </p:sp>
      <p:pic>
        <p:nvPicPr>
          <p:cNvPr id="4" name="Bilete 3" descr="Ein kopp med kaffi som står på eit dekke av kaffebønner. Fot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4711944"/>
            <a:ext cx="2886075" cy="1924050"/>
          </a:xfrm>
          <a:prstGeom prst="rect">
            <a:avLst/>
          </a:prstGeom>
        </p:spPr>
      </p:pic>
      <p:sp>
        <p:nvSpPr>
          <p:cNvPr id="5" name="Biletforklaring forma som eit avrunda rektangel 4"/>
          <p:cNvSpPr/>
          <p:nvPr/>
        </p:nvSpPr>
        <p:spPr>
          <a:xfrm>
            <a:off x="2074251" y="3683976"/>
            <a:ext cx="2324100" cy="904875"/>
          </a:xfrm>
          <a:prstGeom prst="wedgeRoundRectCallout">
            <a:avLst>
              <a:gd name="adj1" fmla="val -27895"/>
              <a:gd name="adj2" fmla="val 935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tx1"/>
                </a:solidFill>
              </a:rPr>
              <a:t>Handtering av råvarer, f.eks. kaffi, er ein type teknologi</a:t>
            </a:r>
          </a:p>
        </p:txBody>
      </p:sp>
      <p:pic>
        <p:nvPicPr>
          <p:cNvPr id="7" name="Bilete 6" descr="Egg som ligg i ein eggedelar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4" y="4460631"/>
            <a:ext cx="2209800" cy="2209800"/>
          </a:xfrm>
          <a:prstGeom prst="rect">
            <a:avLst/>
          </a:prstGeom>
        </p:spPr>
      </p:pic>
      <p:sp>
        <p:nvSpPr>
          <p:cNvPr id="6" name="Biletforklaring forma som eit avrunda rektangel 5"/>
          <p:cNvSpPr/>
          <p:nvPr/>
        </p:nvSpPr>
        <p:spPr>
          <a:xfrm>
            <a:off x="5251939" y="3519853"/>
            <a:ext cx="2452321" cy="1439008"/>
          </a:xfrm>
          <a:prstGeom prst="wedgeRoundRectCallout">
            <a:avLst>
              <a:gd name="adj1" fmla="val -15509"/>
              <a:gd name="adj2" fmla="val 6551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tx1"/>
                </a:solidFill>
              </a:rPr>
              <a:t>Produksjon eller bruk av reiskap, f.eks. ein eggedelar, er eit eksempel på teknologi</a:t>
            </a:r>
          </a:p>
        </p:txBody>
      </p:sp>
      <p:pic>
        <p:nvPicPr>
          <p:cNvPr id="8" name="Bilete 7" descr="Nettverk av strekar med punkt imellom som illustrerer internett. Illustrasjon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7" y="4712678"/>
            <a:ext cx="3223846" cy="1934308"/>
          </a:xfrm>
          <a:prstGeom prst="rect">
            <a:avLst/>
          </a:prstGeom>
        </p:spPr>
      </p:pic>
      <p:sp>
        <p:nvSpPr>
          <p:cNvPr id="9" name="Biletforklaring forma som eit avrunda rektangel 8"/>
          <p:cNvSpPr/>
          <p:nvPr/>
        </p:nvSpPr>
        <p:spPr>
          <a:xfrm>
            <a:off x="8944708" y="3859822"/>
            <a:ext cx="2112352" cy="946639"/>
          </a:xfrm>
          <a:prstGeom prst="wedgeRoundRectCallout">
            <a:avLst>
              <a:gd name="adj1" fmla="val -15509"/>
              <a:gd name="adj2" fmla="val 6551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tx1"/>
                </a:solidFill>
              </a:rPr>
              <a:t>Internett er ein type teknologi</a:t>
            </a:r>
          </a:p>
        </p:txBody>
      </p:sp>
    </p:spTree>
    <p:extLst>
      <p:ext uri="{BB962C8B-B14F-4D97-AF65-F5344CB8AC3E}">
        <p14:creationId xmlns:p14="http://schemas.microsoft.com/office/powerpoint/2010/main" val="11945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Tabben som ble menneska si redning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95741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r>
              <a:rPr lang="nn-NO" sz="2200"/>
              <a:t>Alexander Flemming skulle undersøke enzymer fra spytt og tårer kunne drepe bakterier, les kva som skjedde: </a:t>
            </a:r>
            <a:r>
              <a:rPr lang="nn-NO" sz="2200">
                <a:hlinkClick r:id="rId2"/>
              </a:rPr>
              <a:t>https://www.nrk.no/kultur/tabben-som-ble-menneskets-redning-1.3133523</a:t>
            </a:r>
            <a:endParaRPr lang="nn-NO" sz="2200"/>
          </a:p>
          <a:p>
            <a:pPr marL="457200" indent="-457200">
              <a:buAutoNum type="arabicPeriod"/>
            </a:pPr>
            <a:r>
              <a:rPr lang="nn-NO" sz="2200"/>
              <a:t>Marker i teksten nokon tilfeldigheter som inntrefte på laboratoriet</a:t>
            </a:r>
          </a:p>
          <a:p>
            <a:pPr marL="457200" indent="-457200">
              <a:buAutoNum type="arabicPeriod"/>
            </a:pPr>
            <a:r>
              <a:rPr lang="nn-NO" sz="2200"/>
              <a:t>På kva måte forbetra den nye teknologien verda? </a:t>
            </a:r>
          </a:p>
          <a:p>
            <a:pPr marL="457200" indent="-457200">
              <a:buAutoNum type="arabicPeriod"/>
            </a:pPr>
            <a:endParaRPr lang="nn-NO" sz="2200"/>
          </a:p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endParaRPr lang="nn-NO" sz="2200"/>
          </a:p>
        </p:txBody>
      </p:sp>
    </p:spTree>
    <p:extLst>
      <p:ext uri="{BB962C8B-B14F-4D97-AF65-F5344CB8AC3E}">
        <p14:creationId xmlns:p14="http://schemas.microsoft.com/office/powerpoint/2010/main" val="150869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Kva er forskjellen mellom naturvitskap og teknologi?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03212" y="304152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/>
              <a:t>Naturvitskap</a:t>
            </a:r>
          </a:p>
          <a:p>
            <a:r>
              <a:rPr lang="nn-NO" sz="2200"/>
              <a:t>Flemming skulle finne ut om enzym frå spytt og tårer kunne drepe bakteriar (stafylokokkar).</a:t>
            </a:r>
          </a:p>
          <a:p>
            <a:r>
              <a:rPr lang="nn-NO" sz="2200"/>
              <a:t>På grunn av feil (ureine petriskåler) og tilfeldigheiter (temperaturendringar) oppdaga Flemming at Penicillinmugg kan drepe dei farlege stafylokokkane.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7544" y="3088068"/>
            <a:ext cx="5183188" cy="266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/>
              <a:t>Teknologi</a:t>
            </a:r>
          </a:p>
          <a:p>
            <a:r>
              <a:rPr lang="nn-NO" sz="2200"/>
              <a:t>Resultatet av Flemmings oppdaging blei at Penicillintablettar (teknologisk produkt) blei satt i produksjon, noko som har redda mange liv frå betennelsessjukdommar. </a:t>
            </a:r>
          </a:p>
        </p:txBody>
      </p:sp>
      <p:sp>
        <p:nvSpPr>
          <p:cNvPr id="8" name="Rektangel 7"/>
          <p:cNvSpPr/>
          <p:nvPr/>
        </p:nvSpPr>
        <p:spPr>
          <a:xfrm>
            <a:off x="809393" y="1624974"/>
            <a:ext cx="101567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200"/>
              <a:t>Målet med naturvitskap er å forstå verda, mens målet med teknologi er å endre verda. Gjennom teknologi søker vi å </a:t>
            </a:r>
            <a:r>
              <a:rPr lang="nn-NO" sz="2400"/>
              <a:t>løyse eit problem eller å utføre ei spesiell oppgåve</a:t>
            </a:r>
          </a:p>
          <a:p>
            <a:r>
              <a:rPr lang="nn-NO" sz="2200"/>
              <a:t>for å gjere verda betre og lettare for oss. </a:t>
            </a:r>
          </a:p>
        </p:txBody>
      </p:sp>
    </p:spTree>
    <p:extLst>
      <p:ext uri="{BB962C8B-B14F-4D97-AF65-F5344CB8AC3E}">
        <p14:creationId xmlns:p14="http://schemas.microsoft.com/office/powerpoint/2010/main" val="383706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Slik kjem du deg opp om morgonen 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7038975" cy="4351338"/>
          </a:xfrm>
        </p:spPr>
        <p:txBody>
          <a:bodyPr/>
          <a:lstStyle/>
          <a:p>
            <a:pPr fontAlgn="base"/>
            <a:r>
              <a:rPr lang="nn-NO" sz="2200"/>
              <a:t>For mange er det ei kvardagsutfordring å kome seg opp frå senga om morgonen. </a:t>
            </a:r>
          </a:p>
          <a:p>
            <a:pPr fontAlgn="base"/>
            <a:r>
              <a:rPr lang="nn-NO" sz="2200"/>
              <a:t>De skal no designe eit produkt som kan være løysinga på denne utfordringa.</a:t>
            </a:r>
          </a:p>
          <a:p>
            <a:pPr fontAlgn="base"/>
            <a:r>
              <a:rPr lang="nn-NO" sz="2200"/>
              <a:t>Tenk dykk at det verken er tekniske eller økonomiske avgrensingar å ta omsyn til.</a:t>
            </a:r>
          </a:p>
          <a:p>
            <a:endParaRPr lang="nn-NO"/>
          </a:p>
        </p:txBody>
      </p:sp>
      <p:pic>
        <p:nvPicPr>
          <p:cNvPr id="7" name="Bilete 6" descr="Ei lyspære som har ansikt og armar, symboliserer ein god idé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78" y="1509837"/>
            <a:ext cx="2638856" cy="2950846"/>
          </a:xfrm>
          <a:prstGeom prst="rect">
            <a:avLst/>
          </a:prstGeom>
        </p:spPr>
      </p:pic>
      <p:pic>
        <p:nvPicPr>
          <p:cNvPr id="4" name="Bilde 3" descr="Person som ligg i ei seng og søv. Illustrasjon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" y="4038732"/>
            <a:ext cx="4319545" cy="31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2494</Words>
  <Application>Microsoft Office PowerPoint</Application>
  <PresentationFormat>Breiskjerm</PresentationFormat>
  <Paragraphs>322</Paragraphs>
  <Slides>38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Berekraftig teknologi i arbeidslivet</vt:lpstr>
      <vt:lpstr>Økt 1</vt:lpstr>
      <vt:lpstr>Oppdrag</vt:lpstr>
      <vt:lpstr>Bildeaktivitet </vt:lpstr>
      <vt:lpstr>Kva er teknologi? (1)</vt:lpstr>
      <vt:lpstr>Kva er teknologi? (2)</vt:lpstr>
      <vt:lpstr>Tabben som ble menneska si redning</vt:lpstr>
      <vt:lpstr>Kva er forskjellen mellom naturvitskap og teknologi?</vt:lpstr>
      <vt:lpstr>Slik kjem du deg opp om morgonen </vt:lpstr>
      <vt:lpstr>Analyser eit produkt</vt:lpstr>
      <vt:lpstr>Analyser eit produkt - elevhefte</vt:lpstr>
      <vt:lpstr>Fantastiske feil</vt:lpstr>
      <vt:lpstr>Samandrag</vt:lpstr>
      <vt:lpstr>Arbeid med oppdraget (økt 1)</vt:lpstr>
      <vt:lpstr>Kva treng vi å vite meir om for å løyse oppdraget? (økt 1)</vt:lpstr>
      <vt:lpstr>Økt 2</vt:lpstr>
      <vt:lpstr>Teknologi og berekraftig utvikling</vt:lpstr>
      <vt:lpstr>Sorter utsegner i dimensjonane</vt:lpstr>
      <vt:lpstr>Sjå film om berekraftig utvikling</vt:lpstr>
      <vt:lpstr>Film om berekraftig utvikling</vt:lpstr>
      <vt:lpstr>Revider sorteringa</vt:lpstr>
      <vt:lpstr>Oppsummering om sortering </vt:lpstr>
      <vt:lpstr>Arbeid med oppdraget (økt 2)</vt:lpstr>
      <vt:lpstr>Oppsummering om oppdraget </vt:lpstr>
      <vt:lpstr>Kva treng vi å vite meir om for å løyse oppdraget? (økt 2)</vt:lpstr>
      <vt:lpstr>Økt 3</vt:lpstr>
      <vt:lpstr>Vurdere endringar i eit berekraftsperspektiv</vt:lpstr>
      <vt:lpstr>Livsløpet til eit produkt</vt:lpstr>
      <vt:lpstr>Eit eksempel</vt:lpstr>
      <vt:lpstr>Elsparkesykkel</vt:lpstr>
      <vt:lpstr>Lag ein reklame for produktet</vt:lpstr>
      <vt:lpstr>Ein god reklame skal</vt:lpstr>
      <vt:lpstr>Kjenneteikn på måloppnåing</vt:lpstr>
      <vt:lpstr>Arbeid med oppdraget (økt 3)</vt:lpstr>
      <vt:lpstr>Kva treng vi å vite meir om for å løyse oppdraget? (økt 3)</vt:lpstr>
      <vt:lpstr>Økt 4</vt:lpstr>
      <vt:lpstr>Ein god reklame skal:</vt:lpstr>
      <vt:lpstr>Kvarandrevurdering –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Reitan</dc:creator>
  <cp:lastModifiedBy>Aud Ragnhild Skår</cp:lastModifiedBy>
  <cp:revision>302</cp:revision>
  <dcterms:created xsi:type="dcterms:W3CDTF">2022-05-11T10:50:56Z</dcterms:created>
  <dcterms:modified xsi:type="dcterms:W3CDTF">2023-03-08T13:18:09Z</dcterms:modified>
</cp:coreProperties>
</file>