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10"/>
  </p:notesMasterIdLst>
  <p:sldIdLst>
    <p:sldId id="256" r:id="rId3"/>
    <p:sldId id="274" r:id="rId4"/>
    <p:sldId id="257" r:id="rId5"/>
    <p:sldId id="258" r:id="rId6"/>
    <p:sldId id="259" r:id="rId7"/>
    <p:sldId id="260" r:id="rId8"/>
    <p:sldId id="261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Rubik" panose="020B0604020202020204" charset="-79"/>
      <p:regular r:id="rId15"/>
      <p:bold r:id="rId16"/>
      <p:italic r:id="rId17"/>
      <p:boldItalic r:id="rId18"/>
    </p:embeddedFont>
    <p:embeddedFont>
      <p:font typeface="Rubik SemiBold" panose="020B0604020202020204" charset="-79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00"/>
    <a:srgbClr val="0056D7"/>
    <a:srgbClr val="C60000"/>
    <a:srgbClr val="FF9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91FA630-A87A-46E1-8CB8-A09B4DA4CF18}">
  <a:tblStyle styleId="{A91FA630-A87A-46E1-8CB8-A09B4DA4CF1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 autoAdjust="0"/>
    <p:restoredTop sz="94645" autoAdjust="0"/>
  </p:normalViewPr>
  <p:slideViewPr>
    <p:cSldViewPr snapToGrid="0">
      <p:cViewPr varScale="1">
        <p:scale>
          <a:sx n="139" d="100"/>
          <a:sy n="139" d="100"/>
        </p:scale>
        <p:origin x="798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02c2f2a202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02c2f2a202_0_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02c2f2a202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g202c2f2a202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02c2f2a202_0_6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g202c2f2a202_0_6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02c2f2a202_0_7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g202c2f2a202_0_7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02c2f2a202_0_5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2" name="Google Shape;202;g202c2f2a202_0_5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02c2f2a202_0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02c2f2a202_0_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346036A-A12D-2085-B9BF-F58447F88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415677B-9110-7953-F753-FFAFEC78C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48FAEB0-51CB-0382-ED42-33D1BABE7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73AA-EC9E-4798-BC01-25923B33526F}" type="datetimeFigureOut">
              <a:rPr lang="nb-NO" smtClean="0"/>
              <a:t>26.06.2024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D5A94A-0472-1874-0B1E-68003B3D4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455C0EA-E14E-DF21-9B00-C9B34B2B3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FC83-CBDC-4D4D-BC06-71530646B2D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3093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2pPr>
            <a:lvl3pPr marL="1371600" lvl="2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3pPr>
            <a:lvl4pPr marL="1828800" lvl="3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4pPr>
            <a:lvl5pPr marL="2286000" lvl="4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rmAutofit/>
          </a:bodyPr>
          <a:lstStyle>
            <a:lvl1pPr marL="0" lvl="0" indent="0" algn="r" rtl="0"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loverskrift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 type="twoObj">
  <p:cSld name="TWO_OBJECT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 type="titleOnly">
  <p:cSld name="TITLE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t" type="blank">
  <p:cSld name="BLANK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tekst" type="objTx">
  <p:cSld name="OBJECT_WITH_CAPTION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 med tekst" type="picTx">
  <p:cSld name="PICTURE_WITH_CAPTION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3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23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ekst" type="vertTx">
  <p:cSld name="VERTICAL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ittel og tekst" type="vertTitleAndTx">
  <p:cSld name="VERTICAL_TITLE_AND_VERTICAL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yr.no/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5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9F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>
            <a:spLocks noGrp="1"/>
          </p:cNvSpPr>
          <p:nvPr>
            <p:ph type="title" idx="4294967295"/>
          </p:nvPr>
        </p:nvSpPr>
        <p:spPr>
          <a:xfrm>
            <a:off x="2491839" y="1920325"/>
            <a:ext cx="4061700" cy="116952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nn-NO" sz="3200" dirty="0">
                <a:latin typeface="Rubik SemiBold"/>
                <a:ea typeface="Rubik SemiBold"/>
                <a:cs typeface="Rubik SemiBold"/>
                <a:sym typeface="Rubik SemiBold"/>
              </a:rPr>
              <a:t>Kva klede passar til kva slags vêr</a:t>
            </a:r>
            <a:r>
              <a:rPr kumimoji="0" lang="nn-NO" sz="32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Rubik SemiBold"/>
                <a:ea typeface="Rubik SemiBold"/>
                <a:cs typeface="Rubik SemiBold"/>
                <a:sym typeface="Rubik SemiBold"/>
              </a:rPr>
              <a:t>?</a:t>
            </a:r>
            <a:endParaRPr kumimoji="0" lang="nn-NO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ubik SemiBold"/>
              <a:ea typeface="Rubik SemiBold"/>
              <a:cs typeface="Rubik SemiBold"/>
              <a:sym typeface="Rubik SemiBold"/>
            </a:endParaRPr>
          </a:p>
        </p:txBody>
      </p:sp>
      <p:pic>
        <p:nvPicPr>
          <p:cNvPr id="136" name="Google Shape;136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0167" y="3619171"/>
            <a:ext cx="866224" cy="85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8439" y="2593664"/>
            <a:ext cx="1030200" cy="1036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53619" y="3753429"/>
            <a:ext cx="991301" cy="46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r="75815" b="50000"/>
          <a:stretch/>
        </p:blipFill>
        <p:spPr>
          <a:xfrm>
            <a:off x="7260379" y="657955"/>
            <a:ext cx="1030200" cy="1546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63045" t="63786" r="21274"/>
          <a:stretch/>
        </p:blipFill>
        <p:spPr>
          <a:xfrm>
            <a:off x="475515" y="1713939"/>
            <a:ext cx="1116878" cy="154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56452" y="793496"/>
            <a:ext cx="784530" cy="829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F5CD2D51-E030-5368-F53C-B1BCFD8EDE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6478" t="78408" r="64231"/>
          <a:stretch/>
        </p:blipFill>
        <p:spPr>
          <a:xfrm>
            <a:off x="1941993" y="3199048"/>
            <a:ext cx="858006" cy="1195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295F1B-6EF4-031E-BE2C-F0FD39836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780" y="445024"/>
            <a:ext cx="8296519" cy="597963"/>
          </a:xfrm>
        </p:spPr>
        <p:txBody>
          <a:bodyPr>
            <a:normAutofit fontScale="90000"/>
          </a:bodyPr>
          <a:lstStyle/>
          <a:p>
            <a:r>
              <a:rPr lang="nn-NO">
                <a:latin typeface="Rubik" panose="020B0604020202020204" charset="-79"/>
                <a:cs typeface="Rubik" panose="020B0604020202020204" charset="-79"/>
              </a:rPr>
              <a:t>Sjekk vêret på </a:t>
            </a:r>
            <a:r>
              <a:rPr lang="nn-NO">
                <a:solidFill>
                  <a:srgbClr val="0056D7"/>
                </a:solidFill>
                <a:latin typeface="Rubik" panose="020B0604020202020204" charset="-79"/>
                <a:cs typeface="Rubik" panose="020B0604020202020204" charset="-79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yr.no</a:t>
            </a:r>
            <a:r>
              <a:rPr lang="nn-NO">
                <a:solidFill>
                  <a:srgbClr val="0056D7"/>
                </a:solidFill>
                <a:latin typeface="Rubik" panose="020B0604020202020204" charset="-79"/>
                <a:cs typeface="Rubik" panose="020B0604020202020204" charset="-79"/>
              </a:rPr>
              <a:t> </a:t>
            </a:r>
          </a:p>
        </p:txBody>
      </p:sp>
      <p:pic>
        <p:nvPicPr>
          <p:cNvPr id="7" name="Bilde 6" descr="Skjermdump fra yr.no">
            <a:extLst>
              <a:ext uri="{FF2B5EF4-FFF2-40B4-BE49-F238E27FC236}">
                <a16:creationId xmlns:a16="http://schemas.microsoft.com/office/drawing/2014/main" id="{7633A4C0-FD93-A492-D014-8B29F2E74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" y="1319213"/>
            <a:ext cx="8072438" cy="2296836"/>
          </a:xfrm>
          <a:prstGeom prst="rect">
            <a:avLst/>
          </a:prstGeom>
        </p:spPr>
      </p:pic>
      <p:sp>
        <p:nvSpPr>
          <p:cNvPr id="8" name="Snakkeboble: rektangel med avrundede hjørner 7">
            <a:extLst>
              <a:ext uri="{FF2B5EF4-FFF2-40B4-BE49-F238E27FC236}">
                <a16:creationId xmlns:a16="http://schemas.microsoft.com/office/drawing/2014/main" id="{003FB2C3-499B-87BE-2CD1-EE76ABFF6477}"/>
              </a:ext>
            </a:extLst>
          </p:cNvPr>
          <p:cNvSpPr/>
          <p:nvPr/>
        </p:nvSpPr>
        <p:spPr>
          <a:xfrm>
            <a:off x="535782" y="3814763"/>
            <a:ext cx="1200150" cy="671513"/>
          </a:xfrm>
          <a:prstGeom prst="wedgeRoundRectCallout">
            <a:avLst>
              <a:gd name="adj1" fmla="val -11404"/>
              <a:gd name="adj2" fmla="val -113587"/>
              <a:gd name="adj3" fmla="val 16667"/>
            </a:avLst>
          </a:prstGeom>
          <a:solidFill>
            <a:srgbClr val="0056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1700" b="1" dirty="0">
                <a:solidFill>
                  <a:schemeClr val="bg1"/>
                </a:solidFill>
                <a:latin typeface="Rubik" panose="020B0604020202020204" charset="-79"/>
                <a:cs typeface="Rubik" panose="020B0604020202020204" charset="-79"/>
              </a:rPr>
              <a:t>Vêr-symbol </a:t>
            </a:r>
            <a:endParaRPr lang="nn-NO" sz="1700" dirty="0">
              <a:solidFill>
                <a:schemeClr val="bg1"/>
              </a:solidFill>
              <a:latin typeface="Rubik" panose="020B0604020202020204" charset="-79"/>
              <a:cs typeface="Rubik" panose="020B0604020202020204" charset="-79"/>
            </a:endParaRPr>
          </a:p>
        </p:txBody>
      </p:sp>
      <p:sp>
        <p:nvSpPr>
          <p:cNvPr id="9" name="Snakkeboble: rektangel med avrundede hjørner 8">
            <a:extLst>
              <a:ext uri="{FF2B5EF4-FFF2-40B4-BE49-F238E27FC236}">
                <a16:creationId xmlns:a16="http://schemas.microsoft.com/office/drawing/2014/main" id="{55E6FE12-7BDD-39C1-F3FF-09FF9DEC83FC}"/>
              </a:ext>
            </a:extLst>
          </p:cNvPr>
          <p:cNvSpPr/>
          <p:nvPr/>
        </p:nvSpPr>
        <p:spPr>
          <a:xfrm>
            <a:off x="1821657" y="3814763"/>
            <a:ext cx="1522266" cy="671513"/>
          </a:xfrm>
          <a:prstGeom prst="wedgeRoundRectCallout">
            <a:avLst>
              <a:gd name="adj1" fmla="val -52485"/>
              <a:gd name="adj2" fmla="val -117843"/>
              <a:gd name="adj3" fmla="val 16667"/>
            </a:avLst>
          </a:prstGeom>
          <a:solidFill>
            <a:srgbClr val="0056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1700" b="1" dirty="0">
                <a:solidFill>
                  <a:schemeClr val="bg1"/>
                </a:solidFill>
                <a:latin typeface="Rubik" panose="020B0604020202020204" charset="-79"/>
                <a:cs typeface="Rubik" panose="020B0604020202020204" charset="-79"/>
              </a:rPr>
              <a:t>Luft-temperatur </a:t>
            </a:r>
            <a:endParaRPr lang="nn-NO" sz="1700" dirty="0">
              <a:solidFill>
                <a:schemeClr val="bg1"/>
              </a:solidFill>
              <a:latin typeface="Rubik" panose="020B0604020202020204" charset="-79"/>
              <a:cs typeface="Rubik" panose="020B0604020202020204" charset="-79"/>
            </a:endParaRPr>
          </a:p>
        </p:txBody>
      </p:sp>
      <p:sp>
        <p:nvSpPr>
          <p:cNvPr id="10" name="Snakkeboble: rektangel med avrundede hjørner 9">
            <a:extLst>
              <a:ext uri="{FF2B5EF4-FFF2-40B4-BE49-F238E27FC236}">
                <a16:creationId xmlns:a16="http://schemas.microsoft.com/office/drawing/2014/main" id="{6744D1FE-4F7B-B2C9-3679-EB10FAA287F9}"/>
              </a:ext>
            </a:extLst>
          </p:cNvPr>
          <p:cNvSpPr/>
          <p:nvPr/>
        </p:nvSpPr>
        <p:spPr>
          <a:xfrm>
            <a:off x="3429648" y="3814761"/>
            <a:ext cx="1522266" cy="671513"/>
          </a:xfrm>
          <a:prstGeom prst="wedgeRoundRectCallout">
            <a:avLst>
              <a:gd name="adj1" fmla="val -95188"/>
              <a:gd name="adj2" fmla="val -118875"/>
              <a:gd name="adj3" fmla="val 16667"/>
            </a:avLst>
          </a:prstGeom>
          <a:solidFill>
            <a:srgbClr val="0056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1700" b="1" dirty="0">
                <a:solidFill>
                  <a:schemeClr val="bg1"/>
                </a:solidFill>
                <a:latin typeface="Rubik" panose="020B0604020202020204" charset="-79"/>
                <a:cs typeface="Rubik" panose="020B0604020202020204" charset="-79"/>
              </a:rPr>
              <a:t>Følt temperatur </a:t>
            </a:r>
            <a:endParaRPr lang="nn-NO" sz="1700" dirty="0">
              <a:solidFill>
                <a:schemeClr val="bg1"/>
              </a:solidFill>
              <a:latin typeface="Rubik" panose="020B0604020202020204" charset="-79"/>
              <a:cs typeface="Rubik" panose="020B0604020202020204" charset="-79"/>
            </a:endParaRPr>
          </a:p>
        </p:txBody>
      </p:sp>
      <p:sp>
        <p:nvSpPr>
          <p:cNvPr id="11" name="Snakkeboble: rektangel med avrundede hjørner 10">
            <a:extLst>
              <a:ext uri="{FF2B5EF4-FFF2-40B4-BE49-F238E27FC236}">
                <a16:creationId xmlns:a16="http://schemas.microsoft.com/office/drawing/2014/main" id="{6B122A0C-C58D-C066-C746-C090D166476C}"/>
              </a:ext>
            </a:extLst>
          </p:cNvPr>
          <p:cNvSpPr/>
          <p:nvPr/>
        </p:nvSpPr>
        <p:spPr>
          <a:xfrm>
            <a:off x="5037639" y="3814761"/>
            <a:ext cx="1279384" cy="671513"/>
          </a:xfrm>
          <a:prstGeom prst="wedgeRoundRectCallout">
            <a:avLst>
              <a:gd name="adj1" fmla="val -154698"/>
              <a:gd name="adj2" fmla="val -127417"/>
              <a:gd name="adj3" fmla="val 16667"/>
            </a:avLst>
          </a:prstGeom>
          <a:solidFill>
            <a:srgbClr val="0056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1700" b="1" dirty="0">
                <a:solidFill>
                  <a:schemeClr val="bg1"/>
                </a:solidFill>
                <a:latin typeface="Rubik" panose="020B0604020202020204" charset="-79"/>
                <a:cs typeface="Rubik" panose="020B0604020202020204" charset="-79"/>
              </a:rPr>
              <a:t>Nedbør</a:t>
            </a:r>
            <a:endParaRPr lang="nn-NO" sz="1700" dirty="0">
              <a:solidFill>
                <a:schemeClr val="bg1"/>
              </a:solidFill>
              <a:latin typeface="Rubik" panose="020B0604020202020204" charset="-79"/>
              <a:cs typeface="Rubik" panose="020B0604020202020204" charset="-79"/>
            </a:endParaRPr>
          </a:p>
        </p:txBody>
      </p:sp>
      <p:sp>
        <p:nvSpPr>
          <p:cNvPr id="12" name="Snakkeboble: rektangel med avrundede hjørner 11">
            <a:extLst>
              <a:ext uri="{FF2B5EF4-FFF2-40B4-BE49-F238E27FC236}">
                <a16:creationId xmlns:a16="http://schemas.microsoft.com/office/drawing/2014/main" id="{BECEEF7C-BB35-A241-DD5A-AD27FF903B06}"/>
              </a:ext>
            </a:extLst>
          </p:cNvPr>
          <p:cNvSpPr/>
          <p:nvPr/>
        </p:nvSpPr>
        <p:spPr>
          <a:xfrm>
            <a:off x="6402748" y="3814761"/>
            <a:ext cx="1417062" cy="671513"/>
          </a:xfrm>
          <a:prstGeom prst="wedgeRoundRectCallout">
            <a:avLst>
              <a:gd name="adj1" fmla="val -153407"/>
              <a:gd name="adj2" fmla="val -145632"/>
              <a:gd name="adj3" fmla="val 16667"/>
            </a:avLst>
          </a:prstGeom>
          <a:solidFill>
            <a:srgbClr val="0056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1700" b="1" dirty="0">
                <a:solidFill>
                  <a:schemeClr val="bg1"/>
                </a:solidFill>
                <a:latin typeface="Rubik" panose="020B0604020202020204" charset="-79"/>
                <a:cs typeface="Rubik" panose="020B0604020202020204" charset="-79"/>
              </a:rPr>
              <a:t>Vind og vindkast</a:t>
            </a:r>
            <a:endParaRPr lang="nn-NO" sz="1700" dirty="0">
              <a:solidFill>
                <a:schemeClr val="bg1"/>
              </a:solidFill>
              <a:latin typeface="Rubik" panose="020B0604020202020204" charset="-79"/>
              <a:cs typeface="Rubik" panose="020B060402020202020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7582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9696"/>
              <a:buFont typeface="Calibri"/>
              <a:buNone/>
            </a:pPr>
            <a:r>
              <a:rPr lang="no" dirty="0">
                <a:latin typeface="Rubik"/>
                <a:ea typeface="Rubik"/>
                <a:cs typeface="Rubik"/>
                <a:sym typeface="Rubik"/>
              </a:rPr>
              <a:t>Kva klede kan passe til kva slags vêr?</a:t>
            </a:r>
            <a:endParaRPr dirty="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74" name="Google Shape;174;p27" descr="Værsymbol med sky og snø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5731" y="988193"/>
            <a:ext cx="672835" cy="672837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7"/>
          <p:cNvSpPr txBox="1"/>
          <p:nvPr/>
        </p:nvSpPr>
        <p:spPr>
          <a:xfrm>
            <a:off x="7627220" y="877283"/>
            <a:ext cx="952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8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-5 °C</a:t>
            </a:r>
            <a:r>
              <a:rPr lang="no" sz="45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endParaRPr sz="1100" dirty="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76" name="Google Shape;176;p27" descr="Værsymbol med s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99416" y="1873106"/>
            <a:ext cx="725466" cy="725466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7"/>
          <p:cNvSpPr txBox="1"/>
          <p:nvPr/>
        </p:nvSpPr>
        <p:spPr>
          <a:xfrm>
            <a:off x="7627223" y="1706028"/>
            <a:ext cx="952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8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-15 °C</a:t>
            </a:r>
            <a:r>
              <a:rPr lang="no" sz="45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endParaRPr sz="1100" dirty="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72" name="Google Shape;172;p27" descr="Værsymbol med sky og regn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25731" y="2603416"/>
            <a:ext cx="672836" cy="705668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7"/>
          <p:cNvSpPr txBox="1"/>
          <p:nvPr/>
        </p:nvSpPr>
        <p:spPr>
          <a:xfrm>
            <a:off x="7636670" y="2547083"/>
            <a:ext cx="952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8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10 °C</a:t>
            </a:r>
            <a:r>
              <a:rPr lang="no" sz="45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endParaRPr sz="1100" dirty="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68" name="Google Shape;168;p27" descr="Værsymbol med sol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99416" y="3506984"/>
            <a:ext cx="725466" cy="725466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7"/>
          <p:cNvSpPr txBox="1"/>
          <p:nvPr/>
        </p:nvSpPr>
        <p:spPr>
          <a:xfrm>
            <a:off x="7636670" y="3388143"/>
            <a:ext cx="952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8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25 °C</a:t>
            </a:r>
            <a:r>
              <a:rPr lang="no" sz="45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endParaRPr sz="1100" dirty="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70" name="Google Shape;170;p27" descr="Værsymbol med sol bak sk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99416" y="4246164"/>
            <a:ext cx="722176" cy="722176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7"/>
          <p:cNvSpPr txBox="1"/>
          <p:nvPr/>
        </p:nvSpPr>
        <p:spPr>
          <a:xfrm>
            <a:off x="7636684" y="4104813"/>
            <a:ext cx="952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8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12 °C</a:t>
            </a:r>
            <a:r>
              <a:rPr lang="no" sz="45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endParaRPr sz="1100" dirty="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50" name="Google Shape;150;p27"/>
          <p:cNvSpPr/>
          <p:nvPr/>
        </p:nvSpPr>
        <p:spPr>
          <a:xfrm rot="1204">
            <a:off x="1118025" y="1181150"/>
            <a:ext cx="2569800" cy="571800"/>
          </a:xfrm>
          <a:prstGeom prst="roundRect">
            <a:avLst>
              <a:gd name="adj" fmla="val 14573"/>
            </a:avLst>
          </a:prstGeom>
          <a:solidFill>
            <a:srgbClr val="EEF6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nn-NO" sz="17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Shorts</a:t>
            </a:r>
            <a:endParaRPr lang="nn-NO" sz="900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158" name="Google Shape;158;p27" descr="Strek som går fra shorts til sol."/>
          <p:cNvCxnSpPr/>
          <p:nvPr/>
        </p:nvCxnSpPr>
        <p:spPr>
          <a:xfrm>
            <a:off x="3668550" y="1560500"/>
            <a:ext cx="2965800" cy="2062500"/>
          </a:xfrm>
          <a:prstGeom prst="straightConnector1">
            <a:avLst/>
          </a:prstGeom>
          <a:noFill/>
          <a:ln w="28575" cap="flat" cmpd="sng">
            <a:solidFill>
              <a:srgbClr val="DAECF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9" name="Google Shape;149;p27"/>
          <p:cNvSpPr/>
          <p:nvPr/>
        </p:nvSpPr>
        <p:spPr>
          <a:xfrm rot="1204">
            <a:off x="1139100" y="1931713"/>
            <a:ext cx="2569800" cy="571800"/>
          </a:xfrm>
          <a:prstGeom prst="roundRect">
            <a:avLst>
              <a:gd name="adj" fmla="val 14573"/>
            </a:avLst>
          </a:prstGeom>
          <a:solidFill>
            <a:srgbClr val="EEF6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nn-NO" sz="1700" dirty="0" err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Ullundertøy</a:t>
            </a:r>
            <a:endParaRPr lang="nn-NO" sz="900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179" name="Google Shape;179;p27" descr="Strek til værsymbol med snø og-5 °C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CxnSpPr/>
          <p:nvPr/>
        </p:nvCxnSpPr>
        <p:spPr>
          <a:xfrm rot="10800000" flipH="1">
            <a:off x="3691558" y="1537995"/>
            <a:ext cx="2913600" cy="667200"/>
          </a:xfrm>
          <a:prstGeom prst="straightConnector1">
            <a:avLst/>
          </a:prstGeom>
          <a:noFill/>
          <a:ln w="28575" cap="flat" cmpd="sng">
            <a:solidFill>
              <a:srgbClr val="DAECF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5" name="Google Shape;155;p27" descr="Strek som går fra ullundertøy til snøsymbol."/>
          <p:cNvCxnSpPr>
            <a:cxnSpLocks/>
            <a:stCxn id="156" idx="3"/>
          </p:cNvCxnSpPr>
          <p:nvPr/>
        </p:nvCxnSpPr>
        <p:spPr>
          <a:xfrm>
            <a:off x="3707175" y="2212163"/>
            <a:ext cx="2883000" cy="3300"/>
          </a:xfrm>
          <a:prstGeom prst="straightConnector1">
            <a:avLst/>
          </a:prstGeom>
          <a:noFill/>
          <a:ln w="28575" cap="flat" cmpd="sng">
            <a:solidFill>
              <a:srgbClr val="DAECF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8" name="Google Shape;148;p27"/>
          <p:cNvSpPr/>
          <p:nvPr/>
        </p:nvSpPr>
        <p:spPr>
          <a:xfrm rot="1204">
            <a:off x="1139100" y="2700613"/>
            <a:ext cx="2569800" cy="571800"/>
          </a:xfrm>
          <a:prstGeom prst="roundRect">
            <a:avLst>
              <a:gd name="adj" fmla="val 14573"/>
            </a:avLst>
          </a:prstGeom>
          <a:solidFill>
            <a:srgbClr val="EEF6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nn-NO" sz="17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Regnjakke, regn- bukse og støvlar</a:t>
            </a:r>
            <a:endParaRPr lang="nn-NO" sz="900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161" name="Google Shape;161;p27" descr="Strek som går fra regnjakke, regnbukse og støvler til regnsymbol."/>
          <p:cNvCxnSpPr>
            <a:cxnSpLocks/>
            <a:stCxn id="162" idx="3"/>
          </p:cNvCxnSpPr>
          <p:nvPr/>
        </p:nvCxnSpPr>
        <p:spPr>
          <a:xfrm flipV="1">
            <a:off x="3545075" y="3033875"/>
            <a:ext cx="3045100" cy="38803"/>
          </a:xfrm>
          <a:prstGeom prst="straightConnector1">
            <a:avLst/>
          </a:prstGeom>
          <a:noFill/>
          <a:ln w="28575" cap="flat" cmpd="sng">
            <a:solidFill>
              <a:srgbClr val="DAECF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6" name="Google Shape;146;p27"/>
          <p:cNvSpPr/>
          <p:nvPr/>
        </p:nvSpPr>
        <p:spPr>
          <a:xfrm rot="1204">
            <a:off x="1139100" y="3511563"/>
            <a:ext cx="2569800" cy="571800"/>
          </a:xfrm>
          <a:prstGeom prst="roundRect">
            <a:avLst>
              <a:gd name="adj" fmla="val 14573"/>
            </a:avLst>
          </a:prstGeom>
          <a:solidFill>
            <a:srgbClr val="EEF6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nn-NO" sz="17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Lue, skjerf                    og vottar</a:t>
            </a:r>
            <a:endParaRPr lang="nn-NO" sz="900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159" name="Google Shape;159;p27" descr="Strek som går fra lue, skjerf og votter til snøsymbol."/>
          <p:cNvCxnSpPr/>
          <p:nvPr/>
        </p:nvCxnSpPr>
        <p:spPr>
          <a:xfrm rot="10800000" flipH="1">
            <a:off x="3772485" y="1545627"/>
            <a:ext cx="2862300" cy="2046600"/>
          </a:xfrm>
          <a:prstGeom prst="straightConnector1">
            <a:avLst/>
          </a:prstGeom>
          <a:noFill/>
          <a:ln w="28575" cap="flat" cmpd="sng">
            <a:solidFill>
              <a:srgbClr val="DAECF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8" name="Google Shape;178;p27" descr="Strek mellom lue, skjerf og votter og sol og -15 °C "/>
          <p:cNvCxnSpPr/>
          <p:nvPr/>
        </p:nvCxnSpPr>
        <p:spPr>
          <a:xfrm rot="10800000" flipH="1">
            <a:off x="3705777" y="2207368"/>
            <a:ext cx="2841600" cy="1416300"/>
          </a:xfrm>
          <a:prstGeom prst="straightConnector1">
            <a:avLst/>
          </a:prstGeom>
          <a:noFill/>
          <a:ln w="28575" cap="flat" cmpd="sng">
            <a:solidFill>
              <a:srgbClr val="DAECF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7" name="Google Shape;147;p27"/>
          <p:cNvSpPr/>
          <p:nvPr/>
        </p:nvSpPr>
        <p:spPr>
          <a:xfrm rot="1204">
            <a:off x="1118025" y="4322513"/>
            <a:ext cx="2569800" cy="571800"/>
          </a:xfrm>
          <a:prstGeom prst="roundRect">
            <a:avLst>
              <a:gd name="adj" fmla="val 14573"/>
            </a:avLst>
          </a:prstGeom>
          <a:solidFill>
            <a:srgbClr val="EEF6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nn-NO" sz="17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Vanleg genser og bukse</a:t>
            </a:r>
            <a:endParaRPr lang="nn-NO" sz="900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160" name="Google Shape;160;p27" descr="Strek som går fra vanlig genser og bukse til sol-/skysymbol."/>
          <p:cNvCxnSpPr/>
          <p:nvPr/>
        </p:nvCxnSpPr>
        <p:spPr>
          <a:xfrm>
            <a:off x="3687678" y="4620367"/>
            <a:ext cx="2902800" cy="0"/>
          </a:xfrm>
          <a:prstGeom prst="straightConnector1">
            <a:avLst/>
          </a:prstGeom>
          <a:noFill/>
          <a:ln w="28575" cap="flat" cmpd="sng">
            <a:solidFill>
              <a:srgbClr val="DAECF6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63" name="Google Shape;163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78951" t="69142" r="3110" b="8902"/>
          <a:stretch/>
        </p:blipFill>
        <p:spPr>
          <a:xfrm>
            <a:off x="2750696" y="1262231"/>
            <a:ext cx="532099" cy="472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75767" t="8223" r="2717" b="37850"/>
          <a:stretch/>
        </p:blipFill>
        <p:spPr>
          <a:xfrm>
            <a:off x="2944533" y="2503963"/>
            <a:ext cx="600542" cy="1137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79461" t="60976" b="1904"/>
          <a:stretch/>
        </p:blipFill>
        <p:spPr>
          <a:xfrm>
            <a:off x="2336702" y="3359660"/>
            <a:ext cx="844618" cy="915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63045" t="63786" r="21274"/>
          <a:stretch/>
        </p:blipFill>
        <p:spPr>
          <a:xfrm>
            <a:off x="3553141" y="4124568"/>
            <a:ext cx="631762" cy="874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1262" t="24679" r="86541" b="46048"/>
          <a:stretch/>
        </p:blipFill>
        <p:spPr>
          <a:xfrm>
            <a:off x="3141865" y="1673475"/>
            <a:ext cx="653261" cy="939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74984" t="29494" r="952" b="45429"/>
          <a:stretch/>
        </p:blipFill>
        <p:spPr>
          <a:xfrm>
            <a:off x="2372046" y="1929685"/>
            <a:ext cx="980074" cy="612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10B59403-3647-2312-45A0-443111A567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6478" t="78408" r="64231"/>
          <a:stretch/>
        </p:blipFill>
        <p:spPr>
          <a:xfrm>
            <a:off x="3526994" y="2851655"/>
            <a:ext cx="351403" cy="489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  <p:bldP spid="148" grpId="0" animBg="1"/>
      <p:bldP spid="146" grpId="0" animBg="1"/>
      <p:bldP spid="1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9F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no" dirty="0">
                <a:latin typeface="Rubik"/>
                <a:ea typeface="Rubik"/>
                <a:cs typeface="Rubik"/>
                <a:sym typeface="Rubik"/>
              </a:rPr>
              <a:t>Klede er laga av ulike materiale</a:t>
            </a:r>
            <a:endParaRPr dirty="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88" name="Google Shape;188;p28"/>
          <p:cNvSpPr/>
          <p:nvPr/>
        </p:nvSpPr>
        <p:spPr>
          <a:xfrm rot="1692">
            <a:off x="377950" y="1222450"/>
            <a:ext cx="4267201" cy="3194400"/>
          </a:xfrm>
          <a:prstGeom prst="roundRect">
            <a:avLst>
              <a:gd name="adj" fmla="val 14573"/>
            </a:avLst>
          </a:prstGeom>
          <a:solidFill>
            <a:srgbClr val="DAEC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500" dirty="0">
                <a:solidFill>
                  <a:schemeClr val="dk1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Materiale</a:t>
            </a:r>
            <a:r>
              <a:rPr lang="no" sz="15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kan sjå og kjennast forskjellig ut. Vi seier at dei har ulike </a:t>
            </a:r>
            <a:r>
              <a:rPr lang="no" sz="1500" dirty="0">
                <a:solidFill>
                  <a:schemeClr val="dk1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eigenskapar</a:t>
            </a:r>
            <a:r>
              <a:rPr lang="no" sz="15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.</a:t>
            </a:r>
            <a:endParaRPr sz="1500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5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Materiale kan for eksempel ha desse eigenskapane:</a:t>
            </a:r>
            <a:endParaRPr sz="1500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ubik"/>
              <a:buChar char="○"/>
            </a:pPr>
            <a:r>
              <a:rPr lang="no" sz="15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held på varme</a:t>
            </a:r>
            <a:endParaRPr sz="1500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ubik"/>
              <a:buChar char="○"/>
            </a:pPr>
            <a:r>
              <a:rPr lang="no" sz="15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held på varme også når det er vått</a:t>
            </a:r>
            <a:endParaRPr sz="1500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ubik"/>
              <a:buChar char="○"/>
            </a:pPr>
            <a:r>
              <a:rPr lang="no" sz="15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vindtette</a:t>
            </a:r>
            <a:endParaRPr sz="1500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no" sz="15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tørkar raskt</a:t>
            </a:r>
            <a:endParaRPr sz="1500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89" name="Google Shape;189;p28"/>
          <p:cNvSpPr/>
          <p:nvPr/>
        </p:nvSpPr>
        <p:spPr>
          <a:xfrm>
            <a:off x="6054000" y="1221400"/>
            <a:ext cx="2040300" cy="1485900"/>
          </a:xfrm>
          <a:prstGeom prst="wedgeRoundRectCallout">
            <a:avLst>
              <a:gd name="adj1" fmla="val 73270"/>
              <a:gd name="adj2" fmla="val -51745"/>
              <a:gd name="adj3" fmla="val 16667"/>
            </a:avLst>
          </a:prstGeom>
          <a:solidFill>
            <a:srgbClr val="0056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no" dirty="0">
                <a:solidFill>
                  <a:srgbClr val="FFFFFF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Tenk-par-del:</a:t>
            </a:r>
            <a:endParaRPr dirty="0">
              <a:solidFill>
                <a:srgbClr val="000000"/>
              </a:solidFill>
              <a:latin typeface="Rubik SemiBold"/>
              <a:ea typeface="Rubik SemiBold"/>
              <a:cs typeface="Rubik SemiBold"/>
              <a:sym typeface="Rubik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no" dirty="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K</a:t>
            </a:r>
            <a:r>
              <a:rPr lang="nb-NO" dirty="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v</a:t>
            </a:r>
            <a:r>
              <a:rPr lang="no" dirty="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a for eigenskapar trur du ull har?</a:t>
            </a:r>
            <a:endParaRPr dirty="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90" name="Google Shape;190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74984" t="29494" r="952" b="42555"/>
          <a:stretch/>
        </p:blipFill>
        <p:spPr>
          <a:xfrm>
            <a:off x="4690790" y="3241724"/>
            <a:ext cx="2040413" cy="142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9F1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no" dirty="0">
                <a:latin typeface="Rubik"/>
                <a:ea typeface="Rubik"/>
                <a:cs typeface="Rubik"/>
                <a:sym typeface="Rubik"/>
              </a:rPr>
              <a:t>Klede er laga av ulike materiale</a:t>
            </a:r>
            <a:endParaRPr dirty="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96" name="Google Shape;196;p29"/>
          <p:cNvSpPr/>
          <p:nvPr/>
        </p:nvSpPr>
        <p:spPr>
          <a:xfrm rot="1692">
            <a:off x="377950" y="1222450"/>
            <a:ext cx="4267201" cy="3194400"/>
          </a:xfrm>
          <a:prstGeom prst="roundRect">
            <a:avLst>
              <a:gd name="adj" fmla="val 14573"/>
            </a:avLst>
          </a:prstGeom>
          <a:solidFill>
            <a:srgbClr val="DAEC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n-NO" sz="1500" dirty="0">
                <a:solidFill>
                  <a:schemeClr val="dk1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Materiale</a:t>
            </a:r>
            <a:r>
              <a:rPr lang="nn-NO" sz="15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kan sjå og kjennast forskjellig ut. Vi seier at dei har ulike </a:t>
            </a:r>
            <a:r>
              <a:rPr lang="nn-NO" sz="1500" dirty="0">
                <a:solidFill>
                  <a:schemeClr val="dk1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eigenskapar</a:t>
            </a:r>
            <a:r>
              <a:rPr lang="nn-NO" sz="15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n-NO" sz="1500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n-NO" sz="15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Materiale kan for eksempel ha desse eigenskapane: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n-NO" sz="1500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ubik"/>
              <a:buChar char="○"/>
            </a:pPr>
            <a:r>
              <a:rPr lang="nn-NO" sz="15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held på varme</a:t>
            </a:r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ubik"/>
              <a:buChar char="○"/>
            </a:pPr>
            <a:r>
              <a:rPr lang="nn-NO" sz="15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held på varme også når det er vått</a:t>
            </a:r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ubik"/>
              <a:buChar char="○"/>
            </a:pPr>
            <a:r>
              <a:rPr lang="nn-NO" sz="15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vindtette</a:t>
            </a:r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nn-NO" sz="15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tørkar raskt</a:t>
            </a:r>
          </a:p>
        </p:txBody>
      </p:sp>
      <p:sp>
        <p:nvSpPr>
          <p:cNvPr id="197" name="Google Shape;197;p29"/>
          <p:cNvSpPr/>
          <p:nvPr/>
        </p:nvSpPr>
        <p:spPr>
          <a:xfrm>
            <a:off x="5548450" y="1221400"/>
            <a:ext cx="2719200" cy="1485900"/>
          </a:xfrm>
          <a:prstGeom prst="wedgeRoundRectCallout">
            <a:avLst>
              <a:gd name="adj1" fmla="val 73270"/>
              <a:gd name="adj2" fmla="val -51745"/>
              <a:gd name="adj3" fmla="val 16667"/>
            </a:avLst>
          </a:prstGeom>
          <a:solidFill>
            <a:srgbClr val="C6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no" dirty="0">
                <a:solidFill>
                  <a:srgbClr val="FFFFFF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I par:</a:t>
            </a:r>
            <a:endParaRPr dirty="0">
              <a:solidFill>
                <a:srgbClr val="000000"/>
              </a:solidFill>
              <a:latin typeface="Rubik SemiBold"/>
              <a:ea typeface="Rubik SemiBold"/>
              <a:cs typeface="Rubik SemiBold"/>
              <a:sym typeface="Rubik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no" dirty="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Sjå om de finn ein lapp på kleda som seier kva slags materiale dei er laga av.</a:t>
            </a:r>
            <a:endParaRPr dirty="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98" name="Google Shape;198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74984" t="29494" r="952" b="42555"/>
          <a:stretch/>
        </p:blipFill>
        <p:spPr>
          <a:xfrm>
            <a:off x="4690790" y="3241724"/>
            <a:ext cx="2040413" cy="142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9"/>
          <p:cNvSpPr/>
          <p:nvPr/>
        </p:nvSpPr>
        <p:spPr>
          <a:xfrm>
            <a:off x="6776850" y="3057150"/>
            <a:ext cx="1853100" cy="1953000"/>
          </a:xfrm>
          <a:prstGeom prst="wedgeRoundRectCallout">
            <a:avLst>
              <a:gd name="adj1" fmla="val 73270"/>
              <a:gd name="adj2" fmla="val -51745"/>
              <a:gd name="adj3" fmla="val 16667"/>
            </a:avLst>
          </a:prstGeom>
          <a:solidFill>
            <a:srgbClr val="C6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no" dirty="0">
                <a:solidFill>
                  <a:srgbClr val="FFFFFF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I par:</a:t>
            </a:r>
            <a:endParaRPr dirty="0">
              <a:solidFill>
                <a:srgbClr val="000000"/>
              </a:solidFill>
              <a:latin typeface="Rubik SemiBold"/>
              <a:ea typeface="Rubik SemiBold"/>
              <a:cs typeface="Rubik SemiBold"/>
              <a:sym typeface="Rubik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no" dirty="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Kjenn på eitt av klesplagga. Diskuter kva for eigenskapar de meiner dette plagget har.</a:t>
            </a:r>
            <a:endParaRPr dirty="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9F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0"/>
          <p:cNvSpPr txBox="1">
            <a:spLocks noGrp="1"/>
          </p:cNvSpPr>
          <p:nvPr>
            <p:ph type="title"/>
          </p:nvPr>
        </p:nvSpPr>
        <p:spPr>
          <a:xfrm>
            <a:off x="628650" y="-79295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no" dirty="0">
                <a:latin typeface="Rubik"/>
                <a:ea typeface="Rubik"/>
                <a:cs typeface="Rubik"/>
                <a:sym typeface="Rubik"/>
              </a:rPr>
              <a:t>Hvordan lese av tabellen</a:t>
            </a:r>
            <a:endParaRPr dirty="0">
              <a:latin typeface="Rubik"/>
              <a:ea typeface="Rubik"/>
              <a:cs typeface="Rubik"/>
              <a:sym typeface="Rubik"/>
            </a:endParaRPr>
          </a:p>
        </p:txBody>
      </p:sp>
      <p:graphicFrame>
        <p:nvGraphicFramePr>
          <p:cNvPr id="204" name="Google Shape;204;p30"/>
          <p:cNvGraphicFramePr/>
          <p:nvPr>
            <p:extLst>
              <p:ext uri="{D42A27DB-BD31-4B8C-83A1-F6EECF244321}">
                <p14:modId xmlns:p14="http://schemas.microsoft.com/office/powerpoint/2010/main" val="1247138451"/>
              </p:ext>
            </p:extLst>
          </p:nvPr>
        </p:nvGraphicFramePr>
        <p:xfrm>
          <a:off x="775250" y="538750"/>
          <a:ext cx="7600800" cy="4305000"/>
        </p:xfrm>
        <a:graphic>
          <a:graphicData uri="http://schemas.openxmlformats.org/drawingml/2006/table">
            <a:tbl>
              <a:tblPr>
                <a:noFill/>
                <a:tableStyleId>{A91FA630-A87A-46E1-8CB8-A09B4DA4CF18}</a:tableStyleId>
              </a:tblPr>
              <a:tblGrid>
                <a:gridCol w="12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6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92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ubik SemiBold"/>
                        <a:ea typeface="Rubik SemiBold"/>
                        <a:cs typeface="Rubik SemiBold"/>
                        <a:sym typeface="Rubik SemiBold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 sz="1100" dirty="0">
                          <a:latin typeface="Rubik SemiBold"/>
                          <a:ea typeface="Rubik SemiBold"/>
                          <a:cs typeface="Rubik SemiBold"/>
                          <a:sym typeface="Rubik SemiBold"/>
                        </a:rPr>
                        <a:t>Held godt på varme</a:t>
                      </a:r>
                      <a:endParaRPr sz="1100" dirty="0">
                        <a:latin typeface="Rubik SemiBold"/>
                        <a:ea typeface="Rubik SemiBold"/>
                        <a:cs typeface="Rubik SemiBold"/>
                        <a:sym typeface="Rubik SemiBold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 sz="1100" dirty="0">
                          <a:latin typeface="Rubik SemiBold"/>
                          <a:ea typeface="Rubik SemiBold"/>
                          <a:cs typeface="Rubik SemiBold"/>
                          <a:sym typeface="Rubik SemiBold"/>
                        </a:rPr>
                        <a:t>Held på varme også når det er vått</a:t>
                      </a:r>
                      <a:endParaRPr sz="1100" dirty="0">
                        <a:latin typeface="Rubik SemiBold"/>
                        <a:ea typeface="Rubik SemiBold"/>
                        <a:cs typeface="Rubik SemiBold"/>
                        <a:sym typeface="Rubik SemiBold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 sz="1100" dirty="0">
                          <a:latin typeface="Rubik SemiBold"/>
                          <a:ea typeface="Rubik SemiBold"/>
                          <a:cs typeface="Rubik SemiBold"/>
                          <a:sym typeface="Rubik SemiBold"/>
                        </a:rPr>
                        <a:t>Vindtett</a:t>
                      </a:r>
                      <a:endParaRPr sz="1100" dirty="0">
                        <a:latin typeface="Rubik SemiBold"/>
                        <a:ea typeface="Rubik SemiBold"/>
                        <a:cs typeface="Rubik SemiBold"/>
                        <a:sym typeface="Rubik SemiBold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 sz="1100" dirty="0">
                          <a:latin typeface="Rubik SemiBold"/>
                          <a:ea typeface="Rubik SemiBold"/>
                          <a:cs typeface="Rubik SemiBold"/>
                          <a:sym typeface="Rubik SemiBold"/>
                        </a:rPr>
                        <a:t>Vasstett</a:t>
                      </a:r>
                      <a:endParaRPr sz="1100" dirty="0">
                        <a:latin typeface="Rubik SemiBold"/>
                        <a:ea typeface="Rubik SemiBold"/>
                        <a:cs typeface="Rubik SemiBold"/>
                        <a:sym typeface="Rubik SemiBold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 sz="1100" dirty="0">
                          <a:latin typeface="Rubik SemiBold"/>
                          <a:ea typeface="Rubik SemiBold"/>
                          <a:cs typeface="Rubik SemiBold"/>
                          <a:sym typeface="Rubik SemiBold"/>
                        </a:rPr>
                        <a:t>Tørkar raskt</a:t>
                      </a:r>
                      <a:endParaRPr sz="1100" dirty="0">
                        <a:latin typeface="Rubik SemiBold"/>
                        <a:ea typeface="Rubik SemiBold"/>
                        <a:cs typeface="Rubik SemiBold"/>
                        <a:sym typeface="Rubik SemiBold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2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 sz="1100" dirty="0">
                          <a:latin typeface="Rubik"/>
                          <a:ea typeface="Rubik"/>
                          <a:cs typeface="Rubik"/>
                          <a:sym typeface="Rubik"/>
                        </a:rPr>
                        <a:t>Bomull</a:t>
                      </a:r>
                      <a:endParaRPr sz="1100" dirty="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2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 sz="1100">
                          <a:latin typeface="Rubik"/>
                          <a:ea typeface="Rubik"/>
                          <a:cs typeface="Rubik"/>
                          <a:sym typeface="Rubik"/>
                        </a:rPr>
                        <a:t>Ull</a:t>
                      </a:r>
                      <a:endParaRPr sz="11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2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 sz="1100">
                          <a:latin typeface="Rubik"/>
                          <a:ea typeface="Rubik"/>
                          <a:cs typeface="Rubik"/>
                          <a:sym typeface="Rubik"/>
                        </a:rPr>
                        <a:t>Fleece (polyester)</a:t>
                      </a:r>
                      <a:endParaRPr sz="11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2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 sz="1100">
                          <a:latin typeface="Rubik"/>
                          <a:ea typeface="Rubik"/>
                          <a:cs typeface="Rubik"/>
                          <a:sym typeface="Rubik"/>
                        </a:rPr>
                        <a:t>Gore-Tex / gummi</a:t>
                      </a:r>
                      <a:endParaRPr sz="11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2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 sz="1100">
                          <a:latin typeface="Rubik"/>
                          <a:ea typeface="Rubik"/>
                          <a:cs typeface="Rubik"/>
                          <a:sym typeface="Rubik"/>
                        </a:rPr>
                        <a:t>Dun (boblestoff)</a:t>
                      </a:r>
                      <a:endParaRPr sz="11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07" name="Google Shape;207;p30"/>
          <p:cNvPicPr preferRelativeResize="0"/>
          <p:nvPr/>
        </p:nvPicPr>
        <p:blipFill>
          <a:blip r:embed="rId3"/>
          <a:srcRect/>
          <a:stretch/>
        </p:blipFill>
        <p:spPr>
          <a:xfrm>
            <a:off x="2509704" y="1405023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7;p30">
            <a:extLst>
              <a:ext uri="{FF2B5EF4-FFF2-40B4-BE49-F238E27FC236}">
                <a16:creationId xmlns:a16="http://schemas.microsoft.com/office/drawing/2014/main" id="{89993D6E-CDB8-6D34-8037-B79FBB34A2B0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3761701" y="1405023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07;p30">
            <a:extLst>
              <a:ext uri="{FF2B5EF4-FFF2-40B4-BE49-F238E27FC236}">
                <a16:creationId xmlns:a16="http://schemas.microsoft.com/office/drawing/2014/main" id="{96AA2237-8FD4-A811-D08A-83B1E7862544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4988864" y="1405023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07;p30">
            <a:extLst>
              <a:ext uri="{FF2B5EF4-FFF2-40B4-BE49-F238E27FC236}">
                <a16:creationId xmlns:a16="http://schemas.microsoft.com/office/drawing/2014/main" id="{03A71CAE-ADC1-090C-D402-FD81584FA26A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6306458" y="1405023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07;p30">
            <a:extLst>
              <a:ext uri="{FF2B5EF4-FFF2-40B4-BE49-F238E27FC236}">
                <a16:creationId xmlns:a16="http://schemas.microsoft.com/office/drawing/2014/main" id="{AF085FF8-53CE-474A-C483-43B4F1CFAD10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7522650" y="1406005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07;p30">
            <a:extLst>
              <a:ext uri="{FF2B5EF4-FFF2-40B4-BE49-F238E27FC236}">
                <a16:creationId xmlns:a16="http://schemas.microsoft.com/office/drawing/2014/main" id="{22A8AFD0-9912-C547-50CB-2A1037A58DA9}"/>
              </a:ext>
            </a:extLst>
          </p:cNvPr>
          <p:cNvPicPr preferRelativeResize="0"/>
          <p:nvPr/>
        </p:nvPicPr>
        <p:blipFill>
          <a:blip r:embed="rId4"/>
          <a:srcRect/>
          <a:stretch/>
        </p:blipFill>
        <p:spPr>
          <a:xfrm rot="10800000">
            <a:off x="2509704" y="2085240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07;p30">
            <a:extLst>
              <a:ext uri="{FF2B5EF4-FFF2-40B4-BE49-F238E27FC236}">
                <a16:creationId xmlns:a16="http://schemas.microsoft.com/office/drawing/2014/main" id="{D02F0A1D-4A1D-CADE-70E8-45C67B1CA1CA}"/>
              </a:ext>
            </a:extLst>
          </p:cNvPr>
          <p:cNvPicPr preferRelativeResize="0"/>
          <p:nvPr/>
        </p:nvPicPr>
        <p:blipFill>
          <a:blip r:embed="rId4"/>
          <a:srcRect/>
          <a:stretch/>
        </p:blipFill>
        <p:spPr>
          <a:xfrm rot="10800000">
            <a:off x="3755406" y="2085241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07;p30">
            <a:extLst>
              <a:ext uri="{FF2B5EF4-FFF2-40B4-BE49-F238E27FC236}">
                <a16:creationId xmlns:a16="http://schemas.microsoft.com/office/drawing/2014/main" id="{B8EE9414-D910-D0BE-4970-239CF9A085E3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4988864" y="2192506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07;p30">
            <a:extLst>
              <a:ext uri="{FF2B5EF4-FFF2-40B4-BE49-F238E27FC236}">
                <a16:creationId xmlns:a16="http://schemas.microsoft.com/office/drawing/2014/main" id="{55C6D9A1-5E1A-1A4C-807D-F930F840C400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6306458" y="2177307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07;p30">
            <a:extLst>
              <a:ext uri="{FF2B5EF4-FFF2-40B4-BE49-F238E27FC236}">
                <a16:creationId xmlns:a16="http://schemas.microsoft.com/office/drawing/2014/main" id="{004BB0B2-0F86-8D3D-408E-D95CC6492953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7522650" y="2174634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07;p30">
            <a:extLst>
              <a:ext uri="{FF2B5EF4-FFF2-40B4-BE49-F238E27FC236}">
                <a16:creationId xmlns:a16="http://schemas.microsoft.com/office/drawing/2014/main" id="{BC7AFE3D-5B81-2438-56F2-1BE7AEF4125C}"/>
              </a:ext>
            </a:extLst>
          </p:cNvPr>
          <p:cNvPicPr preferRelativeResize="0"/>
          <p:nvPr/>
        </p:nvPicPr>
        <p:blipFill>
          <a:blip r:embed="rId4"/>
          <a:srcRect/>
          <a:stretch/>
        </p:blipFill>
        <p:spPr>
          <a:xfrm rot="10800000">
            <a:off x="2509703" y="2866635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07;p30">
            <a:extLst>
              <a:ext uri="{FF2B5EF4-FFF2-40B4-BE49-F238E27FC236}">
                <a16:creationId xmlns:a16="http://schemas.microsoft.com/office/drawing/2014/main" id="{B16A1D16-1504-616C-85E3-7B1B2BFB3C72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3749283" y="2866635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07;p30">
            <a:extLst>
              <a:ext uri="{FF2B5EF4-FFF2-40B4-BE49-F238E27FC236}">
                <a16:creationId xmlns:a16="http://schemas.microsoft.com/office/drawing/2014/main" id="{C793D209-E0C4-9C33-F9D3-7314AABA65F2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4988864" y="2869880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07;p30">
            <a:extLst>
              <a:ext uri="{FF2B5EF4-FFF2-40B4-BE49-F238E27FC236}">
                <a16:creationId xmlns:a16="http://schemas.microsoft.com/office/drawing/2014/main" id="{7F83CD57-66F6-8A74-BAC0-7EF170EC798B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6306458" y="2866635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07;p30">
            <a:extLst>
              <a:ext uri="{FF2B5EF4-FFF2-40B4-BE49-F238E27FC236}">
                <a16:creationId xmlns:a16="http://schemas.microsoft.com/office/drawing/2014/main" id="{77711C2A-5C3C-2D6A-6766-856F1AE27AD8}"/>
              </a:ext>
            </a:extLst>
          </p:cNvPr>
          <p:cNvPicPr preferRelativeResize="0"/>
          <p:nvPr/>
        </p:nvPicPr>
        <p:blipFill>
          <a:blip r:embed="rId4"/>
          <a:srcRect/>
          <a:stretch/>
        </p:blipFill>
        <p:spPr>
          <a:xfrm rot="10800000">
            <a:off x="7509060" y="2866635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07;p30">
            <a:extLst>
              <a:ext uri="{FF2B5EF4-FFF2-40B4-BE49-F238E27FC236}">
                <a16:creationId xmlns:a16="http://schemas.microsoft.com/office/drawing/2014/main" id="{AD1BE19A-D750-5ED9-3E3F-CE41B98AF53D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2509703" y="3512588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07;p30">
            <a:extLst>
              <a:ext uri="{FF2B5EF4-FFF2-40B4-BE49-F238E27FC236}">
                <a16:creationId xmlns:a16="http://schemas.microsoft.com/office/drawing/2014/main" id="{5537D5C8-13EA-B19F-6992-F2CEFD013046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3761701" y="3510740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07;p30">
            <a:extLst>
              <a:ext uri="{FF2B5EF4-FFF2-40B4-BE49-F238E27FC236}">
                <a16:creationId xmlns:a16="http://schemas.microsoft.com/office/drawing/2014/main" id="{26DF7DCC-D62D-0F7D-A28D-442B50100A3B}"/>
              </a:ext>
            </a:extLst>
          </p:cNvPr>
          <p:cNvPicPr preferRelativeResize="0"/>
          <p:nvPr/>
        </p:nvPicPr>
        <p:blipFill>
          <a:blip r:embed="rId4"/>
          <a:srcRect/>
          <a:stretch/>
        </p:blipFill>
        <p:spPr>
          <a:xfrm rot="10800000">
            <a:off x="4980005" y="3498076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07;p30">
            <a:extLst>
              <a:ext uri="{FF2B5EF4-FFF2-40B4-BE49-F238E27FC236}">
                <a16:creationId xmlns:a16="http://schemas.microsoft.com/office/drawing/2014/main" id="{27051058-789A-59D9-4A2C-68991429FB29}"/>
              </a:ext>
            </a:extLst>
          </p:cNvPr>
          <p:cNvPicPr preferRelativeResize="0"/>
          <p:nvPr/>
        </p:nvPicPr>
        <p:blipFill>
          <a:blip r:embed="rId4"/>
          <a:srcRect/>
          <a:stretch/>
        </p:blipFill>
        <p:spPr>
          <a:xfrm rot="10800000">
            <a:off x="6304346" y="3510740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207;p30">
            <a:extLst>
              <a:ext uri="{FF2B5EF4-FFF2-40B4-BE49-F238E27FC236}">
                <a16:creationId xmlns:a16="http://schemas.microsoft.com/office/drawing/2014/main" id="{AAADDF45-E792-D65E-8B50-8D9F4C146D0B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7509060" y="3510740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07;p30">
            <a:extLst>
              <a:ext uri="{FF2B5EF4-FFF2-40B4-BE49-F238E27FC236}">
                <a16:creationId xmlns:a16="http://schemas.microsoft.com/office/drawing/2014/main" id="{59260B60-59B5-8BD6-951E-C16B6873D8DF}"/>
              </a:ext>
            </a:extLst>
          </p:cNvPr>
          <p:cNvPicPr preferRelativeResize="0"/>
          <p:nvPr/>
        </p:nvPicPr>
        <p:blipFill>
          <a:blip r:embed="rId4"/>
          <a:srcRect/>
          <a:stretch/>
        </p:blipFill>
        <p:spPr>
          <a:xfrm rot="10800000">
            <a:off x="2513810" y="4094037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07;p30">
            <a:extLst>
              <a:ext uri="{FF2B5EF4-FFF2-40B4-BE49-F238E27FC236}">
                <a16:creationId xmlns:a16="http://schemas.microsoft.com/office/drawing/2014/main" id="{8A281EEC-050F-FF3F-42C1-A0622E36A783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3755915" y="4177950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07;p30">
            <a:extLst>
              <a:ext uri="{FF2B5EF4-FFF2-40B4-BE49-F238E27FC236}">
                <a16:creationId xmlns:a16="http://schemas.microsoft.com/office/drawing/2014/main" id="{9E00EA84-AE62-39C1-2B40-225E96D95590}"/>
              </a:ext>
            </a:extLst>
          </p:cNvPr>
          <p:cNvPicPr preferRelativeResize="0"/>
          <p:nvPr/>
        </p:nvPicPr>
        <p:blipFill>
          <a:blip r:embed="rId5"/>
          <a:srcRect/>
          <a:stretch/>
        </p:blipFill>
        <p:spPr>
          <a:xfrm rot="5400000">
            <a:off x="5009220" y="4204900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7;p30">
            <a:extLst>
              <a:ext uri="{FF2B5EF4-FFF2-40B4-BE49-F238E27FC236}">
                <a16:creationId xmlns:a16="http://schemas.microsoft.com/office/drawing/2014/main" id="{1663C731-6451-AB59-4F20-782D04B52619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6304346" y="4177950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207;p30">
            <a:extLst>
              <a:ext uri="{FF2B5EF4-FFF2-40B4-BE49-F238E27FC236}">
                <a16:creationId xmlns:a16="http://schemas.microsoft.com/office/drawing/2014/main" id="{AB81BBD0-A101-64A4-EED5-95A7E380C255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7522650" y="4178130"/>
            <a:ext cx="361484" cy="432888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0"/>
          <p:cNvSpPr/>
          <p:nvPr/>
        </p:nvSpPr>
        <p:spPr>
          <a:xfrm rot="21149581">
            <a:off x="276105" y="301212"/>
            <a:ext cx="2152693" cy="297906"/>
          </a:xfrm>
          <a:prstGeom prst="roundRect">
            <a:avLst>
              <a:gd name="adj" fmla="val 16667"/>
            </a:avLst>
          </a:prstGeom>
          <a:solidFill>
            <a:srgbClr val="0056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b="1" dirty="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MATERIALTABELL</a:t>
            </a:r>
            <a:endParaRPr b="1" dirty="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00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31" descr="Bilde av asfaltvei med mye regn."/>
          <p:cNvPicPr preferRelativeResize="0"/>
          <p:nvPr/>
        </p:nvPicPr>
        <p:blipFill>
          <a:blip r:embed="rId3"/>
          <a:srcRect/>
          <a:stretch/>
        </p:blipFill>
        <p:spPr>
          <a:xfrm>
            <a:off x="3266800" y="1256848"/>
            <a:ext cx="2603100" cy="3905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1" descr="Trær i snøvær."/>
          <p:cNvPicPr preferRelativeResize="0"/>
          <p:nvPr/>
        </p:nvPicPr>
        <p:blipFill rotWithShape="1">
          <a:blip r:embed="rId4">
            <a:alphaModFix/>
          </a:blip>
          <a:srcRect l="12839" r="28773"/>
          <a:stretch/>
        </p:blipFill>
        <p:spPr>
          <a:xfrm>
            <a:off x="0" y="1237889"/>
            <a:ext cx="3030300" cy="390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1" descr="Sol fra skyfri himmel, grønt gress og tre."/>
          <p:cNvPicPr preferRelativeResize="0"/>
          <p:nvPr/>
        </p:nvPicPr>
        <p:blipFill rotWithShape="1">
          <a:blip r:embed="rId5">
            <a:alphaModFix/>
          </a:blip>
          <a:srcRect l="39246" r="14291"/>
          <a:stretch/>
        </p:blipFill>
        <p:spPr>
          <a:xfrm>
            <a:off x="6081600" y="1237900"/>
            <a:ext cx="3062700" cy="390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1"/>
          <p:cNvSpPr txBox="1">
            <a:spLocks noGrp="1"/>
          </p:cNvSpPr>
          <p:nvPr>
            <p:ph type="title" idx="4294967295"/>
          </p:nvPr>
        </p:nvSpPr>
        <p:spPr>
          <a:xfrm>
            <a:off x="1919319" y="189746"/>
            <a:ext cx="52617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no" sz="3000" dirty="0">
                <a:latin typeface="Rubik"/>
                <a:ea typeface="Rubik"/>
                <a:cs typeface="Rubik"/>
                <a:sym typeface="Rubik"/>
              </a:rPr>
              <a:t>Design eit antrekk til vêret</a:t>
            </a:r>
            <a:endParaRPr dirty="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46" name="Google Shape;246;p31"/>
          <p:cNvSpPr txBox="1"/>
          <p:nvPr/>
        </p:nvSpPr>
        <p:spPr>
          <a:xfrm>
            <a:off x="5174663" y="1202852"/>
            <a:ext cx="952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8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5 °C</a:t>
            </a:r>
            <a:r>
              <a:rPr lang="no" sz="45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endParaRPr sz="11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47" name="Google Shape;247;p31"/>
          <p:cNvSpPr txBox="1"/>
          <p:nvPr/>
        </p:nvSpPr>
        <p:spPr>
          <a:xfrm>
            <a:off x="8360651" y="1203655"/>
            <a:ext cx="952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8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20 °C</a:t>
            </a:r>
            <a:r>
              <a:rPr lang="no" sz="45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endParaRPr sz="11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48" name="Google Shape;248;p31"/>
          <p:cNvSpPr txBox="1"/>
          <p:nvPr/>
        </p:nvSpPr>
        <p:spPr>
          <a:xfrm>
            <a:off x="2092530" y="1507652"/>
            <a:ext cx="952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15 cm</a:t>
            </a:r>
            <a:r>
              <a:rPr lang="no" sz="4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/>
          </a:p>
        </p:txBody>
      </p:sp>
      <p:sp>
        <p:nvSpPr>
          <p:cNvPr id="249" name="Google Shape;249;p31"/>
          <p:cNvSpPr txBox="1"/>
          <p:nvPr/>
        </p:nvSpPr>
        <p:spPr>
          <a:xfrm>
            <a:off x="5022275" y="180795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8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20 mm</a:t>
            </a:r>
            <a:endParaRPr/>
          </a:p>
        </p:txBody>
      </p:sp>
      <p:sp>
        <p:nvSpPr>
          <p:cNvPr id="250" name="Google Shape;250;p31"/>
          <p:cNvSpPr txBox="1"/>
          <p:nvPr/>
        </p:nvSpPr>
        <p:spPr>
          <a:xfrm>
            <a:off x="2092530" y="1202852"/>
            <a:ext cx="952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-7 °C</a:t>
            </a:r>
            <a:r>
              <a:rPr lang="no" sz="4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/>
          </a:p>
        </p:txBody>
      </p:sp>
      <p:pic>
        <p:nvPicPr>
          <p:cNvPr id="2" name="Google Shape;174;p27" descr="Værsymbol med sky og snø">
            <a:extLst>
              <a:ext uri="{FF2B5EF4-FFF2-40B4-BE49-F238E27FC236}">
                <a16:creationId xmlns:a16="http://schemas.microsoft.com/office/drawing/2014/main" id="{EAF3A1B1-04A6-7215-8583-0EB026E20FB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723353"/>
            <a:ext cx="1199924" cy="1199928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3" name="Google Shape;172;p27" descr="Værsymbol med sky og regn">
            <a:extLst>
              <a:ext uri="{FF2B5EF4-FFF2-40B4-BE49-F238E27FC236}">
                <a16:creationId xmlns:a16="http://schemas.microsoft.com/office/drawing/2014/main" id="{93653178-48A1-F938-4027-0F8901804D91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69013" y="600232"/>
            <a:ext cx="1262564" cy="1262564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4" name="Google Shape;176;p27" descr="Værsymbol med sol">
            <a:extLst>
              <a:ext uri="{FF2B5EF4-FFF2-40B4-BE49-F238E27FC236}">
                <a16:creationId xmlns:a16="http://schemas.microsoft.com/office/drawing/2014/main" id="{0A6CDF24-8656-6952-8B44-BEF3338A1A9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02479" y="702528"/>
            <a:ext cx="1241578" cy="1241578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258</Words>
  <Application>Microsoft Office PowerPoint</Application>
  <PresentationFormat>Skjermfremvisning (16:9)</PresentationFormat>
  <Paragraphs>60</Paragraphs>
  <Slides>7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7</vt:i4>
      </vt:variant>
    </vt:vector>
  </HeadingPairs>
  <TitlesOfParts>
    <vt:vector size="13" baseType="lpstr">
      <vt:lpstr>Rubik SemiBold</vt:lpstr>
      <vt:lpstr>Arial</vt:lpstr>
      <vt:lpstr>Rubik</vt:lpstr>
      <vt:lpstr>Calibri</vt:lpstr>
      <vt:lpstr>Simple Light</vt:lpstr>
      <vt:lpstr>Office-tema</vt:lpstr>
      <vt:lpstr>Kva klede passar til kva slags vêr?</vt:lpstr>
      <vt:lpstr>Sjekk vêret på yr.no </vt:lpstr>
      <vt:lpstr>Kva klede kan passe til kva slags vêr?</vt:lpstr>
      <vt:lpstr>Klede er laga av ulike materiale</vt:lpstr>
      <vt:lpstr>Klede er laga av ulike materiale</vt:lpstr>
      <vt:lpstr>Hvordan lese av tabellen</vt:lpstr>
      <vt:lpstr>Design eit antrekk til vêret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Aud Ragnhild Skår</dc:creator>
  <cp:lastModifiedBy>Aud Ragnhild Skår</cp:lastModifiedBy>
  <cp:revision>13</cp:revision>
  <dcterms:modified xsi:type="dcterms:W3CDTF">2024-06-26T13:09:10Z</dcterms:modified>
</cp:coreProperties>
</file>