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8" r:id="rId2"/>
    <p:sldId id="267" r:id="rId3"/>
    <p:sldId id="265" r:id="rId4"/>
    <p:sldId id="266" r:id="rId5"/>
    <p:sldId id="257" r:id="rId6"/>
    <p:sldId id="259" r:id="rId7"/>
    <p:sldId id="268" r:id="rId8"/>
    <p:sldId id="260" r:id="rId9"/>
    <p:sldId id="272" r:id="rId10"/>
    <p:sldId id="273" r:id="rId11"/>
    <p:sldId id="280" r:id="rId12"/>
    <p:sldId id="279" r:id="rId13"/>
    <p:sldId id="281" r:id="rId14"/>
    <p:sldId id="282" r:id="rId15"/>
    <p:sldId id="283" r:id="rId16"/>
    <p:sldId id="287" r:id="rId17"/>
    <p:sldId id="284" r:id="rId18"/>
    <p:sldId id="288" r:id="rId19"/>
    <p:sldId id="285" r:id="rId20"/>
    <p:sldId id="286" r:id="rId21"/>
    <p:sldId id="291" r:id="rId22"/>
    <p:sldId id="289" r:id="rId23"/>
    <p:sldId id="293" r:id="rId24"/>
    <p:sldId id="290" r:id="rId25"/>
    <p:sldId id="269" r:id="rId26"/>
    <p:sldId id="271" r:id="rId27"/>
    <p:sldId id="263" r:id="rId28"/>
    <p:sldId id="264" r:id="rId29"/>
    <p:sldId id="294" r:id="rId30"/>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00"/>
    <a:srgbClr val="FCFDD3"/>
    <a:srgbClr val="000000"/>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5" d="100"/>
          <a:sy n="115" d="100"/>
        </p:scale>
        <p:origin x="-804" y="1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571B2A-119E-469B-8351-17B53581368C}" type="datetimeFigureOut">
              <a:rPr lang="nb-NO" smtClean="0"/>
              <a:t>04.12.2017</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7B9F96-F8F7-4AF2-B379-C3E7C67B2A19}" type="slidenum">
              <a:rPr lang="nb-NO" smtClean="0"/>
              <a:t>‹#›</a:t>
            </a:fld>
            <a:endParaRPr lang="nb-NO"/>
          </a:p>
        </p:txBody>
      </p:sp>
    </p:spTree>
    <p:extLst>
      <p:ext uri="{BB962C8B-B14F-4D97-AF65-F5344CB8AC3E}">
        <p14:creationId xmlns:p14="http://schemas.microsoft.com/office/powerpoint/2010/main" val="353709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E17B9F96-F8F7-4AF2-B379-C3E7C67B2A19}" type="slidenum">
              <a:rPr lang="nb-NO" smtClean="0"/>
              <a:t>1</a:t>
            </a:fld>
            <a:endParaRPr lang="nb-NO"/>
          </a:p>
        </p:txBody>
      </p:sp>
    </p:spTree>
    <p:extLst>
      <p:ext uri="{BB962C8B-B14F-4D97-AF65-F5344CB8AC3E}">
        <p14:creationId xmlns:p14="http://schemas.microsoft.com/office/powerpoint/2010/main" val="83056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E17B9F96-F8F7-4AF2-B379-C3E7C67B2A19}" type="slidenum">
              <a:rPr lang="nb-NO" smtClean="0"/>
              <a:t>5</a:t>
            </a:fld>
            <a:endParaRPr lang="nb-NO"/>
          </a:p>
        </p:txBody>
      </p:sp>
    </p:spTree>
    <p:extLst>
      <p:ext uri="{BB962C8B-B14F-4D97-AF65-F5344CB8AC3E}">
        <p14:creationId xmlns:p14="http://schemas.microsoft.com/office/powerpoint/2010/main" val="201420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CF663E5D-12D9-4517-8C01-F7C95DF22AFA}" type="datetime1">
              <a:rPr lang="nb-NO" smtClean="0"/>
              <a:t>04.12.2017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a:xfrm>
            <a:off x="6553200" y="6356350"/>
            <a:ext cx="2133600" cy="365125"/>
          </a:xfrm>
          <a:prstGeom prst="rect">
            <a:avLst/>
          </a:prstGeom>
        </p:spPr>
        <p:txBody>
          <a:bodyPr/>
          <a:lstStyle/>
          <a:p>
            <a:fld id="{CDC91F26-8D6E-4085-94ED-78AA849CE4EA}" type="slidenum">
              <a:rPr lang="nb-NO" smtClean="0"/>
              <a:t>‹#›</a:t>
            </a:fld>
            <a:endParaRPr lang="nb-NO"/>
          </a:p>
        </p:txBody>
      </p:sp>
    </p:spTree>
    <p:extLst>
      <p:ext uri="{BB962C8B-B14F-4D97-AF65-F5344CB8AC3E}">
        <p14:creationId xmlns:p14="http://schemas.microsoft.com/office/powerpoint/2010/main" val="18737713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4448A5F-1B58-46CC-AD4E-7190AF90AE4E}" type="datetime1">
              <a:rPr lang="nb-NO" smtClean="0"/>
              <a:t>04.12.2017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a:xfrm>
            <a:off x="6553200" y="6356350"/>
            <a:ext cx="2133600" cy="365125"/>
          </a:xfrm>
          <a:prstGeom prst="rect">
            <a:avLst/>
          </a:prstGeom>
        </p:spPr>
        <p:txBody>
          <a:bodyPr/>
          <a:lstStyle/>
          <a:p>
            <a:fld id="{CDC91F26-8D6E-4085-94ED-78AA849CE4EA}" type="slidenum">
              <a:rPr lang="nb-NO" smtClean="0"/>
              <a:t>‹#›</a:t>
            </a:fld>
            <a:endParaRPr lang="nb-NO"/>
          </a:p>
        </p:txBody>
      </p:sp>
    </p:spTree>
    <p:extLst>
      <p:ext uri="{BB962C8B-B14F-4D97-AF65-F5344CB8AC3E}">
        <p14:creationId xmlns:p14="http://schemas.microsoft.com/office/powerpoint/2010/main" val="286715052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D6CA32F-C906-495A-A8C6-AEA89270EF6F}" type="datetime1">
              <a:rPr lang="nb-NO" smtClean="0"/>
              <a:t>04.12.2017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a:xfrm>
            <a:off x="6553200" y="6356350"/>
            <a:ext cx="2133600" cy="365125"/>
          </a:xfrm>
          <a:prstGeom prst="rect">
            <a:avLst/>
          </a:prstGeom>
        </p:spPr>
        <p:txBody>
          <a:bodyPr/>
          <a:lstStyle/>
          <a:p>
            <a:fld id="{CDC91F26-8D6E-4085-94ED-78AA849CE4EA}" type="slidenum">
              <a:rPr lang="nb-NO" smtClean="0"/>
              <a:t>‹#›</a:t>
            </a:fld>
            <a:endParaRPr lang="nb-NO"/>
          </a:p>
        </p:txBody>
      </p:sp>
    </p:spTree>
    <p:extLst>
      <p:ext uri="{BB962C8B-B14F-4D97-AF65-F5344CB8AC3E}">
        <p14:creationId xmlns:p14="http://schemas.microsoft.com/office/powerpoint/2010/main" val="211228169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E6436A03-7491-4FEA-AD04-F43A6B3B8EF1}" type="datetime1">
              <a:rPr lang="nb-NO" smtClean="0"/>
              <a:t>04.12.2017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a:xfrm>
            <a:off x="6553200" y="6356350"/>
            <a:ext cx="2133600" cy="365125"/>
          </a:xfrm>
          <a:prstGeom prst="rect">
            <a:avLst/>
          </a:prstGeom>
        </p:spPr>
        <p:txBody>
          <a:bodyPr/>
          <a:lstStyle/>
          <a:p>
            <a:fld id="{CDC91F26-8D6E-4085-94ED-78AA849CE4EA}" type="slidenum">
              <a:rPr lang="nb-NO" smtClean="0"/>
              <a:t>‹#›</a:t>
            </a:fld>
            <a:endParaRPr lang="nb-NO"/>
          </a:p>
        </p:txBody>
      </p:sp>
    </p:spTree>
    <p:extLst>
      <p:ext uri="{BB962C8B-B14F-4D97-AF65-F5344CB8AC3E}">
        <p14:creationId xmlns:p14="http://schemas.microsoft.com/office/powerpoint/2010/main" val="6961855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5B200689-F130-4FB5-BBC2-30CD76A681C6}" type="datetime1">
              <a:rPr lang="nb-NO" smtClean="0"/>
              <a:t>04.12.2017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a:xfrm>
            <a:off x="6553200" y="6356350"/>
            <a:ext cx="2133600" cy="365125"/>
          </a:xfrm>
          <a:prstGeom prst="rect">
            <a:avLst/>
          </a:prstGeom>
        </p:spPr>
        <p:txBody>
          <a:bodyPr/>
          <a:lstStyle/>
          <a:p>
            <a:fld id="{CDC91F26-8D6E-4085-94ED-78AA849CE4EA}" type="slidenum">
              <a:rPr lang="nb-NO" smtClean="0"/>
              <a:t>‹#›</a:t>
            </a:fld>
            <a:endParaRPr lang="nb-NO"/>
          </a:p>
        </p:txBody>
      </p:sp>
    </p:spTree>
    <p:extLst>
      <p:ext uri="{BB962C8B-B14F-4D97-AF65-F5344CB8AC3E}">
        <p14:creationId xmlns:p14="http://schemas.microsoft.com/office/powerpoint/2010/main" val="5955139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6583B15A-6988-43C6-8A00-5B24567D8A7D}" type="datetime1">
              <a:rPr lang="nb-NO" smtClean="0"/>
              <a:t>04.12.2017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6553200" y="6356350"/>
            <a:ext cx="2133600" cy="365125"/>
          </a:xfrm>
          <a:prstGeom prst="rect">
            <a:avLst/>
          </a:prstGeom>
        </p:spPr>
        <p:txBody>
          <a:bodyPr/>
          <a:lstStyle/>
          <a:p>
            <a:fld id="{CDC91F26-8D6E-4085-94ED-78AA849CE4EA}" type="slidenum">
              <a:rPr lang="nb-NO" smtClean="0"/>
              <a:t>‹#›</a:t>
            </a:fld>
            <a:endParaRPr lang="nb-NO"/>
          </a:p>
        </p:txBody>
      </p:sp>
    </p:spTree>
    <p:extLst>
      <p:ext uri="{BB962C8B-B14F-4D97-AF65-F5344CB8AC3E}">
        <p14:creationId xmlns:p14="http://schemas.microsoft.com/office/powerpoint/2010/main" val="3362151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956EE64A-EE14-42AC-A124-2DFCDDF8F81B}" type="datetime1">
              <a:rPr lang="nb-NO" smtClean="0"/>
              <a:t>04.12.2017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a:xfrm>
            <a:off x="6553200" y="6356350"/>
            <a:ext cx="2133600" cy="365125"/>
          </a:xfrm>
          <a:prstGeom prst="rect">
            <a:avLst/>
          </a:prstGeom>
        </p:spPr>
        <p:txBody>
          <a:bodyPr/>
          <a:lstStyle/>
          <a:p>
            <a:fld id="{CDC91F26-8D6E-4085-94ED-78AA849CE4EA}" type="slidenum">
              <a:rPr lang="nb-NO" smtClean="0"/>
              <a:t>‹#›</a:t>
            </a:fld>
            <a:endParaRPr lang="nb-NO"/>
          </a:p>
        </p:txBody>
      </p:sp>
    </p:spTree>
    <p:extLst>
      <p:ext uri="{BB962C8B-B14F-4D97-AF65-F5344CB8AC3E}">
        <p14:creationId xmlns:p14="http://schemas.microsoft.com/office/powerpoint/2010/main" val="667317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EE8D6EB1-438F-4390-9C4D-A52425DDCF60}" type="datetime1">
              <a:rPr lang="nb-NO" smtClean="0"/>
              <a:t>04.12.2017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a:xfrm>
            <a:off x="6553200" y="6356350"/>
            <a:ext cx="2133600" cy="365125"/>
          </a:xfrm>
          <a:prstGeom prst="rect">
            <a:avLst/>
          </a:prstGeom>
        </p:spPr>
        <p:txBody>
          <a:bodyPr/>
          <a:lstStyle/>
          <a:p>
            <a:fld id="{CDC91F26-8D6E-4085-94ED-78AA849CE4EA}" type="slidenum">
              <a:rPr lang="nb-NO" smtClean="0"/>
              <a:t>‹#›</a:t>
            </a:fld>
            <a:endParaRPr lang="nb-NO"/>
          </a:p>
        </p:txBody>
      </p:sp>
    </p:spTree>
    <p:extLst>
      <p:ext uri="{BB962C8B-B14F-4D97-AF65-F5344CB8AC3E}">
        <p14:creationId xmlns:p14="http://schemas.microsoft.com/office/powerpoint/2010/main" val="3912902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A3BC44D6-BFFE-4CB8-AEB5-F3227CF46820}" type="datetime1">
              <a:rPr lang="nb-NO" smtClean="0"/>
              <a:t>04.12.2017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a:xfrm>
            <a:off x="8100392" y="6381328"/>
            <a:ext cx="586408" cy="340147"/>
          </a:xfrm>
          <a:prstGeom prst="rect">
            <a:avLst/>
          </a:prstGeom>
        </p:spPr>
        <p:txBody>
          <a:bodyPr/>
          <a:lstStyle>
            <a:lvl1pPr>
              <a:defRPr sz="1600"/>
            </a:lvl1pPr>
          </a:lstStyle>
          <a:p>
            <a:fld id="{CDC91F26-8D6E-4085-94ED-78AA849CE4EA}" type="slidenum">
              <a:rPr lang="nb-NO" smtClean="0"/>
              <a:pPr/>
              <a:t>‹#›</a:t>
            </a:fld>
            <a:endParaRPr lang="nb-NO" dirty="0"/>
          </a:p>
        </p:txBody>
      </p:sp>
    </p:spTree>
    <p:extLst>
      <p:ext uri="{BB962C8B-B14F-4D97-AF65-F5344CB8AC3E}">
        <p14:creationId xmlns:p14="http://schemas.microsoft.com/office/powerpoint/2010/main" val="26003104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729A1CB4-5DC3-4849-981A-695630BAB05B}" type="datetime1">
              <a:rPr lang="nb-NO" smtClean="0"/>
              <a:t>04.12.2017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6553200" y="6356350"/>
            <a:ext cx="2133600" cy="365125"/>
          </a:xfrm>
          <a:prstGeom prst="rect">
            <a:avLst/>
          </a:prstGeom>
        </p:spPr>
        <p:txBody>
          <a:bodyPr/>
          <a:lstStyle/>
          <a:p>
            <a:fld id="{CDC91F26-8D6E-4085-94ED-78AA849CE4EA}" type="slidenum">
              <a:rPr lang="nb-NO" smtClean="0"/>
              <a:t>‹#›</a:t>
            </a:fld>
            <a:endParaRPr lang="nb-NO"/>
          </a:p>
        </p:txBody>
      </p:sp>
    </p:spTree>
    <p:extLst>
      <p:ext uri="{BB962C8B-B14F-4D97-AF65-F5344CB8AC3E}">
        <p14:creationId xmlns:p14="http://schemas.microsoft.com/office/powerpoint/2010/main" val="9337078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8AADE483-D001-4374-9E54-E282C43BF9A2}" type="datetime1">
              <a:rPr lang="nb-NO" smtClean="0"/>
              <a:t>04.12.2017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a:xfrm>
            <a:off x="6553200" y="6356350"/>
            <a:ext cx="2133600" cy="365125"/>
          </a:xfrm>
          <a:prstGeom prst="rect">
            <a:avLst/>
          </a:prstGeom>
        </p:spPr>
        <p:txBody>
          <a:bodyPr/>
          <a:lstStyle/>
          <a:p>
            <a:fld id="{CDC91F26-8D6E-4085-94ED-78AA849CE4EA}" type="slidenum">
              <a:rPr lang="nb-NO" smtClean="0"/>
              <a:t>‹#›</a:t>
            </a:fld>
            <a:endParaRPr lang="nb-NO"/>
          </a:p>
        </p:txBody>
      </p:sp>
    </p:spTree>
    <p:extLst>
      <p:ext uri="{BB962C8B-B14F-4D97-AF65-F5344CB8AC3E}">
        <p14:creationId xmlns:p14="http://schemas.microsoft.com/office/powerpoint/2010/main" val="325270627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F7E07-A901-4F50-A3FD-51500362F0EB}" type="datetime1">
              <a:rPr lang="nb-NO" smtClean="0"/>
              <a:t>04.12.2017</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7" name="Plassholder for lysbildenummer 5"/>
          <p:cNvSpPr>
            <a:spLocks noGrp="1"/>
          </p:cNvSpPr>
          <p:nvPr userDrawn="1"/>
        </p:nvSpPr>
        <p:spPr>
          <a:xfrm>
            <a:off x="8605690" y="6291426"/>
            <a:ext cx="543386" cy="566574"/>
          </a:xfrm>
          <a:custGeom>
            <a:avLst/>
            <a:gdLst>
              <a:gd name="connsiteX0" fmla="*/ 0 w 725666"/>
              <a:gd name="connsiteY0" fmla="*/ 758231 h 758231"/>
              <a:gd name="connsiteX1" fmla="*/ 0 w 725666"/>
              <a:gd name="connsiteY1" fmla="*/ 0 h 758231"/>
              <a:gd name="connsiteX2" fmla="*/ 725666 w 725666"/>
              <a:gd name="connsiteY2" fmla="*/ 758231 h 758231"/>
              <a:gd name="connsiteX3" fmla="*/ 0 w 725666"/>
              <a:gd name="connsiteY3" fmla="*/ 758231 h 758231"/>
              <a:gd name="connsiteX0" fmla="*/ 0 w 726393"/>
              <a:gd name="connsiteY0" fmla="*/ 766777 h 766777"/>
              <a:gd name="connsiteX1" fmla="*/ 726393 w 726393"/>
              <a:gd name="connsiteY1" fmla="*/ 0 h 766777"/>
              <a:gd name="connsiteX2" fmla="*/ 725666 w 726393"/>
              <a:gd name="connsiteY2" fmla="*/ 766777 h 766777"/>
              <a:gd name="connsiteX3" fmla="*/ 0 w 726393"/>
              <a:gd name="connsiteY3" fmla="*/ 766777 h 766777"/>
            </a:gdLst>
            <a:ahLst/>
            <a:cxnLst>
              <a:cxn ang="0">
                <a:pos x="connsiteX0" y="connsiteY0"/>
              </a:cxn>
              <a:cxn ang="0">
                <a:pos x="connsiteX1" y="connsiteY1"/>
              </a:cxn>
              <a:cxn ang="0">
                <a:pos x="connsiteX2" y="connsiteY2"/>
              </a:cxn>
              <a:cxn ang="0">
                <a:pos x="connsiteX3" y="connsiteY3"/>
              </a:cxn>
            </a:cxnLst>
            <a:rect l="l" t="t" r="r" b="b"/>
            <a:pathLst>
              <a:path w="726393" h="766777">
                <a:moveTo>
                  <a:pt x="0" y="766777"/>
                </a:moveTo>
                <a:lnTo>
                  <a:pt x="726393" y="0"/>
                </a:lnTo>
                <a:cubicBezTo>
                  <a:pt x="726151" y="255592"/>
                  <a:pt x="725908" y="511185"/>
                  <a:pt x="725666" y="766777"/>
                </a:cubicBezTo>
                <a:lnTo>
                  <a:pt x="0" y="766777"/>
                </a:lnTo>
                <a:close/>
              </a:path>
            </a:pathLst>
          </a:custGeom>
          <a:solidFill>
            <a:schemeClr val="tx1">
              <a:lumMod val="85000"/>
              <a:lumOff val="15000"/>
            </a:schemeClr>
          </a:solidFill>
          <a:ln>
            <a:noFill/>
          </a:ln>
        </p:spPr>
        <p:style>
          <a:lnRef idx="2">
            <a:schemeClr val="dk1">
              <a:shade val="50000"/>
            </a:schemeClr>
          </a:lnRef>
          <a:fillRef idx="1">
            <a:schemeClr val="dk1"/>
          </a:fillRef>
          <a:effectRef idx="0">
            <a:schemeClr val="dk1"/>
          </a:effectRef>
          <a:fontRef idx="none"/>
        </p:style>
        <p:txBody>
          <a:bodyPr vert="horz" lIns="91440" tIns="45720" rIns="91440" bIns="45720" rtlCol="0" anchor="b"/>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B830274-0B4E-4D02-AB38-178C371AA6D7}" type="slidenum">
              <a:rPr lang="nb-NO" smtClean="0">
                <a:solidFill>
                  <a:schemeClr val="bg1">
                    <a:lumMod val="65000"/>
                  </a:schemeClr>
                </a:solidFill>
              </a:rPr>
              <a:pPr algn="r"/>
              <a:t>‹#›</a:t>
            </a:fld>
            <a:endParaRPr lang="nb-NO" dirty="0">
              <a:solidFill>
                <a:schemeClr val="bg1">
                  <a:lumMod val="65000"/>
                </a:schemeClr>
              </a:solidFill>
            </a:endParaRPr>
          </a:p>
        </p:txBody>
      </p:sp>
    </p:spTree>
    <p:extLst>
      <p:ext uri="{BB962C8B-B14F-4D97-AF65-F5344CB8AC3E}">
        <p14:creationId xmlns:p14="http://schemas.microsoft.com/office/powerpoint/2010/main" val="3757110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viten.no/?celler-oppbygning"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843808" y="1196752"/>
            <a:ext cx="3188630" cy="584775"/>
          </a:xfrm>
          <a:prstGeom prst="rect">
            <a:avLst/>
          </a:prstGeom>
        </p:spPr>
        <p:txBody>
          <a:bodyPr wrap="none">
            <a:spAutoFit/>
          </a:bodyPr>
          <a:lstStyle/>
          <a:p>
            <a:r>
              <a:rPr lang="nb-NO" sz="3200" b="1" dirty="0" smtClean="0"/>
              <a:t>Hva er et </a:t>
            </a:r>
            <a:r>
              <a:rPr lang="nb-NO" sz="3200" b="1" i="1" dirty="0" smtClean="0"/>
              <a:t>system</a:t>
            </a:r>
            <a:r>
              <a:rPr lang="nb-NO" sz="3200" b="1" dirty="0" smtClean="0"/>
              <a:t>?</a:t>
            </a:r>
            <a:endParaRPr lang="nb-NO" sz="32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64" y="2420968"/>
            <a:ext cx="3373288" cy="32593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600" y="2194451"/>
            <a:ext cx="3384798" cy="3712360"/>
          </a:xfrm>
          <a:prstGeom prst="rect">
            <a:avLst/>
          </a:prstGeom>
        </p:spPr>
      </p:pic>
      <p:sp>
        <p:nvSpPr>
          <p:cNvPr id="5" name="Rektangel 4"/>
          <p:cNvSpPr/>
          <p:nvPr/>
        </p:nvSpPr>
        <p:spPr>
          <a:xfrm>
            <a:off x="1766686" y="617125"/>
            <a:ext cx="5370573" cy="584775"/>
          </a:xfrm>
          <a:prstGeom prst="rect">
            <a:avLst/>
          </a:prstGeom>
        </p:spPr>
        <p:txBody>
          <a:bodyPr wrap="none">
            <a:spAutoFit/>
          </a:bodyPr>
          <a:lstStyle/>
          <a:p>
            <a:r>
              <a:rPr lang="nb-NO" sz="3200" b="1" dirty="0" smtClean="0"/>
              <a:t>Oppgave: Lage en egen modell</a:t>
            </a:r>
            <a:endParaRPr lang="nb-NO" sz="3200" b="1" dirty="0"/>
          </a:p>
        </p:txBody>
      </p:sp>
    </p:spTree>
    <p:extLst>
      <p:ext uri="{BB962C8B-B14F-4D97-AF65-F5344CB8AC3E}">
        <p14:creationId xmlns:p14="http://schemas.microsoft.com/office/powerpoint/2010/main" val="299249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66246"/>
            <a:ext cx="8753817" cy="81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1"/>
          <p:cNvSpPr/>
          <p:nvPr/>
        </p:nvSpPr>
        <p:spPr>
          <a:xfrm>
            <a:off x="405404" y="2276873"/>
            <a:ext cx="1934348" cy="400110"/>
          </a:xfrm>
          <a:prstGeom prst="rect">
            <a:avLst/>
          </a:prstGeom>
        </p:spPr>
        <p:txBody>
          <a:bodyPr wrap="square">
            <a:spAutoFit/>
          </a:bodyPr>
          <a:lstStyle/>
          <a:p>
            <a:pPr algn="ctr"/>
            <a:r>
              <a:rPr lang="nb-NO" sz="2000" dirty="0" smtClean="0">
                <a:latin typeface="Comic Sans MS" panose="030F0702030302020204" pitchFamily="66" charset="0"/>
              </a:rPr>
              <a:t>cellemembran</a:t>
            </a:r>
            <a:endParaRPr lang="nb-NO" sz="2000" dirty="0">
              <a:latin typeface="Comic Sans MS" panose="030F0702030302020204" pitchFamily="66" charset="0"/>
            </a:endParaRPr>
          </a:p>
        </p:txBody>
      </p:sp>
    </p:spTree>
    <p:extLst>
      <p:ext uri="{BB962C8B-B14F-4D97-AF65-F5344CB8AC3E}">
        <p14:creationId xmlns:p14="http://schemas.microsoft.com/office/powerpoint/2010/main" val="28408937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å laben - del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62" y="116632"/>
            <a:ext cx="9096110" cy="5112568"/>
          </a:xfrm>
          <a:prstGeom prst="rect">
            <a:avLst/>
          </a:prstGeom>
        </p:spPr>
      </p:pic>
    </p:spTree>
    <p:extLst>
      <p:ext uri="{BB962C8B-B14F-4D97-AF65-F5344CB8AC3E}">
        <p14:creationId xmlns:p14="http://schemas.microsoft.com/office/powerpoint/2010/main" val="128626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66246"/>
            <a:ext cx="8753817" cy="81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1"/>
          <p:cNvSpPr/>
          <p:nvPr/>
        </p:nvSpPr>
        <p:spPr>
          <a:xfrm>
            <a:off x="405404" y="2276873"/>
            <a:ext cx="1934348" cy="400110"/>
          </a:xfrm>
          <a:prstGeom prst="rect">
            <a:avLst/>
          </a:prstGeom>
        </p:spPr>
        <p:txBody>
          <a:bodyPr wrap="square">
            <a:spAutoFit/>
          </a:bodyPr>
          <a:lstStyle/>
          <a:p>
            <a:pPr algn="ctr"/>
            <a:r>
              <a:rPr lang="nb-NO" sz="2000" dirty="0" smtClean="0">
                <a:latin typeface="Comic Sans MS" panose="030F0702030302020204" pitchFamily="66" charset="0"/>
              </a:rPr>
              <a:t>cellemembran</a:t>
            </a:r>
            <a:endParaRPr lang="nb-NO" sz="2000" dirty="0">
              <a:latin typeface="Comic Sans MS" panose="030F0702030302020204" pitchFamily="66" charset="0"/>
            </a:endParaRPr>
          </a:p>
        </p:txBody>
      </p:sp>
      <p:sp>
        <p:nvSpPr>
          <p:cNvPr id="11" name="Rektangel 1"/>
          <p:cNvSpPr/>
          <p:nvPr/>
        </p:nvSpPr>
        <p:spPr>
          <a:xfrm>
            <a:off x="3208782" y="2184540"/>
            <a:ext cx="2587354" cy="1015663"/>
          </a:xfrm>
          <a:prstGeom prst="rect">
            <a:avLst/>
          </a:prstGeom>
        </p:spPr>
        <p:txBody>
          <a:bodyPr wrap="square">
            <a:spAutoFit/>
          </a:bodyPr>
          <a:lstStyle/>
          <a:p>
            <a:pPr marL="171450" indent="-171450">
              <a:buFont typeface="Arial" panose="020B0604020202020204" pitchFamily="34" charset="0"/>
              <a:buChar char="•"/>
            </a:pPr>
            <a:r>
              <a:rPr lang="nb-NO" sz="2000" dirty="0" smtClean="0">
                <a:latin typeface="Comic Sans MS" panose="030F0702030302020204" pitchFamily="66" charset="0"/>
              </a:rPr>
              <a:t>avgrenser cella</a:t>
            </a:r>
          </a:p>
          <a:p>
            <a:pPr marL="171450" indent="-171450">
              <a:buFont typeface="Arial" panose="020B0604020202020204" pitchFamily="34" charset="0"/>
              <a:buChar char="•"/>
            </a:pPr>
            <a:r>
              <a:rPr lang="nb-NO" sz="2000" dirty="0" smtClean="0">
                <a:latin typeface="Comic Sans MS" panose="030F0702030302020204" pitchFamily="66" charset="0"/>
              </a:rPr>
              <a:t>slipper stoffer ut og inn</a:t>
            </a:r>
            <a:endParaRPr lang="nb-NO" sz="2000" dirty="0">
              <a:latin typeface="Comic Sans MS" panose="030F0702030302020204" pitchFamily="66" charset="0"/>
            </a:endParaRPr>
          </a:p>
        </p:txBody>
      </p:sp>
    </p:spTree>
    <p:extLst>
      <p:ext uri="{BB962C8B-B14F-4D97-AF65-F5344CB8AC3E}">
        <p14:creationId xmlns:p14="http://schemas.microsoft.com/office/powerpoint/2010/main" val="418537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å laben - del 1">
            <a:hlinkClick r:id="" action="ppaction://media"/>
          </p:cNvPr>
          <p:cNvPicPr>
            <a:picLocks noChangeAspect="1"/>
          </p:cNvPicPr>
          <p:nvPr>
            <a:videoFile r:link="rId1"/>
            <p:extLst>
              <p:ext uri="{DAA4B4D4-6D71-4841-9C94-3DE7FCFB9230}">
                <p14:media xmlns:p14="http://schemas.microsoft.com/office/powerpoint/2010/main" r:embed="rId2">
                  <p14:trim st="28546"/>
                  <p14:fade in="1000"/>
                </p14:media>
              </p:ext>
            </p:extLst>
          </p:nvPr>
        </p:nvPicPr>
        <p:blipFill>
          <a:blip r:embed="rId4"/>
          <a:stretch>
            <a:fillRect/>
          </a:stretch>
        </p:blipFill>
        <p:spPr>
          <a:xfrm>
            <a:off x="19762" y="116632"/>
            <a:ext cx="9096110" cy="5112568"/>
          </a:xfrm>
          <a:prstGeom prst="rect">
            <a:avLst/>
          </a:prstGeom>
        </p:spPr>
      </p:pic>
    </p:spTree>
    <p:extLst>
      <p:ext uri="{BB962C8B-B14F-4D97-AF65-F5344CB8AC3E}">
        <p14:creationId xmlns:p14="http://schemas.microsoft.com/office/powerpoint/2010/main" val="28498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66246"/>
            <a:ext cx="8753817" cy="81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1"/>
          <p:cNvSpPr/>
          <p:nvPr/>
        </p:nvSpPr>
        <p:spPr>
          <a:xfrm>
            <a:off x="405404" y="2276873"/>
            <a:ext cx="1934348" cy="400110"/>
          </a:xfrm>
          <a:prstGeom prst="rect">
            <a:avLst/>
          </a:prstGeom>
        </p:spPr>
        <p:txBody>
          <a:bodyPr wrap="square">
            <a:spAutoFit/>
          </a:bodyPr>
          <a:lstStyle/>
          <a:p>
            <a:pPr algn="ctr"/>
            <a:r>
              <a:rPr lang="nb-NO" sz="2000" dirty="0" smtClean="0">
                <a:latin typeface="Comic Sans MS" panose="030F0702030302020204" pitchFamily="66" charset="0"/>
              </a:rPr>
              <a:t>cellemembran</a:t>
            </a:r>
            <a:endParaRPr lang="nb-NO" sz="2000" dirty="0">
              <a:latin typeface="Comic Sans MS" panose="030F0702030302020204" pitchFamily="66" charset="0"/>
            </a:endParaRPr>
          </a:p>
        </p:txBody>
      </p:sp>
      <p:sp>
        <p:nvSpPr>
          <p:cNvPr id="11" name="Rektangel 1"/>
          <p:cNvSpPr/>
          <p:nvPr/>
        </p:nvSpPr>
        <p:spPr>
          <a:xfrm>
            <a:off x="3208782" y="2184540"/>
            <a:ext cx="2587354" cy="1015663"/>
          </a:xfrm>
          <a:prstGeom prst="rect">
            <a:avLst/>
          </a:prstGeom>
        </p:spPr>
        <p:txBody>
          <a:bodyPr wrap="square">
            <a:spAutoFit/>
          </a:bodyPr>
          <a:lstStyle/>
          <a:p>
            <a:pPr marL="171450" indent="-171450">
              <a:buFont typeface="Arial" panose="020B0604020202020204" pitchFamily="34" charset="0"/>
              <a:buChar char="•"/>
            </a:pPr>
            <a:r>
              <a:rPr lang="nb-NO" sz="2000" dirty="0" smtClean="0">
                <a:latin typeface="Comic Sans MS" panose="030F0702030302020204" pitchFamily="66" charset="0"/>
              </a:rPr>
              <a:t>avgrenser cella</a:t>
            </a:r>
          </a:p>
          <a:p>
            <a:pPr marL="171450" indent="-171450">
              <a:buFont typeface="Arial" panose="020B0604020202020204" pitchFamily="34" charset="0"/>
              <a:buChar char="•"/>
            </a:pPr>
            <a:r>
              <a:rPr lang="nb-NO" sz="2000" dirty="0" smtClean="0">
                <a:latin typeface="Comic Sans MS" panose="030F0702030302020204" pitchFamily="66" charset="0"/>
              </a:rPr>
              <a:t>slipper stoffer ut og inn</a:t>
            </a:r>
            <a:endParaRPr lang="nb-NO" sz="2000" dirty="0">
              <a:latin typeface="Comic Sans MS" panose="030F0702030302020204" pitchFamily="66" charset="0"/>
            </a:endParaRPr>
          </a:p>
        </p:txBody>
      </p:sp>
      <p:sp>
        <p:nvSpPr>
          <p:cNvPr id="12" name="Rektangel 1"/>
          <p:cNvSpPr/>
          <p:nvPr/>
        </p:nvSpPr>
        <p:spPr>
          <a:xfrm>
            <a:off x="6084168" y="2177569"/>
            <a:ext cx="2232248" cy="1323439"/>
          </a:xfrm>
          <a:prstGeom prst="rect">
            <a:avLst/>
          </a:prstGeom>
        </p:spPr>
        <p:txBody>
          <a:bodyPr wrap="square">
            <a:spAutoFit/>
          </a:bodyPr>
          <a:lstStyle/>
          <a:p>
            <a:pPr marL="171450" indent="-171450">
              <a:buFont typeface="Arial" panose="020B0604020202020204" pitchFamily="34" charset="0"/>
              <a:buChar char="•"/>
            </a:pPr>
            <a:r>
              <a:rPr lang="nb-NO" sz="2000" dirty="0" smtClean="0">
                <a:latin typeface="Comic Sans MS" panose="030F0702030302020204" pitchFamily="66" charset="0"/>
              </a:rPr>
              <a:t>tynn hinne</a:t>
            </a:r>
          </a:p>
          <a:p>
            <a:pPr marL="171450" indent="-171450">
              <a:buFont typeface="Arial" panose="020B0604020202020204" pitchFamily="34" charset="0"/>
              <a:buChar char="•"/>
            </a:pPr>
            <a:r>
              <a:rPr lang="nb-NO" sz="2000" dirty="0" smtClean="0">
                <a:latin typeface="Comic Sans MS" panose="030F0702030302020204" pitchFamily="66" charset="0"/>
              </a:rPr>
              <a:t>bevegelig</a:t>
            </a:r>
          </a:p>
          <a:p>
            <a:pPr marL="171450" indent="-171450">
              <a:buFont typeface="Arial" panose="020B0604020202020204" pitchFamily="34" charset="0"/>
              <a:buChar char="•"/>
            </a:pPr>
            <a:r>
              <a:rPr lang="nb-NO" sz="2000" dirty="0" smtClean="0">
                <a:latin typeface="Comic Sans MS" panose="030F0702030302020204" pitchFamily="66" charset="0"/>
              </a:rPr>
              <a:t>sekkformet</a:t>
            </a:r>
          </a:p>
          <a:p>
            <a:pPr marL="171450" indent="-171450">
              <a:buFont typeface="Arial" panose="020B0604020202020204" pitchFamily="34" charset="0"/>
              <a:buChar char="•"/>
            </a:pPr>
            <a:endParaRPr lang="nb-NO" sz="2000" dirty="0" smtClean="0">
              <a:latin typeface="Comic Sans MS" panose="030F0702030302020204" pitchFamily="66" charset="0"/>
            </a:endParaRPr>
          </a:p>
        </p:txBody>
      </p:sp>
    </p:spTree>
    <p:extLst>
      <p:ext uri="{BB962C8B-B14F-4D97-AF65-F5344CB8AC3E}">
        <p14:creationId xmlns:p14="http://schemas.microsoft.com/office/powerpoint/2010/main" val="123551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66246"/>
            <a:ext cx="8753817" cy="81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1"/>
          <p:cNvSpPr/>
          <p:nvPr/>
        </p:nvSpPr>
        <p:spPr>
          <a:xfrm>
            <a:off x="549420" y="2276873"/>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cellemembran</a:t>
            </a:r>
            <a:endParaRPr lang="nb-NO" sz="2000" dirty="0">
              <a:solidFill>
                <a:schemeClr val="bg1">
                  <a:lumMod val="65000"/>
                </a:schemeClr>
              </a:solidFill>
              <a:latin typeface="Comic Sans MS" panose="030F0702030302020204" pitchFamily="66" charset="0"/>
            </a:endParaRPr>
          </a:p>
        </p:txBody>
      </p:sp>
      <p:sp>
        <p:nvSpPr>
          <p:cNvPr id="11" name="Rektangel 1"/>
          <p:cNvSpPr/>
          <p:nvPr/>
        </p:nvSpPr>
        <p:spPr>
          <a:xfrm>
            <a:off x="3208782" y="2184540"/>
            <a:ext cx="2587354"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avgrenser cella</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slipper stoffer ut og inn</a:t>
            </a:r>
            <a:endParaRPr lang="nb-NO" sz="2000" dirty="0">
              <a:solidFill>
                <a:schemeClr val="bg1">
                  <a:lumMod val="65000"/>
                </a:schemeClr>
              </a:solidFill>
              <a:latin typeface="Comic Sans MS" panose="030F0702030302020204" pitchFamily="66" charset="0"/>
            </a:endParaRPr>
          </a:p>
        </p:txBody>
      </p:sp>
      <p:sp>
        <p:nvSpPr>
          <p:cNvPr id="12" name="Rektangel 1"/>
          <p:cNvSpPr/>
          <p:nvPr/>
        </p:nvSpPr>
        <p:spPr>
          <a:xfrm>
            <a:off x="6084168" y="2177569"/>
            <a:ext cx="2232248"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tynn hinne</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bevegelig</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sekkformet</a:t>
            </a:r>
          </a:p>
        </p:txBody>
      </p:sp>
      <p:sp>
        <p:nvSpPr>
          <p:cNvPr id="6" name="Rektangel 1"/>
          <p:cNvSpPr/>
          <p:nvPr/>
        </p:nvSpPr>
        <p:spPr>
          <a:xfrm>
            <a:off x="539552" y="3665349"/>
            <a:ext cx="1934348" cy="400110"/>
          </a:xfrm>
          <a:prstGeom prst="rect">
            <a:avLst/>
          </a:prstGeom>
        </p:spPr>
        <p:txBody>
          <a:bodyPr wrap="square">
            <a:spAutoFit/>
          </a:bodyPr>
          <a:lstStyle/>
          <a:p>
            <a:r>
              <a:rPr lang="nb-NO" sz="2000" dirty="0" smtClean="0">
                <a:latin typeface="Comic Sans MS" panose="030F0702030302020204" pitchFamily="66" charset="0"/>
              </a:rPr>
              <a:t>cellekjerne</a:t>
            </a:r>
            <a:endParaRPr lang="nb-NO" sz="2000" dirty="0">
              <a:latin typeface="Comic Sans MS" panose="030F0702030302020204" pitchFamily="66" charset="0"/>
            </a:endParaRPr>
          </a:p>
        </p:txBody>
      </p:sp>
      <p:sp>
        <p:nvSpPr>
          <p:cNvPr id="10" name="Rektangel 1"/>
          <p:cNvSpPr/>
          <p:nvPr/>
        </p:nvSpPr>
        <p:spPr>
          <a:xfrm>
            <a:off x="539552" y="5033501"/>
            <a:ext cx="1934348" cy="400110"/>
          </a:xfrm>
          <a:prstGeom prst="rect">
            <a:avLst/>
          </a:prstGeom>
        </p:spPr>
        <p:txBody>
          <a:bodyPr wrap="square">
            <a:spAutoFit/>
          </a:bodyPr>
          <a:lstStyle/>
          <a:p>
            <a:r>
              <a:rPr lang="nb-NO" sz="2000" dirty="0" smtClean="0">
                <a:latin typeface="Comic Sans MS" panose="030F0702030302020204" pitchFamily="66" charset="0"/>
              </a:rPr>
              <a:t>arvestoff</a:t>
            </a:r>
            <a:endParaRPr lang="nb-NO" sz="2000" dirty="0">
              <a:latin typeface="Comic Sans MS" panose="030F0702030302020204" pitchFamily="66" charset="0"/>
            </a:endParaRPr>
          </a:p>
        </p:txBody>
      </p:sp>
    </p:spTree>
    <p:extLst>
      <p:ext uri="{BB962C8B-B14F-4D97-AF65-F5344CB8AC3E}">
        <p14:creationId xmlns:p14="http://schemas.microsoft.com/office/powerpoint/2010/main" val="2214605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å laben - del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4838"/>
            <a:ext cx="9055998" cy="5090022"/>
          </a:xfrm>
          <a:prstGeom prst="rect">
            <a:avLst/>
          </a:prstGeom>
        </p:spPr>
      </p:pic>
    </p:spTree>
    <p:extLst>
      <p:ext uri="{BB962C8B-B14F-4D97-AF65-F5344CB8AC3E}">
        <p14:creationId xmlns:p14="http://schemas.microsoft.com/office/powerpoint/2010/main" val="185609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66246"/>
            <a:ext cx="8753817" cy="81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1"/>
          <p:cNvSpPr/>
          <p:nvPr/>
        </p:nvSpPr>
        <p:spPr>
          <a:xfrm>
            <a:off x="549420" y="2276873"/>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cellemembran</a:t>
            </a:r>
            <a:endParaRPr lang="nb-NO" sz="2000" dirty="0">
              <a:solidFill>
                <a:schemeClr val="bg1">
                  <a:lumMod val="65000"/>
                </a:schemeClr>
              </a:solidFill>
              <a:latin typeface="Comic Sans MS" panose="030F0702030302020204" pitchFamily="66" charset="0"/>
            </a:endParaRPr>
          </a:p>
        </p:txBody>
      </p:sp>
      <p:sp>
        <p:nvSpPr>
          <p:cNvPr id="11" name="Rektangel 1"/>
          <p:cNvSpPr/>
          <p:nvPr/>
        </p:nvSpPr>
        <p:spPr>
          <a:xfrm>
            <a:off x="3208782" y="2184540"/>
            <a:ext cx="2587354"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avgrenser cella</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slipper stoffer ut og inn</a:t>
            </a:r>
            <a:endParaRPr lang="nb-NO" sz="2000" dirty="0">
              <a:solidFill>
                <a:schemeClr val="bg1">
                  <a:lumMod val="65000"/>
                </a:schemeClr>
              </a:solidFill>
              <a:latin typeface="Comic Sans MS" panose="030F0702030302020204" pitchFamily="66" charset="0"/>
            </a:endParaRPr>
          </a:p>
        </p:txBody>
      </p:sp>
      <p:sp>
        <p:nvSpPr>
          <p:cNvPr id="12" name="Rektangel 1"/>
          <p:cNvSpPr/>
          <p:nvPr/>
        </p:nvSpPr>
        <p:spPr>
          <a:xfrm>
            <a:off x="6084168" y="2177569"/>
            <a:ext cx="2232248"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tynn hinne</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bevegelig</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sekkformet</a:t>
            </a:r>
          </a:p>
        </p:txBody>
      </p:sp>
      <p:sp>
        <p:nvSpPr>
          <p:cNvPr id="6" name="Rektangel 1"/>
          <p:cNvSpPr/>
          <p:nvPr/>
        </p:nvSpPr>
        <p:spPr>
          <a:xfrm>
            <a:off x="539552" y="3665349"/>
            <a:ext cx="1934348" cy="400110"/>
          </a:xfrm>
          <a:prstGeom prst="rect">
            <a:avLst/>
          </a:prstGeom>
        </p:spPr>
        <p:txBody>
          <a:bodyPr wrap="square">
            <a:spAutoFit/>
          </a:bodyPr>
          <a:lstStyle/>
          <a:p>
            <a:r>
              <a:rPr lang="nb-NO" sz="2000" dirty="0" smtClean="0">
                <a:latin typeface="Comic Sans MS" panose="030F0702030302020204" pitchFamily="66" charset="0"/>
              </a:rPr>
              <a:t>cellekjerne</a:t>
            </a:r>
            <a:endParaRPr lang="nb-NO" sz="2000" dirty="0">
              <a:latin typeface="Comic Sans MS" panose="030F0702030302020204" pitchFamily="66" charset="0"/>
            </a:endParaRPr>
          </a:p>
        </p:txBody>
      </p:sp>
      <p:sp>
        <p:nvSpPr>
          <p:cNvPr id="7" name="Rektangel 1"/>
          <p:cNvSpPr/>
          <p:nvPr/>
        </p:nvSpPr>
        <p:spPr>
          <a:xfrm>
            <a:off x="3208782" y="3573016"/>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latin typeface="Comic Sans MS" panose="030F0702030302020204" pitchFamily="66" charset="0"/>
              </a:rPr>
              <a:t>beskytter arvestoffet</a:t>
            </a:r>
            <a:endParaRPr lang="nb-NO" sz="2000" dirty="0">
              <a:latin typeface="Comic Sans MS" panose="030F0702030302020204" pitchFamily="66" charset="0"/>
            </a:endParaRPr>
          </a:p>
        </p:txBody>
      </p:sp>
      <p:sp>
        <p:nvSpPr>
          <p:cNvPr id="10" name="Rektangel 1"/>
          <p:cNvSpPr/>
          <p:nvPr/>
        </p:nvSpPr>
        <p:spPr>
          <a:xfrm>
            <a:off x="539552" y="5033501"/>
            <a:ext cx="1934348" cy="400110"/>
          </a:xfrm>
          <a:prstGeom prst="rect">
            <a:avLst/>
          </a:prstGeom>
        </p:spPr>
        <p:txBody>
          <a:bodyPr wrap="square">
            <a:spAutoFit/>
          </a:bodyPr>
          <a:lstStyle/>
          <a:p>
            <a:r>
              <a:rPr lang="nb-NO" sz="2000" dirty="0" smtClean="0">
                <a:latin typeface="Comic Sans MS" panose="030F0702030302020204" pitchFamily="66" charset="0"/>
              </a:rPr>
              <a:t>arvestoff</a:t>
            </a:r>
            <a:endParaRPr lang="nb-NO" sz="2000" dirty="0">
              <a:latin typeface="Comic Sans MS" panose="030F0702030302020204" pitchFamily="66" charset="0"/>
            </a:endParaRPr>
          </a:p>
        </p:txBody>
      </p:sp>
      <p:sp>
        <p:nvSpPr>
          <p:cNvPr id="13" name="Rektangel 1"/>
          <p:cNvSpPr/>
          <p:nvPr/>
        </p:nvSpPr>
        <p:spPr>
          <a:xfrm>
            <a:off x="3208782" y="4941168"/>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latin typeface="Comic Sans MS" panose="030F0702030302020204" pitchFamily="66" charset="0"/>
              </a:rPr>
              <a:t>bestemmer hva som skjer i cella</a:t>
            </a:r>
            <a:endParaRPr lang="nb-NO" sz="2000" dirty="0">
              <a:latin typeface="Comic Sans MS" panose="030F0702030302020204" pitchFamily="66" charset="0"/>
            </a:endParaRPr>
          </a:p>
        </p:txBody>
      </p:sp>
    </p:spTree>
    <p:extLst>
      <p:ext uri="{BB962C8B-B14F-4D97-AF65-F5344CB8AC3E}">
        <p14:creationId xmlns:p14="http://schemas.microsoft.com/office/powerpoint/2010/main" val="369116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å laben - del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4838"/>
            <a:ext cx="9055998" cy="5090022"/>
          </a:xfrm>
          <a:prstGeom prst="rect">
            <a:avLst/>
          </a:prstGeom>
        </p:spPr>
      </p:pic>
    </p:spTree>
    <p:extLst>
      <p:ext uri="{BB962C8B-B14F-4D97-AF65-F5344CB8AC3E}">
        <p14:creationId xmlns:p14="http://schemas.microsoft.com/office/powerpoint/2010/main" val="333847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66246"/>
            <a:ext cx="8753817" cy="81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1"/>
          <p:cNvSpPr/>
          <p:nvPr/>
        </p:nvSpPr>
        <p:spPr>
          <a:xfrm>
            <a:off x="549420" y="2276873"/>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cellemembran</a:t>
            </a:r>
            <a:endParaRPr lang="nb-NO" sz="2000" dirty="0">
              <a:solidFill>
                <a:schemeClr val="bg1">
                  <a:lumMod val="65000"/>
                </a:schemeClr>
              </a:solidFill>
              <a:latin typeface="Comic Sans MS" panose="030F0702030302020204" pitchFamily="66" charset="0"/>
            </a:endParaRPr>
          </a:p>
        </p:txBody>
      </p:sp>
      <p:sp>
        <p:nvSpPr>
          <p:cNvPr id="11" name="Rektangel 1"/>
          <p:cNvSpPr/>
          <p:nvPr/>
        </p:nvSpPr>
        <p:spPr>
          <a:xfrm>
            <a:off x="3208782" y="2184540"/>
            <a:ext cx="2587354"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avgrenser cella</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slipper stoffer ut og inn</a:t>
            </a:r>
            <a:endParaRPr lang="nb-NO" sz="2000" dirty="0">
              <a:solidFill>
                <a:schemeClr val="bg1">
                  <a:lumMod val="65000"/>
                </a:schemeClr>
              </a:solidFill>
              <a:latin typeface="Comic Sans MS" panose="030F0702030302020204" pitchFamily="66" charset="0"/>
            </a:endParaRPr>
          </a:p>
        </p:txBody>
      </p:sp>
      <p:sp>
        <p:nvSpPr>
          <p:cNvPr id="12" name="Rektangel 1"/>
          <p:cNvSpPr/>
          <p:nvPr/>
        </p:nvSpPr>
        <p:spPr>
          <a:xfrm>
            <a:off x="6084168" y="2177569"/>
            <a:ext cx="2232248"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tynn hinne</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bevegelig</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sekkformet</a:t>
            </a:r>
          </a:p>
        </p:txBody>
      </p:sp>
      <p:sp>
        <p:nvSpPr>
          <p:cNvPr id="6" name="Rektangel 1"/>
          <p:cNvSpPr/>
          <p:nvPr/>
        </p:nvSpPr>
        <p:spPr>
          <a:xfrm>
            <a:off x="539552" y="3665349"/>
            <a:ext cx="1934348" cy="400110"/>
          </a:xfrm>
          <a:prstGeom prst="rect">
            <a:avLst/>
          </a:prstGeom>
        </p:spPr>
        <p:txBody>
          <a:bodyPr wrap="square">
            <a:spAutoFit/>
          </a:bodyPr>
          <a:lstStyle/>
          <a:p>
            <a:r>
              <a:rPr lang="nb-NO" sz="2000" dirty="0" smtClean="0">
                <a:latin typeface="Comic Sans MS" panose="030F0702030302020204" pitchFamily="66" charset="0"/>
              </a:rPr>
              <a:t>cellekjerne</a:t>
            </a:r>
            <a:endParaRPr lang="nb-NO" sz="2000" dirty="0">
              <a:latin typeface="Comic Sans MS" panose="030F0702030302020204" pitchFamily="66" charset="0"/>
            </a:endParaRPr>
          </a:p>
        </p:txBody>
      </p:sp>
      <p:sp>
        <p:nvSpPr>
          <p:cNvPr id="7" name="Rektangel 1"/>
          <p:cNvSpPr/>
          <p:nvPr/>
        </p:nvSpPr>
        <p:spPr>
          <a:xfrm>
            <a:off x="3208782" y="3573016"/>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latin typeface="Comic Sans MS" panose="030F0702030302020204" pitchFamily="66" charset="0"/>
              </a:rPr>
              <a:t>beskytter arvestoffet</a:t>
            </a:r>
            <a:endParaRPr lang="nb-NO" sz="2000" dirty="0">
              <a:latin typeface="Comic Sans MS" panose="030F0702030302020204" pitchFamily="66" charset="0"/>
            </a:endParaRPr>
          </a:p>
        </p:txBody>
      </p:sp>
      <p:sp>
        <p:nvSpPr>
          <p:cNvPr id="8" name="Rektangel 1"/>
          <p:cNvSpPr/>
          <p:nvPr/>
        </p:nvSpPr>
        <p:spPr>
          <a:xfrm>
            <a:off x="6074300" y="3573016"/>
            <a:ext cx="2232248" cy="707886"/>
          </a:xfrm>
          <a:prstGeom prst="rect">
            <a:avLst/>
          </a:prstGeom>
        </p:spPr>
        <p:txBody>
          <a:bodyPr wrap="square">
            <a:spAutoFit/>
          </a:bodyPr>
          <a:lstStyle/>
          <a:p>
            <a:pPr marL="171450" indent="-171450">
              <a:buFont typeface="Arial" panose="020B0604020202020204" pitchFamily="34" charset="0"/>
              <a:buChar char="•"/>
            </a:pPr>
            <a:r>
              <a:rPr lang="nb-NO" sz="2000" dirty="0" smtClean="0">
                <a:latin typeface="Comic Sans MS" panose="030F0702030302020204" pitchFamily="66" charset="0"/>
              </a:rPr>
              <a:t>sekkformet</a:t>
            </a:r>
          </a:p>
          <a:p>
            <a:pPr marL="171450" indent="-171450">
              <a:buFont typeface="Arial" panose="020B0604020202020204" pitchFamily="34" charset="0"/>
              <a:buChar char="•"/>
            </a:pPr>
            <a:endParaRPr lang="nb-NO" sz="2000" dirty="0" smtClean="0">
              <a:latin typeface="Comic Sans MS" panose="030F0702030302020204" pitchFamily="66" charset="0"/>
            </a:endParaRPr>
          </a:p>
        </p:txBody>
      </p:sp>
      <p:sp>
        <p:nvSpPr>
          <p:cNvPr id="10" name="Rektangel 1"/>
          <p:cNvSpPr/>
          <p:nvPr/>
        </p:nvSpPr>
        <p:spPr>
          <a:xfrm>
            <a:off x="539552" y="5033501"/>
            <a:ext cx="1934348" cy="400110"/>
          </a:xfrm>
          <a:prstGeom prst="rect">
            <a:avLst/>
          </a:prstGeom>
        </p:spPr>
        <p:txBody>
          <a:bodyPr wrap="square">
            <a:spAutoFit/>
          </a:bodyPr>
          <a:lstStyle/>
          <a:p>
            <a:r>
              <a:rPr lang="nb-NO" sz="2000" dirty="0" smtClean="0">
                <a:latin typeface="Comic Sans MS" panose="030F0702030302020204" pitchFamily="66" charset="0"/>
              </a:rPr>
              <a:t>arvestoff</a:t>
            </a:r>
            <a:endParaRPr lang="nb-NO" sz="2000" dirty="0">
              <a:latin typeface="Comic Sans MS" panose="030F0702030302020204" pitchFamily="66" charset="0"/>
            </a:endParaRPr>
          </a:p>
        </p:txBody>
      </p:sp>
      <p:sp>
        <p:nvSpPr>
          <p:cNvPr id="13" name="Rektangel 1"/>
          <p:cNvSpPr/>
          <p:nvPr/>
        </p:nvSpPr>
        <p:spPr>
          <a:xfrm>
            <a:off x="3208782" y="4941168"/>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latin typeface="Comic Sans MS" panose="030F0702030302020204" pitchFamily="66" charset="0"/>
              </a:rPr>
              <a:t>bestemmer hva som skjer i cella</a:t>
            </a:r>
            <a:endParaRPr lang="nb-NO" sz="2000" dirty="0">
              <a:latin typeface="Comic Sans MS" panose="030F0702030302020204" pitchFamily="66" charset="0"/>
            </a:endParaRPr>
          </a:p>
        </p:txBody>
      </p:sp>
      <p:sp>
        <p:nvSpPr>
          <p:cNvPr id="14" name="Rektangel 1"/>
          <p:cNvSpPr/>
          <p:nvPr/>
        </p:nvSpPr>
        <p:spPr>
          <a:xfrm>
            <a:off x="6074300" y="4941168"/>
            <a:ext cx="2232248" cy="1015663"/>
          </a:xfrm>
          <a:prstGeom prst="rect">
            <a:avLst/>
          </a:prstGeom>
        </p:spPr>
        <p:txBody>
          <a:bodyPr wrap="square">
            <a:spAutoFit/>
          </a:bodyPr>
          <a:lstStyle/>
          <a:p>
            <a:pPr marL="171450" indent="-171450">
              <a:buFont typeface="Arial" panose="020B0604020202020204" pitchFamily="34" charset="0"/>
              <a:buChar char="•"/>
            </a:pPr>
            <a:r>
              <a:rPr lang="nb-NO" sz="2000" dirty="0">
                <a:latin typeface="Comic Sans MS" panose="030F0702030302020204" pitchFamily="66" charset="0"/>
              </a:rPr>
              <a:t>l</a:t>
            </a:r>
            <a:r>
              <a:rPr lang="nb-NO" sz="2000" dirty="0" smtClean="0">
                <a:latin typeface="Comic Sans MS" panose="030F0702030302020204" pitchFamily="66" charset="0"/>
              </a:rPr>
              <a:t>ange tynne tråder</a:t>
            </a:r>
          </a:p>
          <a:p>
            <a:pPr marL="171450" indent="-171450">
              <a:buFont typeface="Arial" panose="020B0604020202020204" pitchFamily="34" charset="0"/>
              <a:buChar char="•"/>
            </a:pPr>
            <a:endParaRPr lang="nb-NO" sz="2000" dirty="0" smtClean="0">
              <a:latin typeface="Comic Sans MS" panose="030F0702030302020204" pitchFamily="66" charset="0"/>
            </a:endParaRPr>
          </a:p>
        </p:txBody>
      </p:sp>
    </p:spTree>
    <p:extLst>
      <p:ext uri="{BB962C8B-B14F-4D97-AF65-F5344CB8AC3E}">
        <p14:creationId xmlns:p14="http://schemas.microsoft.com/office/powerpoint/2010/main" val="249302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ykkel, Sport, Mountain, Vienna"/>
          <p:cNvPicPr>
            <a:picLocks noChangeAspect="1" noChangeArrowheads="1"/>
          </p:cNvPicPr>
          <p:nvPr/>
        </p:nvPicPr>
        <p:blipFill rotWithShape="1">
          <a:blip r:embed="rId2">
            <a:extLst>
              <a:ext uri="{28A0092B-C50C-407E-A947-70E740481C1C}">
                <a14:useLocalDpi xmlns:a14="http://schemas.microsoft.com/office/drawing/2010/main" val="0"/>
              </a:ext>
            </a:extLst>
          </a:blip>
          <a:srcRect l="906" r="10022"/>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ktangel 3"/>
          <p:cNvSpPr/>
          <p:nvPr/>
        </p:nvSpPr>
        <p:spPr>
          <a:xfrm>
            <a:off x="935597" y="548680"/>
            <a:ext cx="7272808" cy="523220"/>
          </a:xfrm>
          <a:prstGeom prst="rect">
            <a:avLst/>
          </a:prstGeom>
        </p:spPr>
        <p:txBody>
          <a:bodyPr wrap="square">
            <a:spAutoFit/>
          </a:bodyPr>
          <a:lstStyle/>
          <a:p>
            <a:pPr algn="ctr"/>
            <a:r>
              <a:rPr lang="nb-NO" sz="2800" b="1" dirty="0" smtClean="0"/>
              <a:t>En sykkel er et </a:t>
            </a:r>
            <a:r>
              <a:rPr lang="nb-NO" sz="2800" b="1" i="1" dirty="0" smtClean="0"/>
              <a:t>system</a:t>
            </a:r>
            <a:r>
              <a:rPr lang="nb-NO" sz="2800" b="1" dirty="0" smtClean="0"/>
              <a:t> som består av flere deler. </a:t>
            </a:r>
          </a:p>
        </p:txBody>
      </p:sp>
      <p:sp>
        <p:nvSpPr>
          <p:cNvPr id="5" name="Rektangel 4"/>
          <p:cNvSpPr/>
          <p:nvPr/>
        </p:nvSpPr>
        <p:spPr>
          <a:xfrm>
            <a:off x="2072604" y="4694965"/>
            <a:ext cx="4935134" cy="523220"/>
          </a:xfrm>
          <a:prstGeom prst="rect">
            <a:avLst/>
          </a:prstGeom>
        </p:spPr>
        <p:txBody>
          <a:bodyPr wrap="none">
            <a:spAutoFit/>
          </a:bodyPr>
          <a:lstStyle/>
          <a:p>
            <a:pPr algn="ctr"/>
            <a:r>
              <a:rPr lang="nb-NO" sz="2800" b="1" dirty="0" smtClean="0"/>
              <a:t>Hvilke deler består sykkelen av?</a:t>
            </a:r>
            <a:endParaRPr lang="nb-NO" sz="2800" b="1" dirty="0"/>
          </a:p>
        </p:txBody>
      </p:sp>
    </p:spTree>
    <p:extLst>
      <p:ext uri="{BB962C8B-B14F-4D97-AF65-F5344CB8AC3E}">
        <p14:creationId xmlns:p14="http://schemas.microsoft.com/office/powerpoint/2010/main" val="146640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99592"/>
            <a:ext cx="8753817" cy="81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1"/>
          <p:cNvSpPr/>
          <p:nvPr/>
        </p:nvSpPr>
        <p:spPr>
          <a:xfrm>
            <a:off x="551062" y="-1080208"/>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cellemembran</a:t>
            </a:r>
            <a:endParaRPr lang="nb-NO" sz="2000" dirty="0">
              <a:solidFill>
                <a:schemeClr val="bg1">
                  <a:lumMod val="65000"/>
                </a:schemeClr>
              </a:solidFill>
              <a:latin typeface="Comic Sans MS" panose="030F0702030302020204" pitchFamily="66" charset="0"/>
            </a:endParaRPr>
          </a:p>
        </p:txBody>
      </p:sp>
      <p:sp>
        <p:nvSpPr>
          <p:cNvPr id="11" name="Rektangel 1"/>
          <p:cNvSpPr/>
          <p:nvPr/>
        </p:nvSpPr>
        <p:spPr>
          <a:xfrm>
            <a:off x="3210424" y="-1172541"/>
            <a:ext cx="2587354"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avgrenser cella</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slipper stoffer ut og inn</a:t>
            </a:r>
            <a:endParaRPr lang="nb-NO" sz="2000" dirty="0">
              <a:solidFill>
                <a:schemeClr val="bg1">
                  <a:lumMod val="65000"/>
                </a:schemeClr>
              </a:solidFill>
              <a:latin typeface="Comic Sans MS" panose="030F0702030302020204" pitchFamily="66" charset="0"/>
            </a:endParaRPr>
          </a:p>
        </p:txBody>
      </p:sp>
      <p:sp>
        <p:nvSpPr>
          <p:cNvPr id="12" name="Rektangel 1"/>
          <p:cNvSpPr/>
          <p:nvPr/>
        </p:nvSpPr>
        <p:spPr>
          <a:xfrm>
            <a:off x="6085810" y="-1179512"/>
            <a:ext cx="2232248"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tynn hinne</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bevegelig</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sekkformet</a:t>
            </a:r>
          </a:p>
        </p:txBody>
      </p:sp>
      <p:sp>
        <p:nvSpPr>
          <p:cNvPr id="6" name="Rektangel 1"/>
          <p:cNvSpPr/>
          <p:nvPr/>
        </p:nvSpPr>
        <p:spPr>
          <a:xfrm>
            <a:off x="541194" y="308268"/>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cellekjerne</a:t>
            </a:r>
            <a:endParaRPr lang="nb-NO" sz="2000" dirty="0">
              <a:solidFill>
                <a:schemeClr val="bg1">
                  <a:lumMod val="65000"/>
                </a:schemeClr>
              </a:solidFill>
              <a:latin typeface="Comic Sans MS" panose="030F0702030302020204" pitchFamily="66" charset="0"/>
            </a:endParaRPr>
          </a:p>
        </p:txBody>
      </p:sp>
      <p:sp>
        <p:nvSpPr>
          <p:cNvPr id="7" name="Rektangel 1"/>
          <p:cNvSpPr/>
          <p:nvPr/>
        </p:nvSpPr>
        <p:spPr>
          <a:xfrm>
            <a:off x="3210424" y="215935"/>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beskytter arvestoffet</a:t>
            </a:r>
            <a:endParaRPr lang="nb-NO" sz="2000" dirty="0">
              <a:solidFill>
                <a:schemeClr val="bg1">
                  <a:lumMod val="65000"/>
                </a:schemeClr>
              </a:solidFill>
              <a:latin typeface="Comic Sans MS" panose="030F0702030302020204" pitchFamily="66" charset="0"/>
            </a:endParaRPr>
          </a:p>
        </p:txBody>
      </p:sp>
      <p:sp>
        <p:nvSpPr>
          <p:cNvPr id="8" name="Rektangel 1"/>
          <p:cNvSpPr/>
          <p:nvPr/>
        </p:nvSpPr>
        <p:spPr>
          <a:xfrm>
            <a:off x="6075942" y="215935"/>
            <a:ext cx="2232248" cy="707886"/>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sekkformet</a:t>
            </a:r>
          </a:p>
          <a:p>
            <a:pPr marL="171450" indent="-171450">
              <a:buFont typeface="Arial" panose="020B0604020202020204" pitchFamily="34" charset="0"/>
              <a:buChar char="•"/>
            </a:pPr>
            <a:endParaRPr lang="nb-NO" sz="2000" dirty="0" smtClean="0">
              <a:solidFill>
                <a:schemeClr val="bg1">
                  <a:lumMod val="65000"/>
                </a:schemeClr>
              </a:solidFill>
              <a:latin typeface="Comic Sans MS" panose="030F0702030302020204" pitchFamily="66" charset="0"/>
            </a:endParaRPr>
          </a:p>
        </p:txBody>
      </p:sp>
      <p:sp>
        <p:nvSpPr>
          <p:cNvPr id="10" name="Rektangel 1"/>
          <p:cNvSpPr/>
          <p:nvPr/>
        </p:nvSpPr>
        <p:spPr>
          <a:xfrm>
            <a:off x="541194" y="1676420"/>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arvestoff</a:t>
            </a:r>
            <a:endParaRPr lang="nb-NO" sz="2000" dirty="0">
              <a:solidFill>
                <a:schemeClr val="bg1">
                  <a:lumMod val="65000"/>
                </a:schemeClr>
              </a:solidFill>
              <a:latin typeface="Comic Sans MS" panose="030F0702030302020204" pitchFamily="66" charset="0"/>
            </a:endParaRPr>
          </a:p>
        </p:txBody>
      </p:sp>
      <p:sp>
        <p:nvSpPr>
          <p:cNvPr id="13" name="Rektangel 1"/>
          <p:cNvSpPr/>
          <p:nvPr/>
        </p:nvSpPr>
        <p:spPr>
          <a:xfrm>
            <a:off x="3210424" y="1584087"/>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bestemmer hva som skjer i cella</a:t>
            </a:r>
            <a:endParaRPr lang="nb-NO" sz="2000" dirty="0">
              <a:solidFill>
                <a:schemeClr val="bg1">
                  <a:lumMod val="65000"/>
                </a:schemeClr>
              </a:solidFill>
              <a:latin typeface="Comic Sans MS" panose="030F0702030302020204" pitchFamily="66" charset="0"/>
            </a:endParaRPr>
          </a:p>
        </p:txBody>
      </p:sp>
      <p:sp>
        <p:nvSpPr>
          <p:cNvPr id="14" name="Rektangel 1"/>
          <p:cNvSpPr/>
          <p:nvPr/>
        </p:nvSpPr>
        <p:spPr>
          <a:xfrm>
            <a:off x="6074300" y="1584087"/>
            <a:ext cx="2232248" cy="1015663"/>
          </a:xfrm>
          <a:prstGeom prst="rect">
            <a:avLst/>
          </a:prstGeom>
        </p:spPr>
        <p:txBody>
          <a:bodyPr wrap="square">
            <a:spAutoFit/>
          </a:bodyPr>
          <a:lstStyle/>
          <a:p>
            <a:pPr marL="171450" indent="-171450">
              <a:buFont typeface="Arial" panose="020B0604020202020204" pitchFamily="34" charset="0"/>
              <a:buChar char="•"/>
            </a:pPr>
            <a:r>
              <a:rPr lang="nb-NO" sz="2000" dirty="0">
                <a:solidFill>
                  <a:schemeClr val="bg1">
                    <a:lumMod val="65000"/>
                  </a:schemeClr>
                </a:solidFill>
                <a:latin typeface="Comic Sans MS" panose="030F0702030302020204" pitchFamily="66" charset="0"/>
              </a:rPr>
              <a:t>l</a:t>
            </a:r>
            <a:r>
              <a:rPr lang="nb-NO" sz="2000" dirty="0" smtClean="0">
                <a:solidFill>
                  <a:schemeClr val="bg1">
                    <a:lumMod val="65000"/>
                  </a:schemeClr>
                </a:solidFill>
                <a:latin typeface="Comic Sans MS" panose="030F0702030302020204" pitchFamily="66" charset="0"/>
              </a:rPr>
              <a:t>ange tynne tråder</a:t>
            </a:r>
          </a:p>
          <a:p>
            <a:pPr marL="171450" indent="-171450">
              <a:buFont typeface="Arial" panose="020B0604020202020204" pitchFamily="34" charset="0"/>
              <a:buChar char="•"/>
            </a:pPr>
            <a:endParaRPr lang="nb-NO" sz="2000" dirty="0" smtClean="0">
              <a:solidFill>
                <a:schemeClr val="bg1">
                  <a:lumMod val="65000"/>
                </a:schemeClr>
              </a:solidFill>
              <a:latin typeface="Comic Sans MS" panose="030F0702030302020204" pitchFamily="66" charset="0"/>
            </a:endParaRPr>
          </a:p>
        </p:txBody>
      </p:sp>
      <p:sp>
        <p:nvSpPr>
          <p:cNvPr id="15" name="Rektangel 1"/>
          <p:cNvSpPr/>
          <p:nvPr/>
        </p:nvSpPr>
        <p:spPr>
          <a:xfrm>
            <a:off x="539552" y="3081734"/>
            <a:ext cx="1934348" cy="400110"/>
          </a:xfrm>
          <a:prstGeom prst="rect">
            <a:avLst/>
          </a:prstGeom>
        </p:spPr>
        <p:txBody>
          <a:bodyPr wrap="square">
            <a:spAutoFit/>
          </a:bodyPr>
          <a:lstStyle/>
          <a:p>
            <a:r>
              <a:rPr lang="nb-NO" sz="2000" dirty="0" smtClean="0">
                <a:latin typeface="Comic Sans MS" panose="030F0702030302020204" pitchFamily="66" charset="0"/>
              </a:rPr>
              <a:t>små blærer</a:t>
            </a:r>
            <a:endParaRPr lang="nb-NO" sz="2000" dirty="0">
              <a:latin typeface="Comic Sans MS" panose="030F0702030302020204" pitchFamily="66" charset="0"/>
            </a:endParaRPr>
          </a:p>
        </p:txBody>
      </p:sp>
    </p:spTree>
    <p:extLst>
      <p:ext uri="{BB962C8B-B14F-4D97-AF65-F5344CB8AC3E}">
        <p14:creationId xmlns:p14="http://schemas.microsoft.com/office/powerpoint/2010/main" val="8160626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å laben - del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81136"/>
            <a:ext cx="9031150" cy="5076056"/>
          </a:xfrm>
          <a:prstGeom prst="rect">
            <a:avLst/>
          </a:prstGeom>
        </p:spPr>
      </p:pic>
    </p:spTree>
    <p:extLst>
      <p:ext uri="{BB962C8B-B14F-4D97-AF65-F5344CB8AC3E}">
        <p14:creationId xmlns:p14="http://schemas.microsoft.com/office/powerpoint/2010/main" val="385006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99592"/>
            <a:ext cx="8753817" cy="81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1"/>
          <p:cNvSpPr/>
          <p:nvPr/>
        </p:nvSpPr>
        <p:spPr>
          <a:xfrm>
            <a:off x="551062" y="-1080208"/>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cellemembran</a:t>
            </a:r>
            <a:endParaRPr lang="nb-NO" sz="2000" dirty="0">
              <a:solidFill>
                <a:schemeClr val="bg1">
                  <a:lumMod val="65000"/>
                </a:schemeClr>
              </a:solidFill>
              <a:latin typeface="Comic Sans MS" panose="030F0702030302020204" pitchFamily="66" charset="0"/>
            </a:endParaRPr>
          </a:p>
        </p:txBody>
      </p:sp>
      <p:sp>
        <p:nvSpPr>
          <p:cNvPr id="11" name="Rektangel 1"/>
          <p:cNvSpPr/>
          <p:nvPr/>
        </p:nvSpPr>
        <p:spPr>
          <a:xfrm>
            <a:off x="3210424" y="-1172541"/>
            <a:ext cx="2587354"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avgrenser cella</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slipper stoffer ut og inn</a:t>
            </a:r>
            <a:endParaRPr lang="nb-NO" sz="2000" dirty="0">
              <a:solidFill>
                <a:schemeClr val="bg1">
                  <a:lumMod val="65000"/>
                </a:schemeClr>
              </a:solidFill>
              <a:latin typeface="Comic Sans MS" panose="030F0702030302020204" pitchFamily="66" charset="0"/>
            </a:endParaRPr>
          </a:p>
        </p:txBody>
      </p:sp>
      <p:sp>
        <p:nvSpPr>
          <p:cNvPr id="12" name="Rektangel 1"/>
          <p:cNvSpPr/>
          <p:nvPr/>
        </p:nvSpPr>
        <p:spPr>
          <a:xfrm>
            <a:off x="6085810" y="-1179512"/>
            <a:ext cx="2232248"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tynn hinne</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bevegelig</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sekkformet</a:t>
            </a:r>
          </a:p>
        </p:txBody>
      </p:sp>
      <p:sp>
        <p:nvSpPr>
          <p:cNvPr id="6" name="Rektangel 1"/>
          <p:cNvSpPr/>
          <p:nvPr/>
        </p:nvSpPr>
        <p:spPr>
          <a:xfrm>
            <a:off x="541194" y="308268"/>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cellekjerne</a:t>
            </a:r>
            <a:endParaRPr lang="nb-NO" sz="2000" dirty="0">
              <a:solidFill>
                <a:schemeClr val="bg1">
                  <a:lumMod val="65000"/>
                </a:schemeClr>
              </a:solidFill>
              <a:latin typeface="Comic Sans MS" panose="030F0702030302020204" pitchFamily="66" charset="0"/>
            </a:endParaRPr>
          </a:p>
        </p:txBody>
      </p:sp>
      <p:sp>
        <p:nvSpPr>
          <p:cNvPr id="7" name="Rektangel 1"/>
          <p:cNvSpPr/>
          <p:nvPr/>
        </p:nvSpPr>
        <p:spPr>
          <a:xfrm>
            <a:off x="3210424" y="215935"/>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beskytter arvestoffet</a:t>
            </a:r>
            <a:endParaRPr lang="nb-NO" sz="2000" dirty="0">
              <a:solidFill>
                <a:schemeClr val="bg1">
                  <a:lumMod val="65000"/>
                </a:schemeClr>
              </a:solidFill>
              <a:latin typeface="Comic Sans MS" panose="030F0702030302020204" pitchFamily="66" charset="0"/>
            </a:endParaRPr>
          </a:p>
        </p:txBody>
      </p:sp>
      <p:sp>
        <p:nvSpPr>
          <p:cNvPr id="8" name="Rektangel 1"/>
          <p:cNvSpPr/>
          <p:nvPr/>
        </p:nvSpPr>
        <p:spPr>
          <a:xfrm>
            <a:off x="6075942" y="215935"/>
            <a:ext cx="2232248" cy="707886"/>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sekkformet</a:t>
            </a:r>
          </a:p>
          <a:p>
            <a:pPr marL="171450" indent="-171450">
              <a:buFont typeface="Arial" panose="020B0604020202020204" pitchFamily="34" charset="0"/>
              <a:buChar char="•"/>
            </a:pPr>
            <a:endParaRPr lang="nb-NO" sz="2000" dirty="0" smtClean="0">
              <a:solidFill>
                <a:schemeClr val="bg1">
                  <a:lumMod val="65000"/>
                </a:schemeClr>
              </a:solidFill>
              <a:latin typeface="Comic Sans MS" panose="030F0702030302020204" pitchFamily="66" charset="0"/>
            </a:endParaRPr>
          </a:p>
        </p:txBody>
      </p:sp>
      <p:sp>
        <p:nvSpPr>
          <p:cNvPr id="10" name="Rektangel 1"/>
          <p:cNvSpPr/>
          <p:nvPr/>
        </p:nvSpPr>
        <p:spPr>
          <a:xfrm>
            <a:off x="541194" y="1676420"/>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arvestoff</a:t>
            </a:r>
            <a:endParaRPr lang="nb-NO" sz="2000" dirty="0">
              <a:solidFill>
                <a:schemeClr val="bg1">
                  <a:lumMod val="65000"/>
                </a:schemeClr>
              </a:solidFill>
              <a:latin typeface="Comic Sans MS" panose="030F0702030302020204" pitchFamily="66" charset="0"/>
            </a:endParaRPr>
          </a:p>
        </p:txBody>
      </p:sp>
      <p:sp>
        <p:nvSpPr>
          <p:cNvPr id="13" name="Rektangel 1"/>
          <p:cNvSpPr/>
          <p:nvPr/>
        </p:nvSpPr>
        <p:spPr>
          <a:xfrm>
            <a:off x="3210424" y="1584087"/>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bestemmer hva som skjer i cella</a:t>
            </a:r>
            <a:endParaRPr lang="nb-NO" sz="2000" dirty="0">
              <a:solidFill>
                <a:schemeClr val="bg1">
                  <a:lumMod val="65000"/>
                </a:schemeClr>
              </a:solidFill>
              <a:latin typeface="Comic Sans MS" panose="030F0702030302020204" pitchFamily="66" charset="0"/>
            </a:endParaRPr>
          </a:p>
        </p:txBody>
      </p:sp>
      <p:sp>
        <p:nvSpPr>
          <p:cNvPr id="14" name="Rektangel 1"/>
          <p:cNvSpPr/>
          <p:nvPr/>
        </p:nvSpPr>
        <p:spPr>
          <a:xfrm>
            <a:off x="6074300" y="1584087"/>
            <a:ext cx="2232248" cy="1015663"/>
          </a:xfrm>
          <a:prstGeom prst="rect">
            <a:avLst/>
          </a:prstGeom>
        </p:spPr>
        <p:txBody>
          <a:bodyPr wrap="square">
            <a:spAutoFit/>
          </a:bodyPr>
          <a:lstStyle/>
          <a:p>
            <a:pPr marL="171450" indent="-171450">
              <a:buFont typeface="Arial" panose="020B0604020202020204" pitchFamily="34" charset="0"/>
              <a:buChar char="•"/>
            </a:pPr>
            <a:r>
              <a:rPr lang="nb-NO" sz="2000" dirty="0">
                <a:solidFill>
                  <a:schemeClr val="bg1">
                    <a:lumMod val="65000"/>
                  </a:schemeClr>
                </a:solidFill>
                <a:latin typeface="Comic Sans MS" panose="030F0702030302020204" pitchFamily="66" charset="0"/>
              </a:rPr>
              <a:t>l</a:t>
            </a:r>
            <a:r>
              <a:rPr lang="nb-NO" sz="2000" dirty="0" smtClean="0">
                <a:solidFill>
                  <a:schemeClr val="bg1">
                    <a:lumMod val="65000"/>
                  </a:schemeClr>
                </a:solidFill>
                <a:latin typeface="Comic Sans MS" panose="030F0702030302020204" pitchFamily="66" charset="0"/>
              </a:rPr>
              <a:t>ange tynne tråder</a:t>
            </a:r>
          </a:p>
          <a:p>
            <a:pPr marL="171450" indent="-171450">
              <a:buFont typeface="Arial" panose="020B0604020202020204" pitchFamily="34" charset="0"/>
              <a:buChar char="•"/>
            </a:pPr>
            <a:endParaRPr lang="nb-NO" sz="2000" dirty="0" smtClean="0">
              <a:solidFill>
                <a:schemeClr val="bg1">
                  <a:lumMod val="65000"/>
                </a:schemeClr>
              </a:solidFill>
              <a:latin typeface="Comic Sans MS" panose="030F0702030302020204" pitchFamily="66" charset="0"/>
            </a:endParaRPr>
          </a:p>
        </p:txBody>
      </p:sp>
      <p:sp>
        <p:nvSpPr>
          <p:cNvPr id="15" name="Rektangel 1"/>
          <p:cNvSpPr/>
          <p:nvPr/>
        </p:nvSpPr>
        <p:spPr>
          <a:xfrm>
            <a:off x="539552" y="3081734"/>
            <a:ext cx="1934348" cy="400110"/>
          </a:xfrm>
          <a:prstGeom prst="rect">
            <a:avLst/>
          </a:prstGeom>
        </p:spPr>
        <p:txBody>
          <a:bodyPr wrap="square">
            <a:spAutoFit/>
          </a:bodyPr>
          <a:lstStyle/>
          <a:p>
            <a:r>
              <a:rPr lang="nb-NO" sz="2000" dirty="0" smtClean="0">
                <a:latin typeface="Comic Sans MS" panose="030F0702030302020204" pitchFamily="66" charset="0"/>
              </a:rPr>
              <a:t>små blærer</a:t>
            </a:r>
            <a:endParaRPr lang="nb-NO" sz="2000" dirty="0">
              <a:latin typeface="Comic Sans MS" panose="030F0702030302020204" pitchFamily="66" charset="0"/>
            </a:endParaRPr>
          </a:p>
        </p:txBody>
      </p:sp>
      <p:sp>
        <p:nvSpPr>
          <p:cNvPr id="16" name="Rektangel 1"/>
          <p:cNvSpPr/>
          <p:nvPr/>
        </p:nvSpPr>
        <p:spPr>
          <a:xfrm>
            <a:off x="3208782" y="2989401"/>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latin typeface="Comic Sans MS" panose="030F0702030302020204" pitchFamily="66" charset="0"/>
              </a:rPr>
              <a:t>transport</a:t>
            </a:r>
          </a:p>
          <a:p>
            <a:pPr marL="171450" indent="-171450">
              <a:buFont typeface="Arial" panose="020B0604020202020204" pitchFamily="34" charset="0"/>
              <a:buChar char="•"/>
            </a:pPr>
            <a:r>
              <a:rPr lang="nb-NO" sz="2000" dirty="0" smtClean="0">
                <a:latin typeface="Comic Sans MS" panose="030F0702030302020204" pitchFamily="66" charset="0"/>
              </a:rPr>
              <a:t>nedbrytning</a:t>
            </a:r>
            <a:endParaRPr lang="nb-NO" sz="2000" dirty="0">
              <a:latin typeface="Comic Sans MS" panose="030F0702030302020204" pitchFamily="66" charset="0"/>
            </a:endParaRPr>
          </a:p>
        </p:txBody>
      </p:sp>
    </p:spTree>
    <p:extLst>
      <p:ext uri="{BB962C8B-B14F-4D97-AF65-F5344CB8AC3E}">
        <p14:creationId xmlns:p14="http://schemas.microsoft.com/office/powerpoint/2010/main" val="10146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å laben - del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81136"/>
            <a:ext cx="9031150" cy="5076056"/>
          </a:xfrm>
          <a:prstGeom prst="rect">
            <a:avLst/>
          </a:prstGeom>
        </p:spPr>
      </p:pic>
    </p:spTree>
    <p:extLst>
      <p:ext uri="{BB962C8B-B14F-4D97-AF65-F5344CB8AC3E}">
        <p14:creationId xmlns:p14="http://schemas.microsoft.com/office/powerpoint/2010/main" val="401582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99592"/>
            <a:ext cx="8753817" cy="81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1"/>
          <p:cNvSpPr/>
          <p:nvPr/>
        </p:nvSpPr>
        <p:spPr>
          <a:xfrm>
            <a:off x="551062" y="-1080208"/>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cellemembran</a:t>
            </a:r>
            <a:endParaRPr lang="nb-NO" sz="2000" dirty="0">
              <a:solidFill>
                <a:schemeClr val="bg1">
                  <a:lumMod val="65000"/>
                </a:schemeClr>
              </a:solidFill>
              <a:latin typeface="Comic Sans MS" panose="030F0702030302020204" pitchFamily="66" charset="0"/>
            </a:endParaRPr>
          </a:p>
        </p:txBody>
      </p:sp>
      <p:sp>
        <p:nvSpPr>
          <p:cNvPr id="11" name="Rektangel 1"/>
          <p:cNvSpPr/>
          <p:nvPr/>
        </p:nvSpPr>
        <p:spPr>
          <a:xfrm>
            <a:off x="3210424" y="-1172541"/>
            <a:ext cx="2587354"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avgrenser cella</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slipper stoffer ut og inn</a:t>
            </a:r>
            <a:endParaRPr lang="nb-NO" sz="2000" dirty="0">
              <a:solidFill>
                <a:schemeClr val="bg1">
                  <a:lumMod val="65000"/>
                </a:schemeClr>
              </a:solidFill>
              <a:latin typeface="Comic Sans MS" panose="030F0702030302020204" pitchFamily="66" charset="0"/>
            </a:endParaRPr>
          </a:p>
        </p:txBody>
      </p:sp>
      <p:sp>
        <p:nvSpPr>
          <p:cNvPr id="12" name="Rektangel 1"/>
          <p:cNvSpPr/>
          <p:nvPr/>
        </p:nvSpPr>
        <p:spPr>
          <a:xfrm>
            <a:off x="6085810" y="-1179512"/>
            <a:ext cx="2232248" cy="1015663"/>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tynn hinne</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bevegelig</a:t>
            </a:r>
          </a:p>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sekkformet</a:t>
            </a:r>
          </a:p>
        </p:txBody>
      </p:sp>
      <p:sp>
        <p:nvSpPr>
          <p:cNvPr id="6" name="Rektangel 1"/>
          <p:cNvSpPr/>
          <p:nvPr/>
        </p:nvSpPr>
        <p:spPr>
          <a:xfrm>
            <a:off x="541194" y="308268"/>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cellekjerne</a:t>
            </a:r>
            <a:endParaRPr lang="nb-NO" sz="2000" dirty="0">
              <a:solidFill>
                <a:schemeClr val="bg1">
                  <a:lumMod val="65000"/>
                </a:schemeClr>
              </a:solidFill>
              <a:latin typeface="Comic Sans MS" panose="030F0702030302020204" pitchFamily="66" charset="0"/>
            </a:endParaRPr>
          </a:p>
        </p:txBody>
      </p:sp>
      <p:sp>
        <p:nvSpPr>
          <p:cNvPr id="7" name="Rektangel 1"/>
          <p:cNvSpPr/>
          <p:nvPr/>
        </p:nvSpPr>
        <p:spPr>
          <a:xfrm>
            <a:off x="3210424" y="215935"/>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beskytter arvestoffet</a:t>
            </a:r>
            <a:endParaRPr lang="nb-NO" sz="2000" dirty="0">
              <a:solidFill>
                <a:schemeClr val="bg1">
                  <a:lumMod val="65000"/>
                </a:schemeClr>
              </a:solidFill>
              <a:latin typeface="Comic Sans MS" panose="030F0702030302020204" pitchFamily="66" charset="0"/>
            </a:endParaRPr>
          </a:p>
        </p:txBody>
      </p:sp>
      <p:sp>
        <p:nvSpPr>
          <p:cNvPr id="8" name="Rektangel 1"/>
          <p:cNvSpPr/>
          <p:nvPr/>
        </p:nvSpPr>
        <p:spPr>
          <a:xfrm>
            <a:off x="6075942" y="215935"/>
            <a:ext cx="2232248" cy="707886"/>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sekkformet</a:t>
            </a:r>
          </a:p>
          <a:p>
            <a:pPr marL="171450" indent="-171450">
              <a:buFont typeface="Arial" panose="020B0604020202020204" pitchFamily="34" charset="0"/>
              <a:buChar char="•"/>
            </a:pPr>
            <a:endParaRPr lang="nb-NO" sz="2000" dirty="0" smtClean="0">
              <a:solidFill>
                <a:schemeClr val="bg1">
                  <a:lumMod val="65000"/>
                </a:schemeClr>
              </a:solidFill>
              <a:latin typeface="Comic Sans MS" panose="030F0702030302020204" pitchFamily="66" charset="0"/>
            </a:endParaRPr>
          </a:p>
        </p:txBody>
      </p:sp>
      <p:sp>
        <p:nvSpPr>
          <p:cNvPr id="10" name="Rektangel 1"/>
          <p:cNvSpPr/>
          <p:nvPr/>
        </p:nvSpPr>
        <p:spPr>
          <a:xfrm>
            <a:off x="541194" y="1676420"/>
            <a:ext cx="1934348" cy="400110"/>
          </a:xfrm>
          <a:prstGeom prst="rect">
            <a:avLst/>
          </a:prstGeom>
        </p:spPr>
        <p:txBody>
          <a:bodyPr wrap="square">
            <a:spAutoFit/>
          </a:bodyPr>
          <a:lstStyle/>
          <a:p>
            <a:r>
              <a:rPr lang="nb-NO" sz="2000" dirty="0" smtClean="0">
                <a:solidFill>
                  <a:schemeClr val="bg1">
                    <a:lumMod val="65000"/>
                  </a:schemeClr>
                </a:solidFill>
                <a:latin typeface="Comic Sans MS" panose="030F0702030302020204" pitchFamily="66" charset="0"/>
              </a:rPr>
              <a:t>arvestoff</a:t>
            </a:r>
            <a:endParaRPr lang="nb-NO" sz="2000" dirty="0">
              <a:solidFill>
                <a:schemeClr val="bg1">
                  <a:lumMod val="65000"/>
                </a:schemeClr>
              </a:solidFill>
              <a:latin typeface="Comic Sans MS" panose="030F0702030302020204" pitchFamily="66" charset="0"/>
            </a:endParaRPr>
          </a:p>
        </p:txBody>
      </p:sp>
      <p:sp>
        <p:nvSpPr>
          <p:cNvPr id="13" name="Rektangel 1"/>
          <p:cNvSpPr/>
          <p:nvPr/>
        </p:nvSpPr>
        <p:spPr>
          <a:xfrm>
            <a:off x="3210424" y="1584087"/>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solidFill>
                  <a:schemeClr val="bg1">
                    <a:lumMod val="65000"/>
                  </a:schemeClr>
                </a:solidFill>
                <a:latin typeface="Comic Sans MS" panose="030F0702030302020204" pitchFamily="66" charset="0"/>
              </a:rPr>
              <a:t>bestemmer hva som skjer i cella</a:t>
            </a:r>
            <a:endParaRPr lang="nb-NO" sz="2000" dirty="0">
              <a:solidFill>
                <a:schemeClr val="bg1">
                  <a:lumMod val="65000"/>
                </a:schemeClr>
              </a:solidFill>
              <a:latin typeface="Comic Sans MS" panose="030F0702030302020204" pitchFamily="66" charset="0"/>
            </a:endParaRPr>
          </a:p>
        </p:txBody>
      </p:sp>
      <p:sp>
        <p:nvSpPr>
          <p:cNvPr id="14" name="Rektangel 1"/>
          <p:cNvSpPr/>
          <p:nvPr/>
        </p:nvSpPr>
        <p:spPr>
          <a:xfrm>
            <a:off x="6074300" y="1584087"/>
            <a:ext cx="2232248" cy="1015663"/>
          </a:xfrm>
          <a:prstGeom prst="rect">
            <a:avLst/>
          </a:prstGeom>
        </p:spPr>
        <p:txBody>
          <a:bodyPr wrap="square">
            <a:spAutoFit/>
          </a:bodyPr>
          <a:lstStyle/>
          <a:p>
            <a:pPr marL="171450" indent="-171450">
              <a:buFont typeface="Arial" panose="020B0604020202020204" pitchFamily="34" charset="0"/>
              <a:buChar char="•"/>
            </a:pPr>
            <a:r>
              <a:rPr lang="nb-NO" sz="2000" dirty="0">
                <a:solidFill>
                  <a:schemeClr val="bg1">
                    <a:lumMod val="65000"/>
                  </a:schemeClr>
                </a:solidFill>
                <a:latin typeface="Comic Sans MS" panose="030F0702030302020204" pitchFamily="66" charset="0"/>
              </a:rPr>
              <a:t>l</a:t>
            </a:r>
            <a:r>
              <a:rPr lang="nb-NO" sz="2000" dirty="0" smtClean="0">
                <a:solidFill>
                  <a:schemeClr val="bg1">
                    <a:lumMod val="65000"/>
                  </a:schemeClr>
                </a:solidFill>
                <a:latin typeface="Comic Sans MS" panose="030F0702030302020204" pitchFamily="66" charset="0"/>
              </a:rPr>
              <a:t>ange tynne tråder</a:t>
            </a:r>
          </a:p>
          <a:p>
            <a:pPr marL="171450" indent="-171450">
              <a:buFont typeface="Arial" panose="020B0604020202020204" pitchFamily="34" charset="0"/>
              <a:buChar char="•"/>
            </a:pPr>
            <a:endParaRPr lang="nb-NO" sz="2000" dirty="0" smtClean="0">
              <a:solidFill>
                <a:schemeClr val="bg1">
                  <a:lumMod val="65000"/>
                </a:schemeClr>
              </a:solidFill>
              <a:latin typeface="Comic Sans MS" panose="030F0702030302020204" pitchFamily="66" charset="0"/>
            </a:endParaRPr>
          </a:p>
        </p:txBody>
      </p:sp>
      <p:sp>
        <p:nvSpPr>
          <p:cNvPr id="15" name="Rektangel 1"/>
          <p:cNvSpPr/>
          <p:nvPr/>
        </p:nvSpPr>
        <p:spPr>
          <a:xfrm>
            <a:off x="539552" y="3081734"/>
            <a:ext cx="1934348" cy="400110"/>
          </a:xfrm>
          <a:prstGeom prst="rect">
            <a:avLst/>
          </a:prstGeom>
        </p:spPr>
        <p:txBody>
          <a:bodyPr wrap="square">
            <a:spAutoFit/>
          </a:bodyPr>
          <a:lstStyle/>
          <a:p>
            <a:r>
              <a:rPr lang="nb-NO" sz="2000" dirty="0" smtClean="0">
                <a:latin typeface="Comic Sans MS" panose="030F0702030302020204" pitchFamily="66" charset="0"/>
              </a:rPr>
              <a:t>små blærer</a:t>
            </a:r>
            <a:endParaRPr lang="nb-NO" sz="2000" dirty="0">
              <a:latin typeface="Comic Sans MS" panose="030F0702030302020204" pitchFamily="66" charset="0"/>
            </a:endParaRPr>
          </a:p>
        </p:txBody>
      </p:sp>
      <p:sp>
        <p:nvSpPr>
          <p:cNvPr id="16" name="Rektangel 1"/>
          <p:cNvSpPr/>
          <p:nvPr/>
        </p:nvSpPr>
        <p:spPr>
          <a:xfrm>
            <a:off x="3208782" y="2989401"/>
            <a:ext cx="2587354" cy="707886"/>
          </a:xfrm>
          <a:prstGeom prst="rect">
            <a:avLst/>
          </a:prstGeom>
        </p:spPr>
        <p:txBody>
          <a:bodyPr wrap="square">
            <a:spAutoFit/>
          </a:bodyPr>
          <a:lstStyle/>
          <a:p>
            <a:pPr marL="171450" indent="-171450">
              <a:buFont typeface="Arial" panose="020B0604020202020204" pitchFamily="34" charset="0"/>
              <a:buChar char="•"/>
            </a:pPr>
            <a:r>
              <a:rPr lang="nb-NO" sz="2000" dirty="0" smtClean="0">
                <a:latin typeface="Comic Sans MS" panose="030F0702030302020204" pitchFamily="66" charset="0"/>
              </a:rPr>
              <a:t>transport</a:t>
            </a:r>
          </a:p>
          <a:p>
            <a:pPr marL="171450" indent="-171450">
              <a:buFont typeface="Arial" panose="020B0604020202020204" pitchFamily="34" charset="0"/>
              <a:buChar char="•"/>
            </a:pPr>
            <a:r>
              <a:rPr lang="nb-NO" sz="2000" dirty="0" smtClean="0">
                <a:latin typeface="Comic Sans MS" panose="030F0702030302020204" pitchFamily="66" charset="0"/>
              </a:rPr>
              <a:t>nedbrytning</a:t>
            </a:r>
            <a:endParaRPr lang="nb-NO" sz="2000" dirty="0">
              <a:latin typeface="Comic Sans MS" panose="030F0702030302020204" pitchFamily="66" charset="0"/>
            </a:endParaRPr>
          </a:p>
        </p:txBody>
      </p:sp>
      <p:sp>
        <p:nvSpPr>
          <p:cNvPr id="17" name="Rektangel 1"/>
          <p:cNvSpPr/>
          <p:nvPr/>
        </p:nvSpPr>
        <p:spPr>
          <a:xfrm>
            <a:off x="6072658" y="2989401"/>
            <a:ext cx="2232248" cy="707886"/>
          </a:xfrm>
          <a:prstGeom prst="rect">
            <a:avLst/>
          </a:prstGeom>
        </p:spPr>
        <p:txBody>
          <a:bodyPr wrap="square">
            <a:spAutoFit/>
          </a:bodyPr>
          <a:lstStyle/>
          <a:p>
            <a:pPr marL="171450" indent="-171450">
              <a:buFont typeface="Arial" panose="020B0604020202020204" pitchFamily="34" charset="0"/>
              <a:buChar char="•"/>
            </a:pPr>
            <a:r>
              <a:rPr lang="nb-NO" sz="2000" dirty="0" smtClean="0">
                <a:latin typeface="Comic Sans MS" panose="030F0702030302020204" pitchFamily="66" charset="0"/>
              </a:rPr>
              <a:t>kuleformet</a:t>
            </a:r>
          </a:p>
          <a:p>
            <a:pPr marL="171450" indent="-171450">
              <a:buFont typeface="Arial" panose="020B0604020202020204" pitchFamily="34" charset="0"/>
              <a:buChar char="•"/>
            </a:pPr>
            <a:endParaRPr lang="nb-NO" sz="2000" dirty="0" smtClean="0">
              <a:latin typeface="Comic Sans MS" panose="030F0702030302020204" pitchFamily="66" charset="0"/>
            </a:endParaRPr>
          </a:p>
        </p:txBody>
      </p:sp>
    </p:spTree>
    <p:extLst>
      <p:ext uri="{BB962C8B-B14F-4D97-AF65-F5344CB8AC3E}">
        <p14:creationId xmlns:p14="http://schemas.microsoft.com/office/powerpoint/2010/main" val="150062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539552" y="476672"/>
            <a:ext cx="8208912" cy="3816429"/>
          </a:xfrm>
          <a:prstGeom prst="rect">
            <a:avLst/>
          </a:prstGeom>
        </p:spPr>
        <p:txBody>
          <a:bodyPr wrap="square">
            <a:spAutoFit/>
          </a:bodyPr>
          <a:lstStyle/>
          <a:p>
            <a:r>
              <a:rPr lang="nb-NO" sz="3200" b="1" dirty="0" smtClean="0"/>
              <a:t>Cella: </a:t>
            </a:r>
          </a:p>
          <a:p>
            <a:endParaRPr lang="nb-NO" sz="2800" dirty="0" smtClean="0"/>
          </a:p>
          <a:p>
            <a:pPr marL="285750" indent="-285750">
              <a:lnSpc>
                <a:spcPct val="150000"/>
              </a:lnSpc>
              <a:buFont typeface="Arial" panose="020B0604020202020204" pitchFamily="34" charset="0"/>
              <a:buChar char="•"/>
            </a:pPr>
            <a:r>
              <a:rPr lang="nb-NO" sz="2800" dirty="0" smtClean="0"/>
              <a:t>tar </a:t>
            </a:r>
            <a:r>
              <a:rPr lang="nb-NO" sz="2800" dirty="0"/>
              <a:t>opp næringsstoffer, kvitter seg med </a:t>
            </a:r>
            <a:r>
              <a:rPr lang="nb-NO" sz="2800" dirty="0" smtClean="0"/>
              <a:t>avfallsstoffer</a:t>
            </a:r>
            <a:endParaRPr lang="nb-NO" sz="2800" dirty="0"/>
          </a:p>
          <a:p>
            <a:pPr marL="285750" indent="-285750">
              <a:buFont typeface="Arial" panose="020B0604020202020204" pitchFamily="34" charset="0"/>
              <a:buChar char="•"/>
            </a:pPr>
            <a:r>
              <a:rPr lang="nb-NO" sz="2800" dirty="0"/>
              <a:t>har gassutveksling («puster»)</a:t>
            </a:r>
          </a:p>
          <a:p>
            <a:pPr marL="285750" indent="-285750">
              <a:buFont typeface="Arial" panose="020B0604020202020204" pitchFamily="34" charset="0"/>
              <a:buChar char="•"/>
            </a:pPr>
            <a:r>
              <a:rPr lang="nb-NO" sz="2800" dirty="0"/>
              <a:t>vokser</a:t>
            </a:r>
          </a:p>
          <a:p>
            <a:pPr marL="285750" indent="-285750">
              <a:buFont typeface="Arial" panose="020B0604020202020204" pitchFamily="34" charset="0"/>
              <a:buChar char="•"/>
            </a:pPr>
            <a:r>
              <a:rPr lang="nb-NO" sz="2800" dirty="0"/>
              <a:t>formerer seg</a:t>
            </a:r>
          </a:p>
          <a:p>
            <a:pPr marL="285750" indent="-285750">
              <a:buFont typeface="Arial" panose="020B0604020202020204" pitchFamily="34" charset="0"/>
              <a:buChar char="•"/>
            </a:pPr>
            <a:r>
              <a:rPr lang="nb-NO" sz="2800" dirty="0"/>
              <a:t>beveger seg</a:t>
            </a:r>
          </a:p>
          <a:p>
            <a:pPr marL="285750" indent="-285750">
              <a:buFont typeface="Arial" panose="020B0604020202020204" pitchFamily="34" charset="0"/>
              <a:buChar char="•"/>
            </a:pPr>
            <a:r>
              <a:rPr lang="nb-NO" sz="2800" dirty="0"/>
              <a:t>sanser og reagerer på forandringer i omgivelsene</a:t>
            </a:r>
          </a:p>
        </p:txBody>
      </p:sp>
      <p:sp>
        <p:nvSpPr>
          <p:cNvPr id="4" name="TekstSylinder 3"/>
          <p:cNvSpPr txBox="1"/>
          <p:nvPr/>
        </p:nvSpPr>
        <p:spPr>
          <a:xfrm>
            <a:off x="395536" y="4439867"/>
            <a:ext cx="8352928" cy="707886"/>
          </a:xfrm>
          <a:prstGeom prst="rect">
            <a:avLst/>
          </a:prstGeom>
          <a:solidFill>
            <a:srgbClr val="92D050"/>
          </a:solidFill>
        </p:spPr>
        <p:txBody>
          <a:bodyPr wrap="square" rtlCol="0">
            <a:spAutoFit/>
          </a:bodyPr>
          <a:lstStyle/>
          <a:p>
            <a:r>
              <a:rPr lang="nb-NO" sz="4000" dirty="0" smtClean="0"/>
              <a:t>Cella trenger energi for å gjøre alt dette</a:t>
            </a:r>
            <a:endParaRPr lang="nb-NO" sz="4000" dirty="0"/>
          </a:p>
        </p:txBody>
      </p:sp>
    </p:spTree>
    <p:extLst>
      <p:ext uri="{BB962C8B-B14F-4D97-AF65-F5344CB8AC3E}">
        <p14:creationId xmlns:p14="http://schemas.microsoft.com/office/powerpoint/2010/main" val="371695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p:cNvGraphicFramePr>
            <a:graphicFrameLocks noGrp="1"/>
          </p:cNvGraphicFramePr>
          <p:nvPr>
            <p:extLst>
              <p:ext uri="{D42A27DB-BD31-4B8C-83A1-F6EECF244321}">
                <p14:modId xmlns:p14="http://schemas.microsoft.com/office/powerpoint/2010/main" val="3344380682"/>
              </p:ext>
            </p:extLst>
          </p:nvPr>
        </p:nvGraphicFramePr>
        <p:xfrm>
          <a:off x="1259632" y="912958"/>
          <a:ext cx="6624736" cy="4824534"/>
        </p:xfrm>
        <a:graphic>
          <a:graphicData uri="http://schemas.openxmlformats.org/drawingml/2006/table">
            <a:tbl>
              <a:tblPr firstRow="1" firstCol="1" bandRow="1">
                <a:tableStyleId>{5C22544A-7EE6-4342-B048-85BDC9FD1C3A}</a:tableStyleId>
              </a:tblPr>
              <a:tblGrid>
                <a:gridCol w="6624736">
                  <a:extLst>
                    <a:ext uri="{9D8B030D-6E8A-4147-A177-3AD203B41FA5}">
                      <a16:colId xmlns="" xmlns:a16="http://schemas.microsoft.com/office/drawing/2014/main" val="20000"/>
                    </a:ext>
                  </a:extLst>
                </a:gridCol>
              </a:tblGrid>
              <a:tr h="4824534">
                <a:tc>
                  <a:txBody>
                    <a:bodyPr/>
                    <a:lstStyle/>
                    <a:p>
                      <a:pPr>
                        <a:lnSpc>
                          <a:spcPct val="115000"/>
                        </a:lnSpc>
                        <a:spcAft>
                          <a:spcPts val="0"/>
                        </a:spcAft>
                      </a:pPr>
                      <a:r>
                        <a:rPr lang="nb-NO" sz="2400" b="0" dirty="0" smtClean="0">
                          <a:solidFill>
                            <a:schemeClr val="tx1"/>
                          </a:solidFill>
                          <a:effectLst/>
                          <a:latin typeface="Comic Sans MS" panose="030F0702030302020204" pitchFamily="66" charset="0"/>
                        </a:rPr>
                        <a:t>Alle</a:t>
                      </a:r>
                      <a:r>
                        <a:rPr lang="nb-NO" sz="2400" b="0" baseline="0" dirty="0" smtClean="0">
                          <a:solidFill>
                            <a:schemeClr val="tx1"/>
                          </a:solidFill>
                          <a:effectLst/>
                          <a:latin typeface="Comic Sans MS" panose="030F0702030302020204" pitchFamily="66" charset="0"/>
                        </a:rPr>
                        <a:t> celler har celleånding for å hente energi fra næringsstoffene.</a:t>
                      </a:r>
                      <a:endParaRPr lang="nb-NO" sz="2400" b="0" dirty="0" smtClean="0">
                        <a:solidFill>
                          <a:schemeClr val="tx1"/>
                        </a:solidFill>
                        <a:effectLst/>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bl>
          </a:graphicData>
        </a:graphic>
      </p:graphicFrame>
      <p:sp>
        <p:nvSpPr>
          <p:cNvPr id="4" name="TekstSylinder 3"/>
          <p:cNvSpPr txBox="1"/>
          <p:nvPr/>
        </p:nvSpPr>
        <p:spPr>
          <a:xfrm>
            <a:off x="50750" y="7630"/>
            <a:ext cx="1943289"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nb-NO" b="1" dirty="0" smtClean="0">
                <a:solidFill>
                  <a:schemeClr val="bg1"/>
                </a:solidFill>
                <a:effectLst>
                  <a:outerShdw dist="38100" dir="1800000" algn="ctr" rotWithShape="0">
                    <a:schemeClr val="tx1"/>
                  </a:outerShdw>
                </a:effectLst>
              </a:rPr>
              <a:t>Nøkkelsetningsark</a:t>
            </a:r>
            <a:endParaRPr lang="nb-NO" b="1" dirty="0">
              <a:solidFill>
                <a:schemeClr val="bg1"/>
              </a:solidFill>
              <a:effectLst>
                <a:outerShdw dist="38100" dir="1800000" algn="ctr" rotWithShape="0">
                  <a:schemeClr val="tx1"/>
                </a:outerShdw>
              </a:effectLst>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0264" y="53589"/>
            <a:ext cx="1399050" cy="3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97735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200721" y="2038690"/>
            <a:ext cx="4544194" cy="523220"/>
          </a:xfrm>
          <a:prstGeom prst="rect">
            <a:avLst/>
          </a:prstGeom>
        </p:spPr>
        <p:txBody>
          <a:bodyPr wrap="none">
            <a:spAutoFit/>
          </a:bodyPr>
          <a:lstStyle/>
          <a:p>
            <a:pPr algn="ctr"/>
            <a:r>
              <a:rPr lang="nb-NO" sz="2800" dirty="0" smtClean="0"/>
              <a:t>Repetisjon: Hva er en modell?</a:t>
            </a:r>
            <a:endParaRPr lang="nb-NO" sz="2800" dirty="0"/>
          </a:p>
        </p:txBody>
      </p:sp>
      <p:graphicFrame>
        <p:nvGraphicFramePr>
          <p:cNvPr id="4" name="Tabell 3"/>
          <p:cNvGraphicFramePr>
            <a:graphicFrameLocks noGrp="1"/>
          </p:cNvGraphicFramePr>
          <p:nvPr>
            <p:extLst>
              <p:ext uri="{D42A27DB-BD31-4B8C-83A1-F6EECF244321}">
                <p14:modId xmlns:p14="http://schemas.microsoft.com/office/powerpoint/2010/main" val="1335268115"/>
              </p:ext>
            </p:extLst>
          </p:nvPr>
        </p:nvGraphicFramePr>
        <p:xfrm>
          <a:off x="1259632" y="2763008"/>
          <a:ext cx="6624736" cy="954024"/>
        </p:xfrm>
        <a:graphic>
          <a:graphicData uri="http://schemas.openxmlformats.org/drawingml/2006/table">
            <a:tbl>
              <a:tblPr firstRow="1" firstCol="1" bandRow="1">
                <a:tableStyleId>{5C22544A-7EE6-4342-B048-85BDC9FD1C3A}</a:tableStyleId>
              </a:tblPr>
              <a:tblGrid>
                <a:gridCol w="1708681">
                  <a:extLst>
                    <a:ext uri="{9D8B030D-6E8A-4147-A177-3AD203B41FA5}">
                      <a16:colId xmlns="" xmlns:a16="http://schemas.microsoft.com/office/drawing/2014/main" val="20000"/>
                    </a:ext>
                  </a:extLst>
                </a:gridCol>
                <a:gridCol w="4916055">
                  <a:extLst>
                    <a:ext uri="{9D8B030D-6E8A-4147-A177-3AD203B41FA5}">
                      <a16:colId xmlns="" xmlns:a16="http://schemas.microsoft.com/office/drawing/2014/main" val="20001"/>
                    </a:ext>
                  </a:extLst>
                </a:gridCol>
              </a:tblGrid>
              <a:tr h="371118">
                <a:tc>
                  <a:txBody>
                    <a:bodyPr/>
                    <a:lstStyle/>
                    <a:p>
                      <a:pPr>
                        <a:lnSpc>
                          <a:spcPct val="115000"/>
                        </a:lnSpc>
                        <a:spcAft>
                          <a:spcPts val="0"/>
                        </a:spcAft>
                      </a:pPr>
                      <a:r>
                        <a:rPr lang="nb-NO" sz="1600" dirty="0">
                          <a:solidFill>
                            <a:schemeClr val="tx1"/>
                          </a:solidFill>
                          <a:effectLst/>
                        </a:rPr>
                        <a:t>Begrep</a:t>
                      </a:r>
                      <a:endParaRPr lang="nb-NO" sz="900" dirty="0">
                        <a:solidFill>
                          <a:schemeClr val="tx1"/>
                        </a:solidFill>
                        <a:effectLst/>
                        <a:latin typeface="Calibri"/>
                        <a:ea typeface="SimSun"/>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600" dirty="0">
                          <a:solidFill>
                            <a:schemeClr val="tx1"/>
                          </a:solidFill>
                          <a:effectLst/>
                        </a:rPr>
                        <a:t>Forklaring</a:t>
                      </a:r>
                      <a:endParaRPr lang="nb-NO" sz="900" dirty="0">
                        <a:solidFill>
                          <a:schemeClr val="tx1"/>
                        </a:solidFill>
                        <a:effectLst/>
                        <a:latin typeface="Calibri"/>
                        <a:ea typeface="SimSun"/>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1118">
                <a:tc>
                  <a:txBody>
                    <a:bodyPr/>
                    <a:lstStyle/>
                    <a:p>
                      <a:r>
                        <a:rPr lang="nb-NO" sz="1400" b="0" dirty="0" smtClean="0">
                          <a:solidFill>
                            <a:schemeClr val="tx1"/>
                          </a:solidFill>
                          <a:effectLst/>
                          <a:latin typeface="Comic Sans MS" panose="030F0702030302020204" pitchFamily="66" charset="0"/>
                          <a:ea typeface="SimSun"/>
                          <a:cs typeface="Times New Roman"/>
                        </a:rPr>
                        <a:t>modell</a:t>
                      </a:r>
                      <a:endParaRPr lang="nb-NO" sz="1400" b="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400" dirty="0" smtClean="0"/>
                        <a:t>en forenklet framstilling, for eksempel en gjenstand eller en figur, som hjelper oss å forstå noe</a:t>
                      </a:r>
                      <a:endParaRPr lang="nb-NO" sz="1400" b="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7395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339752" y="260648"/>
            <a:ext cx="4368504" cy="707886"/>
          </a:xfrm>
          <a:prstGeom prst="rect">
            <a:avLst/>
          </a:prstGeom>
        </p:spPr>
        <p:txBody>
          <a:bodyPr wrap="none">
            <a:spAutoFit/>
          </a:bodyPr>
          <a:lstStyle/>
          <a:p>
            <a:r>
              <a:rPr lang="nb-NO" sz="4000" b="1" dirty="0" smtClean="0"/>
              <a:t>Spiselig cellemodell</a:t>
            </a:r>
            <a:endParaRPr lang="nb-NO" sz="4000" b="1" dirty="0"/>
          </a:p>
        </p:txBody>
      </p:sp>
      <p:sp>
        <p:nvSpPr>
          <p:cNvPr id="3" name="Rektangel 2"/>
          <p:cNvSpPr/>
          <p:nvPr/>
        </p:nvSpPr>
        <p:spPr>
          <a:xfrm>
            <a:off x="683568" y="1124744"/>
            <a:ext cx="7632848" cy="5386090"/>
          </a:xfrm>
          <a:prstGeom prst="rect">
            <a:avLst/>
          </a:prstGeom>
        </p:spPr>
        <p:txBody>
          <a:bodyPr wrap="square">
            <a:spAutoFit/>
          </a:bodyPr>
          <a:lstStyle/>
          <a:p>
            <a:pPr marL="285750" indent="-285750">
              <a:spcAft>
                <a:spcPts val="600"/>
              </a:spcAft>
              <a:buFont typeface="Arial" panose="020B0604020202020204" pitchFamily="34" charset="0"/>
              <a:buChar char="•"/>
            </a:pPr>
            <a:r>
              <a:rPr lang="nb-NO" sz="1900" dirty="0"/>
              <a:t>Dere skal planlegge hvordan dere skal lage en spiselig og tredimensjonal cellemodell. Modellen skal dere lage som lekse. Modellen skal lages av gelé, godteri, kake, deig, frukt, grønnsaker eller noe annet </a:t>
            </a:r>
            <a:r>
              <a:rPr lang="nb-NO" sz="1900" dirty="0" smtClean="0"/>
              <a:t>spiselig.</a:t>
            </a:r>
            <a:endParaRPr lang="nb-NO" sz="700" dirty="0" smtClean="0"/>
          </a:p>
          <a:p>
            <a:pPr marL="285750" indent="-285750">
              <a:spcAft>
                <a:spcPts val="600"/>
              </a:spcAft>
              <a:buFont typeface="Arial" panose="020B0604020202020204" pitchFamily="34" charset="0"/>
              <a:buChar char="•"/>
            </a:pPr>
            <a:r>
              <a:rPr lang="nb-NO" sz="1900" dirty="0" smtClean="0"/>
              <a:t>Avklar </a:t>
            </a:r>
            <a:r>
              <a:rPr lang="nb-NO" sz="1900" dirty="0"/>
              <a:t>med lærer hvilken celletype dere skal </a:t>
            </a:r>
            <a:r>
              <a:rPr lang="nb-NO" sz="1900" dirty="0" smtClean="0"/>
              <a:t>lage.</a:t>
            </a:r>
          </a:p>
          <a:p>
            <a:pPr marL="285750" indent="-285750">
              <a:spcAft>
                <a:spcPts val="600"/>
              </a:spcAft>
              <a:buFont typeface="Arial" panose="020B0604020202020204" pitchFamily="34" charset="0"/>
              <a:buChar char="•"/>
            </a:pPr>
            <a:r>
              <a:rPr lang="nb-NO" sz="1900" dirty="0" smtClean="0"/>
              <a:t>Fullfør </a:t>
            </a:r>
            <a:r>
              <a:rPr lang="nb-NO" sz="1900" dirty="0"/>
              <a:t>og bruk arkene om </a:t>
            </a:r>
            <a:r>
              <a:rPr lang="nb-NO" sz="1900" i="1" dirty="0"/>
              <a:t>Plante- og dyrecelle som system</a:t>
            </a:r>
            <a:r>
              <a:rPr lang="nb-NO" sz="1900" dirty="0"/>
              <a:t> som sier noe om form og funksjon til de ulike delene. Bruk Viten-objektet om cellers oppbygning (</a:t>
            </a:r>
            <a:r>
              <a:rPr lang="nb-NO" sz="1900" dirty="0">
                <a:hlinkClick r:id="rId2"/>
              </a:rPr>
              <a:t>viten.no/?celler-oppbygning</a:t>
            </a:r>
            <a:r>
              <a:rPr lang="nb-NO" sz="1900" dirty="0"/>
              <a:t>) for å finne ut mer om de ulike delene i </a:t>
            </a:r>
            <a:r>
              <a:rPr lang="nb-NO" sz="1900" dirty="0" smtClean="0"/>
              <a:t>cella.</a:t>
            </a:r>
          </a:p>
          <a:p>
            <a:pPr marL="285750" indent="-285750">
              <a:spcAft>
                <a:spcPts val="600"/>
              </a:spcAft>
              <a:buFont typeface="Arial" panose="020B0604020202020204" pitchFamily="34" charset="0"/>
              <a:buChar char="•"/>
            </a:pPr>
            <a:r>
              <a:rPr lang="nb-NO" sz="1900" dirty="0" smtClean="0"/>
              <a:t>Velg </a:t>
            </a:r>
            <a:r>
              <a:rPr lang="nb-NO" sz="1900" dirty="0"/>
              <a:t>ingredienser/pynt for å få fram form og funksjon til de ulike delene. Finn også ut om noen av dere har allergier det må tas hensyn </a:t>
            </a:r>
            <a:r>
              <a:rPr lang="nb-NO" sz="1900" dirty="0" smtClean="0"/>
              <a:t>til.</a:t>
            </a:r>
          </a:p>
          <a:p>
            <a:pPr marL="285750" indent="-285750">
              <a:spcAft>
                <a:spcPts val="600"/>
              </a:spcAft>
              <a:buFont typeface="Arial" panose="020B0604020202020204" pitchFamily="34" charset="0"/>
              <a:buChar char="•"/>
            </a:pPr>
            <a:r>
              <a:rPr lang="nb-NO" sz="1900" dirty="0" smtClean="0"/>
              <a:t>Den </a:t>
            </a:r>
            <a:r>
              <a:rPr lang="nb-NO" sz="1900" dirty="0"/>
              <a:t>ferdige modellen skal vises fram for resten av klassen sammen med en kort tekstplakat som forteller:</a:t>
            </a:r>
          </a:p>
          <a:p>
            <a:pPr marL="742950" lvl="1" indent="-285750">
              <a:spcAft>
                <a:spcPts val="600"/>
              </a:spcAft>
              <a:buFont typeface="Arial" panose="020B0604020202020204" pitchFamily="34" charset="0"/>
              <a:buChar char="•"/>
            </a:pPr>
            <a:r>
              <a:rPr lang="nb-NO" sz="1900" dirty="0"/>
              <a:t>hva slags celletype det </a:t>
            </a:r>
            <a:r>
              <a:rPr lang="nb-NO" sz="1900" dirty="0" smtClean="0"/>
              <a:t>er</a:t>
            </a:r>
          </a:p>
          <a:p>
            <a:pPr marL="742950" lvl="1" indent="-285750">
              <a:spcAft>
                <a:spcPts val="600"/>
              </a:spcAft>
              <a:buFont typeface="Arial" panose="020B0604020202020204" pitchFamily="34" charset="0"/>
              <a:buChar char="•"/>
            </a:pPr>
            <a:r>
              <a:rPr lang="nb-NO" sz="1900" dirty="0" smtClean="0"/>
              <a:t>hvilke </a:t>
            </a:r>
            <a:r>
              <a:rPr lang="nb-NO" sz="1900" dirty="0"/>
              <a:t>deler dere har tatt med i </a:t>
            </a:r>
            <a:r>
              <a:rPr lang="nb-NO" sz="1900" dirty="0" smtClean="0"/>
              <a:t>modellen</a:t>
            </a:r>
          </a:p>
          <a:p>
            <a:pPr marL="742950" lvl="1" indent="-285750">
              <a:spcAft>
                <a:spcPts val="600"/>
              </a:spcAft>
              <a:buFont typeface="Arial" panose="020B0604020202020204" pitchFamily="34" charset="0"/>
              <a:buChar char="•"/>
            </a:pPr>
            <a:r>
              <a:rPr lang="nb-NO" sz="1900" dirty="0" smtClean="0"/>
              <a:t>funksjonen </a:t>
            </a:r>
            <a:r>
              <a:rPr lang="nb-NO" sz="1900" dirty="0"/>
              <a:t>til de ulike delene</a:t>
            </a:r>
          </a:p>
          <a:p>
            <a:pPr marL="285750" indent="-285750">
              <a:spcAft>
                <a:spcPts val="600"/>
              </a:spcAft>
              <a:buFont typeface="Arial" panose="020B0604020202020204" pitchFamily="34" charset="0"/>
              <a:buChar char="•"/>
            </a:pPr>
            <a:r>
              <a:rPr lang="nb-NO" sz="1900" dirty="0"/>
              <a:t>Alle på gruppa må bidra med å lage modellen og plakaten.</a:t>
            </a:r>
          </a:p>
        </p:txBody>
      </p:sp>
    </p:spTree>
    <p:extLst>
      <p:ext uri="{BB962C8B-B14F-4D97-AF65-F5344CB8AC3E}">
        <p14:creationId xmlns:p14="http://schemas.microsoft.com/office/powerpoint/2010/main" val="47842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Vurderingskriterier </a:t>
            </a:r>
            <a:endParaRPr lang="nb-NO" dirty="0"/>
          </a:p>
        </p:txBody>
      </p:sp>
      <p:sp>
        <p:nvSpPr>
          <p:cNvPr id="3" name="Content Placeholder 2"/>
          <p:cNvSpPr>
            <a:spLocks noGrp="1"/>
          </p:cNvSpPr>
          <p:nvPr>
            <p:ph idx="1"/>
          </p:nvPr>
        </p:nvSpPr>
        <p:spPr/>
        <p:txBody>
          <a:bodyPr/>
          <a:lstStyle/>
          <a:p>
            <a:r>
              <a:rPr lang="nb-NO" dirty="0"/>
              <a:t>modellen viser kjennetegn for celletypen</a:t>
            </a:r>
            <a:endParaRPr lang="nb-NO" b="1" dirty="0"/>
          </a:p>
          <a:p>
            <a:r>
              <a:rPr lang="nb-NO" dirty="0" smtClean="0"/>
              <a:t>ingredienser/pynt </a:t>
            </a:r>
            <a:r>
              <a:rPr lang="nb-NO" dirty="0"/>
              <a:t>illustrerer form og funksjon til de ulike delene av cella</a:t>
            </a:r>
            <a:endParaRPr lang="nb-NO" b="1" dirty="0"/>
          </a:p>
          <a:p>
            <a:r>
              <a:rPr lang="nb-NO" smtClean="0"/>
              <a:t>tekstplakaten </a:t>
            </a:r>
            <a:r>
              <a:rPr lang="nb-NO" dirty="0"/>
              <a:t>forklarer funksjonen til de ulike delene av cella</a:t>
            </a:r>
          </a:p>
        </p:txBody>
      </p:sp>
    </p:spTree>
    <p:extLst>
      <p:ext uri="{BB962C8B-B14F-4D97-AF65-F5344CB8AC3E}">
        <p14:creationId xmlns:p14="http://schemas.microsoft.com/office/powerpoint/2010/main" val="4177705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2"/>
          <p:cNvGraphicFramePr>
            <a:graphicFrameLocks noGrp="1"/>
          </p:cNvGraphicFramePr>
          <p:nvPr>
            <p:extLst>
              <p:ext uri="{D42A27DB-BD31-4B8C-83A1-F6EECF244321}">
                <p14:modId xmlns:p14="http://schemas.microsoft.com/office/powerpoint/2010/main" val="2182004717"/>
              </p:ext>
            </p:extLst>
          </p:nvPr>
        </p:nvGraphicFramePr>
        <p:xfrm>
          <a:off x="1259632" y="912958"/>
          <a:ext cx="6624736" cy="5036322"/>
        </p:xfrm>
        <a:graphic>
          <a:graphicData uri="http://schemas.openxmlformats.org/drawingml/2006/table">
            <a:tbl>
              <a:tblPr firstRow="1" firstCol="1" bandRow="1">
                <a:tableStyleId>{5C22544A-7EE6-4342-B048-85BDC9FD1C3A}</a:tableStyleId>
              </a:tblPr>
              <a:tblGrid>
                <a:gridCol w="1708681">
                  <a:extLst>
                    <a:ext uri="{9D8B030D-6E8A-4147-A177-3AD203B41FA5}">
                      <a16:colId xmlns="" xmlns:a16="http://schemas.microsoft.com/office/drawing/2014/main" val="20000"/>
                    </a:ext>
                  </a:extLst>
                </a:gridCol>
                <a:gridCol w="4916055">
                  <a:extLst>
                    <a:ext uri="{9D8B030D-6E8A-4147-A177-3AD203B41FA5}">
                      <a16:colId xmlns="" xmlns:a16="http://schemas.microsoft.com/office/drawing/2014/main" val="20001"/>
                    </a:ext>
                  </a:extLst>
                </a:gridCol>
              </a:tblGrid>
              <a:tr h="371118">
                <a:tc>
                  <a:txBody>
                    <a:bodyPr/>
                    <a:lstStyle/>
                    <a:p>
                      <a:pPr>
                        <a:lnSpc>
                          <a:spcPct val="115000"/>
                        </a:lnSpc>
                        <a:spcAft>
                          <a:spcPts val="0"/>
                        </a:spcAft>
                      </a:pPr>
                      <a:r>
                        <a:rPr lang="nb-NO" sz="1600" dirty="0">
                          <a:solidFill>
                            <a:schemeClr val="tx1"/>
                          </a:solidFill>
                          <a:effectLst/>
                        </a:rPr>
                        <a:t>Begrep</a:t>
                      </a:r>
                      <a:endParaRPr lang="nb-NO" sz="900" dirty="0">
                        <a:solidFill>
                          <a:schemeClr val="tx1"/>
                        </a:solidFill>
                        <a:effectLst/>
                        <a:latin typeface="Calibri"/>
                        <a:ea typeface="SimSun"/>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600" dirty="0">
                          <a:solidFill>
                            <a:schemeClr val="tx1"/>
                          </a:solidFill>
                          <a:effectLst/>
                        </a:rPr>
                        <a:t>Forklaring</a:t>
                      </a:r>
                      <a:endParaRPr lang="nb-NO" sz="900" dirty="0">
                        <a:solidFill>
                          <a:schemeClr val="tx1"/>
                        </a:solidFill>
                        <a:effectLst/>
                        <a:latin typeface="Calibri"/>
                        <a:ea typeface="SimSun"/>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111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nb-NO" sz="1400" b="0" i="0" u="none" strike="noStrike" kern="1200" dirty="0" smtClean="0">
                          <a:solidFill>
                            <a:schemeClr val="tx1"/>
                          </a:solidFill>
                          <a:effectLst/>
                          <a:latin typeface="Comic Sans MS" panose="030F0702030302020204" pitchFamily="66" charset="0"/>
                          <a:ea typeface="+mn-ea"/>
                          <a:cs typeface="+mn-cs"/>
                        </a:rPr>
                        <a:t>system</a:t>
                      </a:r>
                      <a:endParaRPr lang="nb-NO" sz="1400" b="0" dirty="0" smtClean="0">
                        <a:solidFill>
                          <a:schemeClr val="tx1"/>
                        </a:solidFill>
                        <a:effectLst/>
                        <a:latin typeface="Comic Sans MS" panose="030F0702030302020204" pitchFamily="66" charset="0"/>
                      </a:endParaRPr>
                    </a:p>
                    <a:p>
                      <a:pPr>
                        <a:lnSpc>
                          <a:spcPct val="115000"/>
                        </a:lnSpc>
                        <a:spcAft>
                          <a:spcPts val="0"/>
                        </a:spcAft>
                      </a:pPr>
                      <a:endParaRPr lang="nb-NO" sz="1400" b="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nb-NO" sz="1400" b="0" i="0" u="none" strike="noStrike" kern="1200" dirty="0" smtClean="0">
                          <a:solidFill>
                            <a:schemeClr val="tx1"/>
                          </a:solidFill>
                          <a:effectLst/>
                          <a:latin typeface="Comic Sans MS" panose="030F0702030302020204" pitchFamily="66" charset="0"/>
                          <a:ea typeface="+mn-ea"/>
                          <a:cs typeface="+mn-cs"/>
                        </a:rPr>
                        <a:t>noe som består av flere deler som virker sammen</a:t>
                      </a:r>
                      <a:endParaRPr lang="nb-NO" sz="1400" b="0" dirty="0" smtClean="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371118">
                <a:tc>
                  <a:txBody>
                    <a:bodyPr/>
                    <a:lstStyle/>
                    <a:p>
                      <a:pPr>
                        <a:lnSpc>
                          <a:spcPct val="115000"/>
                        </a:lnSpc>
                        <a:spcAft>
                          <a:spcPts val="0"/>
                        </a:spcAft>
                      </a:pPr>
                      <a:endParaRPr lang="nb-NO" sz="1400" b="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endParaRPr lang="nb-NO" sz="1400" b="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371118">
                <a:tc>
                  <a:txBody>
                    <a:bodyPr/>
                    <a:lstStyle/>
                    <a:p>
                      <a:endParaRPr lang="nb-NO" sz="1400" b="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endParaRPr lang="nb-NO" sz="1400" b="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371118">
                <a:tc>
                  <a:txBody>
                    <a:bodyPr/>
                    <a:lstStyle/>
                    <a:p>
                      <a:pPr>
                        <a:lnSpc>
                          <a:spcPct val="115000"/>
                        </a:lnSpc>
                        <a:spcAft>
                          <a:spcPts val="0"/>
                        </a:spcAft>
                      </a:pPr>
                      <a:r>
                        <a:rPr lang="nb-NO" sz="1400" dirty="0" smtClean="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r h="371118">
                <a:tc>
                  <a:txBody>
                    <a:bodyPr/>
                    <a:lstStyle/>
                    <a:p>
                      <a:pPr>
                        <a:lnSpc>
                          <a:spcPct val="115000"/>
                        </a:lnSpc>
                        <a:spcAft>
                          <a:spcPts val="0"/>
                        </a:spcAft>
                      </a:pPr>
                      <a:r>
                        <a:rPr lang="nb-NO" sz="1400" dirty="0" smtClean="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r h="371118">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r h="371118">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7"/>
                  </a:ext>
                </a:extLst>
              </a:tr>
              <a:tr h="371118">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8"/>
                  </a:ext>
                </a:extLst>
              </a:tr>
              <a:tr h="371118">
                <a:tc>
                  <a:txBody>
                    <a:bodyPr/>
                    <a:lstStyle/>
                    <a:p>
                      <a:pPr>
                        <a:lnSpc>
                          <a:spcPct val="115000"/>
                        </a:lnSpc>
                        <a:spcAft>
                          <a:spcPts val="0"/>
                        </a:spcAft>
                      </a:pPr>
                      <a:r>
                        <a:rPr lang="nb-NO" sz="1400">
                          <a:solidFill>
                            <a:schemeClr val="tx1"/>
                          </a:solidFill>
                          <a:effectLst/>
                          <a:latin typeface="Comic Sans MS" panose="030F0702030302020204" pitchFamily="66" charset="0"/>
                        </a:rPr>
                        <a:t> </a:t>
                      </a:r>
                      <a:endParaRPr lang="nb-NO" sz="140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9"/>
                  </a:ext>
                </a:extLst>
              </a:tr>
              <a:tr h="371118">
                <a:tc>
                  <a:txBody>
                    <a:bodyPr/>
                    <a:lstStyle/>
                    <a:p>
                      <a:pPr>
                        <a:lnSpc>
                          <a:spcPct val="115000"/>
                        </a:lnSpc>
                        <a:spcAft>
                          <a:spcPts val="0"/>
                        </a:spcAft>
                      </a:pPr>
                      <a:r>
                        <a:rPr lang="nb-NO" sz="1400">
                          <a:solidFill>
                            <a:schemeClr val="tx1"/>
                          </a:solidFill>
                          <a:effectLst/>
                          <a:latin typeface="Comic Sans MS" panose="030F0702030302020204" pitchFamily="66" charset="0"/>
                        </a:rPr>
                        <a:t> </a:t>
                      </a:r>
                      <a:endParaRPr lang="nb-NO" sz="140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0"/>
                  </a:ext>
                </a:extLst>
              </a:tr>
              <a:tr h="371118">
                <a:tc>
                  <a:txBody>
                    <a:bodyPr/>
                    <a:lstStyle/>
                    <a:p>
                      <a:pPr>
                        <a:lnSpc>
                          <a:spcPct val="115000"/>
                        </a:lnSpc>
                        <a:spcAft>
                          <a:spcPts val="0"/>
                        </a:spcAft>
                      </a:pPr>
                      <a:r>
                        <a:rPr lang="nb-NO" sz="1400">
                          <a:solidFill>
                            <a:schemeClr val="tx1"/>
                          </a:solidFill>
                          <a:effectLst/>
                          <a:latin typeface="Comic Sans MS" panose="030F0702030302020204" pitchFamily="66" charset="0"/>
                        </a:rPr>
                        <a:t> </a:t>
                      </a:r>
                      <a:endParaRPr lang="nb-NO" sz="140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1"/>
                  </a:ext>
                </a:extLst>
              </a:tr>
              <a:tr h="371118">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15000"/>
                        </a:lnSpc>
                        <a:spcAft>
                          <a:spcPts val="0"/>
                        </a:spcAft>
                      </a:pPr>
                      <a:r>
                        <a:rPr lang="nb-NO" sz="1400" dirty="0">
                          <a:solidFill>
                            <a:schemeClr val="tx1"/>
                          </a:solidFill>
                          <a:effectLst/>
                          <a:latin typeface="Comic Sans MS" panose="030F0702030302020204" pitchFamily="66" charset="0"/>
                        </a:rPr>
                        <a:t> </a:t>
                      </a:r>
                      <a:endParaRPr lang="nb-NO" sz="1400" dirty="0">
                        <a:solidFill>
                          <a:schemeClr val="tx1"/>
                        </a:solidFill>
                        <a:effectLst/>
                        <a:latin typeface="Comic Sans MS" panose="030F0702030302020204" pitchFamily="66" charset="0"/>
                        <a:ea typeface="SimSun"/>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12"/>
                  </a:ext>
                </a:extLst>
              </a:tr>
            </a:tbl>
          </a:graphicData>
        </a:graphic>
      </p:graphicFrame>
      <p:sp>
        <p:nvSpPr>
          <p:cNvPr id="4" name="TekstSylinder 3"/>
          <p:cNvSpPr txBox="1"/>
          <p:nvPr/>
        </p:nvSpPr>
        <p:spPr>
          <a:xfrm>
            <a:off x="50750" y="7630"/>
            <a:ext cx="1253356"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nb-NO" b="1" dirty="0" smtClean="0">
                <a:solidFill>
                  <a:schemeClr val="bg1"/>
                </a:solidFill>
                <a:effectLst>
                  <a:outerShdw dist="38100" dir="1800000" algn="ctr" rotWithShape="0">
                    <a:schemeClr val="tx1"/>
                  </a:outerShdw>
                </a:effectLst>
              </a:rPr>
              <a:t>Begrepsark</a:t>
            </a:r>
            <a:endParaRPr lang="nb-NO" b="1" dirty="0">
              <a:solidFill>
                <a:schemeClr val="bg1"/>
              </a:solidFill>
              <a:effectLst>
                <a:outerShdw dist="38100" dir="1800000" algn="ctr" rotWithShape="0">
                  <a:schemeClr val="tx1"/>
                </a:outerShdw>
              </a:effectLst>
            </a:endParaRPr>
          </a:p>
        </p:txBody>
      </p:sp>
    </p:spTree>
    <p:extLst>
      <p:ext uri="{BB962C8B-B14F-4D97-AF65-F5344CB8AC3E}">
        <p14:creationId xmlns:p14="http://schemas.microsoft.com/office/powerpoint/2010/main" val="2932385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ykkel, Sport, Mountain, Vienna"/>
          <p:cNvPicPr>
            <a:picLocks noChangeAspect="1" noChangeArrowheads="1"/>
          </p:cNvPicPr>
          <p:nvPr/>
        </p:nvPicPr>
        <p:blipFill rotWithShape="1">
          <a:blip r:embed="rId2">
            <a:extLst>
              <a:ext uri="{28A0092B-C50C-407E-A947-70E740481C1C}">
                <a14:useLocalDpi xmlns:a14="http://schemas.microsoft.com/office/drawing/2010/main" val="0"/>
              </a:ext>
            </a:extLst>
          </a:blip>
          <a:srcRect l="906" r="10022"/>
          <a:stretch/>
        </p:blipFill>
        <p:spPr bwMode="auto">
          <a:xfrm>
            <a:off x="1" y="0"/>
            <a:ext cx="914400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ktangel 3"/>
          <p:cNvSpPr/>
          <p:nvPr/>
        </p:nvSpPr>
        <p:spPr>
          <a:xfrm>
            <a:off x="935597" y="548680"/>
            <a:ext cx="7272808" cy="523220"/>
          </a:xfrm>
          <a:prstGeom prst="rect">
            <a:avLst/>
          </a:prstGeom>
        </p:spPr>
        <p:txBody>
          <a:bodyPr wrap="square">
            <a:spAutoFit/>
          </a:bodyPr>
          <a:lstStyle/>
          <a:p>
            <a:pPr algn="ctr"/>
            <a:r>
              <a:rPr lang="nb-NO" sz="2800" b="1" dirty="0" smtClean="0"/>
              <a:t>En sykkel er et </a:t>
            </a:r>
            <a:r>
              <a:rPr lang="nb-NO" sz="2800" b="1" i="1" dirty="0" smtClean="0"/>
              <a:t>system</a:t>
            </a:r>
            <a:r>
              <a:rPr lang="nb-NO" sz="2800" b="1" dirty="0" smtClean="0"/>
              <a:t> som består av flere deler. </a:t>
            </a:r>
          </a:p>
        </p:txBody>
      </p:sp>
      <p:sp>
        <p:nvSpPr>
          <p:cNvPr id="5" name="Rektangel 4"/>
          <p:cNvSpPr/>
          <p:nvPr/>
        </p:nvSpPr>
        <p:spPr>
          <a:xfrm>
            <a:off x="2072604" y="4694965"/>
            <a:ext cx="4935134" cy="523220"/>
          </a:xfrm>
          <a:prstGeom prst="rect">
            <a:avLst/>
          </a:prstGeom>
        </p:spPr>
        <p:txBody>
          <a:bodyPr wrap="none">
            <a:spAutoFit/>
          </a:bodyPr>
          <a:lstStyle/>
          <a:p>
            <a:pPr algn="ctr"/>
            <a:r>
              <a:rPr lang="nb-NO" sz="2800" b="1" dirty="0" smtClean="0"/>
              <a:t>Hvilke deler består sykkelen av?</a:t>
            </a:r>
            <a:endParaRPr lang="nb-NO" sz="2800" b="1" dirty="0"/>
          </a:p>
        </p:txBody>
      </p:sp>
      <p:sp>
        <p:nvSpPr>
          <p:cNvPr id="7" name="Rektangel 6"/>
          <p:cNvSpPr/>
          <p:nvPr/>
        </p:nvSpPr>
        <p:spPr>
          <a:xfrm>
            <a:off x="702986" y="5210036"/>
            <a:ext cx="7632603" cy="523220"/>
          </a:xfrm>
          <a:prstGeom prst="rect">
            <a:avLst/>
          </a:prstGeom>
        </p:spPr>
        <p:txBody>
          <a:bodyPr wrap="none">
            <a:spAutoFit/>
          </a:bodyPr>
          <a:lstStyle/>
          <a:p>
            <a:pPr algn="ctr"/>
            <a:r>
              <a:rPr lang="nb-NO" sz="2800" b="1" dirty="0" smtClean="0">
                <a:solidFill>
                  <a:schemeClr val="bg1"/>
                </a:solidFill>
              </a:rPr>
              <a:t>Hvilken </a:t>
            </a:r>
            <a:r>
              <a:rPr lang="nb-NO" sz="2800" b="1" i="1" dirty="0" smtClean="0">
                <a:solidFill>
                  <a:schemeClr val="bg1"/>
                </a:solidFill>
              </a:rPr>
              <a:t>funksjon</a:t>
            </a:r>
            <a:r>
              <a:rPr lang="nb-NO" sz="2800" b="1" dirty="0" smtClean="0">
                <a:solidFill>
                  <a:schemeClr val="bg1"/>
                </a:solidFill>
              </a:rPr>
              <a:t> har de ulike delene av en sykkel?</a:t>
            </a:r>
            <a:endParaRPr lang="nb-NO" sz="2800" b="1" dirty="0">
              <a:solidFill>
                <a:schemeClr val="bg1"/>
              </a:solidFill>
            </a:endParaRPr>
          </a:p>
        </p:txBody>
      </p:sp>
      <p:sp>
        <p:nvSpPr>
          <p:cNvPr id="9" name="Rektangel 8"/>
          <p:cNvSpPr/>
          <p:nvPr/>
        </p:nvSpPr>
        <p:spPr>
          <a:xfrm>
            <a:off x="2108411" y="1196752"/>
            <a:ext cx="4927182" cy="523220"/>
          </a:xfrm>
          <a:prstGeom prst="rect">
            <a:avLst/>
          </a:prstGeom>
        </p:spPr>
        <p:txBody>
          <a:bodyPr wrap="none">
            <a:spAutoFit/>
          </a:bodyPr>
          <a:lstStyle/>
          <a:p>
            <a:pPr algn="ctr"/>
            <a:r>
              <a:rPr lang="nb-NO" sz="2800" b="1" dirty="0" smtClean="0">
                <a:solidFill>
                  <a:schemeClr val="bg1"/>
                </a:solidFill>
              </a:rPr>
              <a:t>Hvilken </a:t>
            </a:r>
            <a:r>
              <a:rPr lang="nb-NO" sz="2800" b="1" i="1" dirty="0" smtClean="0">
                <a:solidFill>
                  <a:schemeClr val="bg1"/>
                </a:solidFill>
              </a:rPr>
              <a:t>funksjon</a:t>
            </a:r>
            <a:r>
              <a:rPr lang="nb-NO" sz="2800" b="1" dirty="0" smtClean="0">
                <a:solidFill>
                  <a:schemeClr val="bg1"/>
                </a:solidFill>
              </a:rPr>
              <a:t> har en sykkel?</a:t>
            </a:r>
            <a:endParaRPr lang="nb-NO" sz="2800" b="1" dirty="0">
              <a:solidFill>
                <a:schemeClr val="bg1"/>
              </a:solidFill>
            </a:endParaRPr>
          </a:p>
        </p:txBody>
      </p:sp>
    </p:spTree>
    <p:extLst>
      <p:ext uri="{BB962C8B-B14F-4D97-AF65-F5344CB8AC3E}">
        <p14:creationId xmlns:p14="http://schemas.microsoft.com/office/powerpoint/2010/main" val="23321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0" name="Picture 22" descr="Bilderesultat for sykkeldel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3102179"/>
            <a:ext cx="3693219" cy="3693219"/>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1867669" y="332656"/>
            <a:ext cx="5152603" cy="830997"/>
          </a:xfrm>
          <a:prstGeom prst="rect">
            <a:avLst/>
          </a:prstGeom>
        </p:spPr>
        <p:txBody>
          <a:bodyPr wrap="square">
            <a:spAutoFit/>
          </a:bodyPr>
          <a:lstStyle/>
          <a:p>
            <a:pPr algn="ctr"/>
            <a:r>
              <a:rPr lang="nb-NO" sz="2400" b="1" dirty="0" smtClean="0"/>
              <a:t>Alle disse delene har hver sin </a:t>
            </a:r>
            <a:r>
              <a:rPr lang="nb-NO" sz="2400" b="1" i="1" dirty="0" smtClean="0"/>
              <a:t>funksjon</a:t>
            </a:r>
            <a:r>
              <a:rPr lang="nb-NO" sz="2400" b="1" dirty="0" smtClean="0"/>
              <a:t>, men delene jobber sammen.</a:t>
            </a:r>
            <a:endParaRPr lang="nb-NO" sz="2400" b="1" dirty="0"/>
          </a:p>
        </p:txBody>
      </p:sp>
      <p:sp>
        <p:nvSpPr>
          <p:cNvPr id="4" name="Rektangel 3"/>
          <p:cNvSpPr/>
          <p:nvPr/>
        </p:nvSpPr>
        <p:spPr>
          <a:xfrm>
            <a:off x="1867669" y="1340768"/>
            <a:ext cx="5152603" cy="830997"/>
          </a:xfrm>
          <a:prstGeom prst="rect">
            <a:avLst/>
          </a:prstGeom>
        </p:spPr>
        <p:txBody>
          <a:bodyPr wrap="square">
            <a:spAutoFit/>
          </a:bodyPr>
          <a:lstStyle/>
          <a:p>
            <a:pPr algn="ctr"/>
            <a:r>
              <a:rPr lang="nb-NO" sz="2400" b="1" dirty="0" smtClean="0"/>
              <a:t>De ulike delene har også en </a:t>
            </a:r>
            <a:r>
              <a:rPr lang="nb-NO" sz="2400" b="1" i="1" dirty="0" smtClean="0"/>
              <a:t>form</a:t>
            </a:r>
            <a:r>
              <a:rPr lang="nb-NO" sz="2400" b="1" dirty="0" smtClean="0"/>
              <a:t> som passer til funksjonen.</a:t>
            </a:r>
            <a:endParaRPr lang="nb-NO" sz="2400" b="1" dirty="0"/>
          </a:p>
        </p:txBody>
      </p:sp>
      <p:pic>
        <p:nvPicPr>
          <p:cNvPr id="2052" name="Picture 4" descr="Bilderesultat for sykkeldele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52" y="1988840"/>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lderesultat for sykkeldel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736" y="2965351"/>
            <a:ext cx="190500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ilderesultat for sykkeldele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7334" y="1984276"/>
            <a:ext cx="19621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ilderesultat for sykkeldele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2240" y="2132856"/>
            <a:ext cx="2408342" cy="240834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ilderesultat for sykkeldele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175" y="4229359"/>
            <a:ext cx="1691696" cy="114793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ilderesultat for sykkeldele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335" y="793027"/>
            <a:ext cx="1645346" cy="96047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ilderesultat for sykkeldele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3962" y="5511477"/>
            <a:ext cx="1301899" cy="130189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Bilderesultat for sykkeldele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399" y="5719483"/>
            <a:ext cx="1826568" cy="88588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Bilderesultat for sykkeldele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6690" y="4796829"/>
            <a:ext cx="20955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Bilderesultat for sykkelstyre"/>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8732" y="334988"/>
            <a:ext cx="2424361" cy="187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81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691680" y="764704"/>
            <a:ext cx="5706499" cy="523220"/>
          </a:xfrm>
          <a:prstGeom prst="rect">
            <a:avLst/>
          </a:prstGeom>
        </p:spPr>
        <p:txBody>
          <a:bodyPr wrap="none">
            <a:spAutoFit/>
          </a:bodyPr>
          <a:lstStyle/>
          <a:p>
            <a:r>
              <a:rPr lang="nb-NO" sz="2800" b="1" dirty="0" smtClean="0"/>
              <a:t>Kan dere komme på andre systemer?</a:t>
            </a:r>
            <a:endParaRPr lang="nb-NO" sz="2800" b="1" dirty="0"/>
          </a:p>
        </p:txBody>
      </p:sp>
      <p:pic>
        <p:nvPicPr>
          <p:cNvPr id="1030" name="Picture 6" descr="Lampe, Lys, Belysning, Lampeskjerm, Bordlampe, Kobber"/>
          <p:cNvPicPr>
            <a:picLocks noChangeAspect="1" noChangeArrowheads="1"/>
          </p:cNvPicPr>
          <p:nvPr/>
        </p:nvPicPr>
        <p:blipFill rotWithShape="1">
          <a:blip r:embed="rId2">
            <a:extLst>
              <a:ext uri="{28A0092B-C50C-407E-A947-70E740481C1C}">
                <a14:useLocalDpi xmlns:a14="http://schemas.microsoft.com/office/drawing/2010/main" val="0"/>
              </a:ext>
            </a:extLst>
          </a:blip>
          <a:srcRect l="41224"/>
          <a:stretch/>
        </p:blipFill>
        <p:spPr bwMode="auto">
          <a:xfrm>
            <a:off x="1938895" y="1628800"/>
            <a:ext cx="4937361" cy="472514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pe 17"/>
          <p:cNvGrpSpPr/>
          <p:nvPr/>
        </p:nvGrpSpPr>
        <p:grpSpPr>
          <a:xfrm>
            <a:off x="2047415" y="3163605"/>
            <a:ext cx="4653896" cy="3256679"/>
            <a:chOff x="31191" y="3163605"/>
            <a:chExt cx="4653896" cy="3256679"/>
          </a:xfrm>
        </p:grpSpPr>
        <p:sp>
          <p:nvSpPr>
            <p:cNvPr id="4" name="TekstSylinder 3"/>
            <p:cNvSpPr txBox="1"/>
            <p:nvPr/>
          </p:nvSpPr>
          <p:spPr>
            <a:xfrm>
              <a:off x="3872044" y="3163605"/>
              <a:ext cx="813043" cy="369332"/>
            </a:xfrm>
            <a:prstGeom prst="rect">
              <a:avLst/>
            </a:prstGeom>
            <a:noFill/>
          </p:spPr>
          <p:txBody>
            <a:bodyPr wrap="none" rtlCol="0">
              <a:spAutoFit/>
            </a:bodyPr>
            <a:lstStyle/>
            <a:p>
              <a:r>
                <a:rPr lang="nb-NO" dirty="0" smtClean="0">
                  <a:solidFill>
                    <a:schemeClr val="tx2">
                      <a:lumMod val="75000"/>
                    </a:schemeClr>
                  </a:solidFill>
                </a:rPr>
                <a:t>skjerm</a:t>
              </a:r>
              <a:endParaRPr lang="nb-NO" dirty="0">
                <a:solidFill>
                  <a:schemeClr val="tx2">
                    <a:lumMod val="75000"/>
                  </a:schemeClr>
                </a:solidFill>
              </a:endParaRPr>
            </a:p>
          </p:txBody>
        </p:sp>
        <p:sp>
          <p:nvSpPr>
            <p:cNvPr id="8" name="TekstSylinder 7"/>
            <p:cNvSpPr txBox="1"/>
            <p:nvPr/>
          </p:nvSpPr>
          <p:spPr>
            <a:xfrm>
              <a:off x="3094098" y="4210879"/>
              <a:ext cx="921727" cy="369332"/>
            </a:xfrm>
            <a:prstGeom prst="rect">
              <a:avLst/>
            </a:prstGeom>
            <a:noFill/>
          </p:spPr>
          <p:txBody>
            <a:bodyPr wrap="none" rtlCol="0">
              <a:spAutoFit/>
            </a:bodyPr>
            <a:lstStyle/>
            <a:p>
              <a:r>
                <a:rPr lang="nb-NO" dirty="0" smtClean="0">
                  <a:solidFill>
                    <a:schemeClr val="tx2">
                      <a:lumMod val="75000"/>
                    </a:schemeClr>
                  </a:solidFill>
                </a:rPr>
                <a:t>lyspære</a:t>
              </a:r>
              <a:endParaRPr lang="nb-NO" dirty="0">
                <a:solidFill>
                  <a:schemeClr val="tx2">
                    <a:lumMod val="75000"/>
                  </a:schemeClr>
                </a:solidFill>
              </a:endParaRPr>
            </a:p>
          </p:txBody>
        </p:sp>
        <p:sp>
          <p:nvSpPr>
            <p:cNvPr id="9" name="TekstSylinder 8"/>
            <p:cNvSpPr txBox="1"/>
            <p:nvPr/>
          </p:nvSpPr>
          <p:spPr>
            <a:xfrm>
              <a:off x="31191" y="4983653"/>
              <a:ext cx="847155" cy="369332"/>
            </a:xfrm>
            <a:prstGeom prst="rect">
              <a:avLst/>
            </a:prstGeom>
            <a:noFill/>
          </p:spPr>
          <p:txBody>
            <a:bodyPr wrap="none" rtlCol="0">
              <a:spAutoFit/>
            </a:bodyPr>
            <a:lstStyle/>
            <a:p>
              <a:r>
                <a:rPr lang="nb-NO" dirty="0" smtClean="0">
                  <a:solidFill>
                    <a:schemeClr val="tx2">
                      <a:lumMod val="75000"/>
                    </a:schemeClr>
                  </a:solidFill>
                </a:rPr>
                <a:t>støpsel</a:t>
              </a:r>
              <a:endParaRPr lang="nb-NO" dirty="0">
                <a:solidFill>
                  <a:schemeClr val="tx2">
                    <a:lumMod val="75000"/>
                  </a:schemeClr>
                </a:solidFill>
              </a:endParaRPr>
            </a:p>
          </p:txBody>
        </p:sp>
        <p:sp>
          <p:nvSpPr>
            <p:cNvPr id="10" name="TekstSylinder 9"/>
            <p:cNvSpPr txBox="1"/>
            <p:nvPr/>
          </p:nvSpPr>
          <p:spPr>
            <a:xfrm>
              <a:off x="3349760" y="5013176"/>
              <a:ext cx="1032142" cy="369332"/>
            </a:xfrm>
            <a:prstGeom prst="rect">
              <a:avLst/>
            </a:prstGeom>
            <a:noFill/>
          </p:spPr>
          <p:txBody>
            <a:bodyPr wrap="none" rtlCol="0">
              <a:spAutoFit/>
            </a:bodyPr>
            <a:lstStyle/>
            <a:p>
              <a:r>
                <a:rPr lang="nb-NO" dirty="0" smtClean="0">
                  <a:solidFill>
                    <a:schemeClr val="tx2">
                      <a:lumMod val="75000"/>
                    </a:schemeClr>
                  </a:solidFill>
                </a:rPr>
                <a:t>lampefot</a:t>
              </a:r>
              <a:endParaRPr lang="nb-NO" dirty="0">
                <a:solidFill>
                  <a:schemeClr val="tx2">
                    <a:lumMod val="75000"/>
                  </a:schemeClr>
                </a:solidFill>
              </a:endParaRPr>
            </a:p>
          </p:txBody>
        </p:sp>
        <p:sp>
          <p:nvSpPr>
            <p:cNvPr id="11" name="TekstSylinder 10"/>
            <p:cNvSpPr txBox="1"/>
            <p:nvPr/>
          </p:nvSpPr>
          <p:spPr>
            <a:xfrm>
              <a:off x="714759" y="6050952"/>
              <a:ext cx="880369" cy="369332"/>
            </a:xfrm>
            <a:prstGeom prst="rect">
              <a:avLst/>
            </a:prstGeom>
            <a:noFill/>
          </p:spPr>
          <p:txBody>
            <a:bodyPr wrap="none" rtlCol="0">
              <a:spAutoFit/>
            </a:bodyPr>
            <a:lstStyle/>
            <a:p>
              <a:r>
                <a:rPr lang="nb-NO" dirty="0" smtClean="0">
                  <a:solidFill>
                    <a:schemeClr val="tx2">
                      <a:lumMod val="75000"/>
                    </a:schemeClr>
                  </a:solidFill>
                </a:rPr>
                <a:t>ledning</a:t>
              </a:r>
              <a:endParaRPr lang="nb-NO" dirty="0">
                <a:solidFill>
                  <a:schemeClr val="tx2">
                    <a:lumMod val="75000"/>
                  </a:schemeClr>
                </a:solidFill>
              </a:endParaRPr>
            </a:p>
          </p:txBody>
        </p:sp>
        <p:cxnSp>
          <p:nvCxnSpPr>
            <p:cNvPr id="6" name="Rett linje 5"/>
            <p:cNvCxnSpPr/>
            <p:nvPr/>
          </p:nvCxnSpPr>
          <p:spPr>
            <a:xfrm flipH="1" flipV="1">
              <a:off x="3626969" y="3212976"/>
              <a:ext cx="256142" cy="11265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Rett linje 14"/>
            <p:cNvCxnSpPr/>
            <p:nvPr/>
          </p:nvCxnSpPr>
          <p:spPr>
            <a:xfrm flipH="1" flipV="1">
              <a:off x="3094098" y="3992012"/>
              <a:ext cx="256142" cy="21886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flipH="1">
              <a:off x="3093618" y="5227445"/>
              <a:ext cx="256142" cy="13256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Rett linje 18"/>
            <p:cNvCxnSpPr>
              <a:endCxn id="9" idx="2"/>
            </p:cNvCxnSpPr>
            <p:nvPr/>
          </p:nvCxnSpPr>
          <p:spPr>
            <a:xfrm flipV="1">
              <a:off x="454342" y="5352985"/>
              <a:ext cx="427" cy="1836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Rett linje 20"/>
            <p:cNvCxnSpPr/>
            <p:nvPr/>
          </p:nvCxnSpPr>
          <p:spPr>
            <a:xfrm flipH="1" flipV="1">
              <a:off x="873299" y="5877273"/>
              <a:ext cx="57484" cy="183626"/>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994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Øystein Sørborg\AppData\Local\Microsoft\Windows\INetCache\IE\JH6PHD54\ecosystem_movemen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030871"/>
            <a:ext cx="5688632" cy="5926521"/>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p:cNvSpPr/>
          <p:nvPr/>
        </p:nvSpPr>
        <p:spPr>
          <a:xfrm>
            <a:off x="1691680" y="764704"/>
            <a:ext cx="5706499" cy="523220"/>
          </a:xfrm>
          <a:prstGeom prst="rect">
            <a:avLst/>
          </a:prstGeom>
        </p:spPr>
        <p:txBody>
          <a:bodyPr wrap="none">
            <a:spAutoFit/>
          </a:bodyPr>
          <a:lstStyle/>
          <a:p>
            <a:r>
              <a:rPr lang="nb-NO" sz="2800" b="1" dirty="0" smtClean="0"/>
              <a:t>Kan dere komme på andre systemer?</a:t>
            </a:r>
            <a:endParaRPr lang="nb-NO" sz="2800" b="1" dirty="0"/>
          </a:p>
        </p:txBody>
      </p:sp>
      <p:cxnSp>
        <p:nvCxnSpPr>
          <p:cNvPr id="4" name="Rett linje 3"/>
          <p:cNvCxnSpPr/>
          <p:nvPr/>
        </p:nvCxnSpPr>
        <p:spPr>
          <a:xfrm flipH="1">
            <a:off x="7252241" y="3613666"/>
            <a:ext cx="25614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Rett linje 5"/>
          <p:cNvCxnSpPr/>
          <p:nvPr/>
        </p:nvCxnSpPr>
        <p:spPr>
          <a:xfrm flipH="1">
            <a:off x="5515122" y="2780928"/>
            <a:ext cx="256142" cy="7200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Rett linje 7"/>
          <p:cNvCxnSpPr/>
          <p:nvPr/>
        </p:nvCxnSpPr>
        <p:spPr>
          <a:xfrm flipH="1" flipV="1">
            <a:off x="6996099" y="1685129"/>
            <a:ext cx="256142" cy="5632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Rett linje 9"/>
          <p:cNvCxnSpPr/>
          <p:nvPr/>
        </p:nvCxnSpPr>
        <p:spPr>
          <a:xfrm flipH="1">
            <a:off x="1435538" y="2378760"/>
            <a:ext cx="25614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Rett linje 11"/>
          <p:cNvCxnSpPr/>
          <p:nvPr/>
        </p:nvCxnSpPr>
        <p:spPr>
          <a:xfrm flipH="1" flipV="1">
            <a:off x="7508383" y="4725144"/>
            <a:ext cx="256142" cy="11265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Rett linje 14"/>
          <p:cNvCxnSpPr/>
          <p:nvPr/>
        </p:nvCxnSpPr>
        <p:spPr>
          <a:xfrm flipH="1" flipV="1">
            <a:off x="7097492" y="5877272"/>
            <a:ext cx="256142" cy="11265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Rett linje 15"/>
          <p:cNvCxnSpPr/>
          <p:nvPr/>
        </p:nvCxnSpPr>
        <p:spPr>
          <a:xfrm flipH="1" flipV="1">
            <a:off x="5004048" y="6237312"/>
            <a:ext cx="256142" cy="112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kstSylinder 16"/>
          <p:cNvSpPr txBox="1"/>
          <p:nvPr/>
        </p:nvSpPr>
        <p:spPr>
          <a:xfrm>
            <a:off x="7285822" y="1556792"/>
            <a:ext cx="449162" cy="369332"/>
          </a:xfrm>
          <a:prstGeom prst="rect">
            <a:avLst/>
          </a:prstGeom>
          <a:noFill/>
        </p:spPr>
        <p:txBody>
          <a:bodyPr wrap="none" rtlCol="0">
            <a:spAutoFit/>
          </a:bodyPr>
          <a:lstStyle/>
          <a:p>
            <a:r>
              <a:rPr lang="nb-NO" dirty="0" smtClean="0">
                <a:solidFill>
                  <a:schemeClr val="tx2">
                    <a:lumMod val="75000"/>
                  </a:schemeClr>
                </a:solidFill>
              </a:rPr>
              <a:t>sol</a:t>
            </a:r>
            <a:endParaRPr lang="nb-NO" dirty="0">
              <a:solidFill>
                <a:schemeClr val="tx2">
                  <a:lumMod val="75000"/>
                </a:schemeClr>
              </a:solidFill>
            </a:endParaRPr>
          </a:p>
        </p:txBody>
      </p:sp>
      <p:cxnSp>
        <p:nvCxnSpPr>
          <p:cNvPr id="18" name="Rett linje 17"/>
          <p:cNvCxnSpPr/>
          <p:nvPr/>
        </p:nvCxnSpPr>
        <p:spPr>
          <a:xfrm flipH="1" flipV="1">
            <a:off x="7418746" y="2389774"/>
            <a:ext cx="256142" cy="5632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kstSylinder 18"/>
          <p:cNvSpPr txBox="1"/>
          <p:nvPr/>
        </p:nvSpPr>
        <p:spPr>
          <a:xfrm>
            <a:off x="7674888" y="2293623"/>
            <a:ext cx="506870" cy="369332"/>
          </a:xfrm>
          <a:prstGeom prst="rect">
            <a:avLst/>
          </a:prstGeom>
          <a:noFill/>
        </p:spPr>
        <p:txBody>
          <a:bodyPr wrap="none" rtlCol="0">
            <a:spAutoFit/>
          </a:bodyPr>
          <a:lstStyle/>
          <a:p>
            <a:r>
              <a:rPr lang="nb-NO" dirty="0" smtClean="0">
                <a:solidFill>
                  <a:schemeClr val="tx2">
                    <a:lumMod val="75000"/>
                  </a:schemeClr>
                </a:solidFill>
              </a:rPr>
              <a:t>luft</a:t>
            </a:r>
            <a:endParaRPr lang="nb-NO" dirty="0">
              <a:solidFill>
                <a:schemeClr val="tx2">
                  <a:lumMod val="75000"/>
                </a:schemeClr>
              </a:solidFill>
            </a:endParaRPr>
          </a:p>
        </p:txBody>
      </p:sp>
      <p:sp>
        <p:nvSpPr>
          <p:cNvPr id="20" name="TekstSylinder 19"/>
          <p:cNvSpPr txBox="1"/>
          <p:nvPr/>
        </p:nvSpPr>
        <p:spPr>
          <a:xfrm>
            <a:off x="7561745" y="3429000"/>
            <a:ext cx="490840" cy="369332"/>
          </a:xfrm>
          <a:prstGeom prst="rect">
            <a:avLst/>
          </a:prstGeom>
          <a:noFill/>
        </p:spPr>
        <p:txBody>
          <a:bodyPr wrap="none" rtlCol="0">
            <a:spAutoFit/>
          </a:bodyPr>
          <a:lstStyle/>
          <a:p>
            <a:r>
              <a:rPr lang="nb-NO" dirty="0" smtClean="0">
                <a:solidFill>
                  <a:schemeClr val="tx2">
                    <a:lumMod val="75000"/>
                  </a:schemeClr>
                </a:solidFill>
              </a:rPr>
              <a:t>dyr</a:t>
            </a:r>
            <a:endParaRPr lang="nb-NO" dirty="0">
              <a:solidFill>
                <a:schemeClr val="tx2">
                  <a:lumMod val="75000"/>
                </a:schemeClr>
              </a:solidFill>
            </a:endParaRPr>
          </a:p>
        </p:txBody>
      </p:sp>
      <p:sp>
        <p:nvSpPr>
          <p:cNvPr id="21" name="TekstSylinder 20"/>
          <p:cNvSpPr txBox="1"/>
          <p:nvPr/>
        </p:nvSpPr>
        <p:spPr>
          <a:xfrm>
            <a:off x="5808418" y="2511186"/>
            <a:ext cx="859723" cy="369332"/>
          </a:xfrm>
          <a:prstGeom prst="rect">
            <a:avLst/>
          </a:prstGeom>
          <a:noFill/>
        </p:spPr>
        <p:txBody>
          <a:bodyPr wrap="none" rtlCol="0">
            <a:spAutoFit/>
          </a:bodyPr>
          <a:lstStyle/>
          <a:p>
            <a:r>
              <a:rPr lang="nb-NO" dirty="0" smtClean="0">
                <a:solidFill>
                  <a:schemeClr val="tx2">
                    <a:lumMod val="75000"/>
                  </a:schemeClr>
                </a:solidFill>
              </a:rPr>
              <a:t>planter</a:t>
            </a:r>
            <a:endParaRPr lang="nb-NO" dirty="0">
              <a:solidFill>
                <a:schemeClr val="tx2">
                  <a:lumMod val="75000"/>
                </a:schemeClr>
              </a:solidFill>
            </a:endParaRPr>
          </a:p>
        </p:txBody>
      </p:sp>
      <p:sp>
        <p:nvSpPr>
          <p:cNvPr id="22" name="TekstSylinder 21"/>
          <p:cNvSpPr txBox="1"/>
          <p:nvPr/>
        </p:nvSpPr>
        <p:spPr>
          <a:xfrm>
            <a:off x="7734984" y="4725144"/>
            <a:ext cx="559833" cy="369332"/>
          </a:xfrm>
          <a:prstGeom prst="rect">
            <a:avLst/>
          </a:prstGeom>
          <a:noFill/>
        </p:spPr>
        <p:txBody>
          <a:bodyPr wrap="none" rtlCol="0">
            <a:spAutoFit/>
          </a:bodyPr>
          <a:lstStyle/>
          <a:p>
            <a:r>
              <a:rPr lang="nb-NO" dirty="0" smtClean="0">
                <a:solidFill>
                  <a:schemeClr val="tx2">
                    <a:lumMod val="75000"/>
                  </a:schemeClr>
                </a:solidFill>
              </a:rPr>
              <a:t>jord</a:t>
            </a:r>
            <a:endParaRPr lang="nb-NO" dirty="0">
              <a:solidFill>
                <a:schemeClr val="tx2">
                  <a:lumMod val="75000"/>
                </a:schemeClr>
              </a:solidFill>
            </a:endParaRPr>
          </a:p>
        </p:txBody>
      </p:sp>
      <p:sp>
        <p:nvSpPr>
          <p:cNvPr id="23" name="TekstSylinder 22"/>
          <p:cNvSpPr txBox="1"/>
          <p:nvPr/>
        </p:nvSpPr>
        <p:spPr>
          <a:xfrm>
            <a:off x="7316494" y="5877272"/>
            <a:ext cx="639919" cy="369332"/>
          </a:xfrm>
          <a:prstGeom prst="rect">
            <a:avLst/>
          </a:prstGeom>
          <a:noFill/>
        </p:spPr>
        <p:txBody>
          <a:bodyPr wrap="none" rtlCol="0">
            <a:spAutoFit/>
          </a:bodyPr>
          <a:lstStyle/>
          <a:p>
            <a:r>
              <a:rPr lang="nb-NO" dirty="0" smtClean="0">
                <a:solidFill>
                  <a:schemeClr val="tx2">
                    <a:lumMod val="75000"/>
                  </a:schemeClr>
                </a:solidFill>
              </a:rPr>
              <a:t>sopp</a:t>
            </a:r>
            <a:endParaRPr lang="nb-NO" dirty="0">
              <a:solidFill>
                <a:schemeClr val="tx2">
                  <a:lumMod val="75000"/>
                </a:schemeClr>
              </a:solidFill>
            </a:endParaRPr>
          </a:p>
        </p:txBody>
      </p:sp>
      <p:sp>
        <p:nvSpPr>
          <p:cNvPr id="24" name="TekstSylinder 23"/>
          <p:cNvSpPr txBox="1"/>
          <p:nvPr/>
        </p:nvSpPr>
        <p:spPr>
          <a:xfrm>
            <a:off x="5260190" y="6246604"/>
            <a:ext cx="1234633" cy="369332"/>
          </a:xfrm>
          <a:prstGeom prst="rect">
            <a:avLst/>
          </a:prstGeom>
          <a:noFill/>
        </p:spPr>
        <p:txBody>
          <a:bodyPr wrap="none" rtlCol="0">
            <a:spAutoFit/>
          </a:bodyPr>
          <a:lstStyle/>
          <a:p>
            <a:r>
              <a:rPr lang="nb-NO" dirty="0" smtClean="0">
                <a:solidFill>
                  <a:schemeClr val="tx2">
                    <a:lumMod val="75000"/>
                  </a:schemeClr>
                </a:solidFill>
              </a:rPr>
              <a:t>nedbrytere</a:t>
            </a:r>
            <a:endParaRPr lang="nb-NO" dirty="0">
              <a:solidFill>
                <a:schemeClr val="tx2">
                  <a:lumMod val="75000"/>
                </a:schemeClr>
              </a:solidFill>
            </a:endParaRPr>
          </a:p>
        </p:txBody>
      </p:sp>
      <p:sp>
        <p:nvSpPr>
          <p:cNvPr id="25" name="TekstSylinder 24"/>
          <p:cNvSpPr txBox="1"/>
          <p:nvPr/>
        </p:nvSpPr>
        <p:spPr>
          <a:xfrm>
            <a:off x="567993" y="2205108"/>
            <a:ext cx="867545" cy="369332"/>
          </a:xfrm>
          <a:prstGeom prst="rect">
            <a:avLst/>
          </a:prstGeom>
          <a:noFill/>
        </p:spPr>
        <p:txBody>
          <a:bodyPr wrap="none" rtlCol="0">
            <a:spAutoFit/>
          </a:bodyPr>
          <a:lstStyle/>
          <a:p>
            <a:r>
              <a:rPr lang="nb-NO" dirty="0" smtClean="0">
                <a:solidFill>
                  <a:schemeClr val="tx2">
                    <a:lumMod val="75000"/>
                  </a:schemeClr>
                </a:solidFill>
              </a:rPr>
              <a:t>nedbør</a:t>
            </a:r>
            <a:endParaRPr lang="nb-NO" dirty="0">
              <a:solidFill>
                <a:schemeClr val="tx2">
                  <a:lumMod val="75000"/>
                </a:schemeClr>
              </a:solidFill>
            </a:endParaRPr>
          </a:p>
        </p:txBody>
      </p:sp>
    </p:spTree>
    <p:extLst>
      <p:ext uri="{BB962C8B-B14F-4D97-AF65-F5344CB8AC3E}">
        <p14:creationId xmlns:p14="http://schemas.microsoft.com/office/powerpoint/2010/main" val="315180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691680" y="5085184"/>
            <a:ext cx="5112568" cy="1446550"/>
          </a:xfrm>
          <a:prstGeom prst="rect">
            <a:avLst/>
          </a:prstGeom>
        </p:spPr>
        <p:txBody>
          <a:bodyPr wrap="square">
            <a:spAutoFit/>
          </a:bodyPr>
          <a:lstStyle/>
          <a:p>
            <a:pPr algn="ctr"/>
            <a:r>
              <a:rPr lang="nb-NO" sz="2400" dirty="0" smtClean="0"/>
              <a:t>Alle de ulike delene av cella virker også sammen som et system. </a:t>
            </a:r>
          </a:p>
          <a:p>
            <a:pPr algn="ctr"/>
            <a:endParaRPr lang="nb-NO" sz="1400" dirty="0"/>
          </a:p>
          <a:p>
            <a:pPr algn="ctr"/>
            <a:r>
              <a:rPr lang="nb-NO" sz="2400" dirty="0" smtClean="0"/>
              <a:t>Hver del har sin funksjon. </a:t>
            </a:r>
            <a:endParaRPr lang="nb-NO" sz="2400" dirty="0"/>
          </a:p>
        </p:txBody>
      </p:sp>
      <p:sp>
        <p:nvSpPr>
          <p:cNvPr id="3" name="Rektangel 2"/>
          <p:cNvSpPr/>
          <p:nvPr/>
        </p:nvSpPr>
        <p:spPr>
          <a:xfrm>
            <a:off x="3059832" y="370503"/>
            <a:ext cx="2738122" cy="523220"/>
          </a:xfrm>
          <a:prstGeom prst="rect">
            <a:avLst/>
          </a:prstGeom>
        </p:spPr>
        <p:txBody>
          <a:bodyPr wrap="none">
            <a:spAutoFit/>
          </a:bodyPr>
          <a:lstStyle/>
          <a:p>
            <a:r>
              <a:rPr lang="nb-NO" sz="2800" b="1" dirty="0" smtClean="0"/>
              <a:t>Cella som system</a:t>
            </a:r>
            <a:endParaRPr lang="nb-NO" sz="2800" dirty="0"/>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150727"/>
            <a:ext cx="3744415" cy="3617915"/>
          </a:xfrm>
          <a:prstGeom prst="rect">
            <a:avLst/>
          </a:prstGeom>
        </p:spPr>
      </p:pic>
    </p:spTree>
    <p:extLst>
      <p:ext uri="{BB962C8B-B14F-4D97-AF65-F5344CB8AC3E}">
        <p14:creationId xmlns:p14="http://schemas.microsoft.com/office/powerpoint/2010/main" val="4083274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395536" y="260648"/>
            <a:ext cx="2819875" cy="523220"/>
          </a:xfrm>
          <a:prstGeom prst="rect">
            <a:avLst/>
          </a:prstGeom>
        </p:spPr>
        <p:txBody>
          <a:bodyPr wrap="none">
            <a:spAutoFit/>
          </a:bodyPr>
          <a:lstStyle/>
          <a:p>
            <a:r>
              <a:rPr lang="nb-NO" sz="2800" b="1" dirty="0" smtClean="0"/>
              <a:t>Cella som system</a:t>
            </a:r>
            <a:endParaRPr lang="nb-NO" sz="2800" dirty="0"/>
          </a:p>
        </p:txBody>
      </p:sp>
      <p:pic>
        <p:nvPicPr>
          <p:cNvPr id="5" name="Bil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017438"/>
            <a:ext cx="2724950" cy="2632890"/>
          </a:xfrm>
          <a:prstGeom prst="rect">
            <a:avLst/>
          </a:prstGeom>
        </p:spPr>
      </p:pic>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45" y="4009568"/>
            <a:ext cx="2595255" cy="2846408"/>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312" y="332656"/>
            <a:ext cx="3314229" cy="307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312" y="3560408"/>
            <a:ext cx="3399088" cy="326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ktangel 5"/>
          <p:cNvSpPr/>
          <p:nvPr/>
        </p:nvSpPr>
        <p:spPr>
          <a:xfrm>
            <a:off x="4903162" y="753078"/>
            <a:ext cx="1008112" cy="2625934"/>
          </a:xfrm>
          <a:prstGeom prst="rect">
            <a:avLst/>
          </a:prstGeom>
          <a:solidFill>
            <a:srgbClr val="E2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9"/>
          <p:cNvSpPr/>
          <p:nvPr/>
        </p:nvSpPr>
        <p:spPr>
          <a:xfrm>
            <a:off x="4885910" y="3904534"/>
            <a:ext cx="1025364" cy="2919600"/>
          </a:xfrm>
          <a:prstGeom prst="rect">
            <a:avLst/>
          </a:prstGeom>
          <a:solidFill>
            <a:srgbClr val="E200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378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4929</TotalTime>
  <Words>491</Words>
  <Application>Microsoft Office PowerPoint</Application>
  <PresentationFormat>Skjermfremvisning (4:3)</PresentationFormat>
  <Paragraphs>169</Paragraphs>
  <Slides>29</Slides>
  <Notes>2</Notes>
  <HiddenSlides>0</HiddenSlides>
  <MMClips>6</MMClips>
  <ScaleCrop>false</ScaleCrop>
  <HeadingPairs>
    <vt:vector size="4" baseType="variant">
      <vt:variant>
        <vt:lpstr>Tema</vt:lpstr>
      </vt:variant>
      <vt:variant>
        <vt:i4>1</vt:i4>
      </vt:variant>
      <vt:variant>
        <vt:lpstr>Lysbildetitler</vt:lpstr>
      </vt:variant>
      <vt:variant>
        <vt:i4>29</vt:i4>
      </vt:variant>
    </vt:vector>
  </HeadingPairs>
  <TitlesOfParts>
    <vt:vector size="30" baseType="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Vurderingskriterier </vt:lpstr>
    </vt:vector>
  </TitlesOfParts>
  <Company>Universitetet i Oslo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Øystein Sørborg</dc:creator>
  <cp:lastModifiedBy>Øystein Sørborg</cp:lastModifiedBy>
  <cp:revision>60</cp:revision>
  <dcterms:created xsi:type="dcterms:W3CDTF">2016-11-04T13:38:15Z</dcterms:created>
  <dcterms:modified xsi:type="dcterms:W3CDTF">2017-12-04T13:00:19Z</dcterms:modified>
</cp:coreProperties>
</file>