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6" r:id="rId3"/>
    <p:sldId id="271" r:id="rId4"/>
    <p:sldId id="274" r:id="rId5"/>
    <p:sldId id="282" r:id="rId6"/>
    <p:sldId id="283" r:id="rId7"/>
    <p:sldId id="263" r:id="rId8"/>
    <p:sldId id="264" r:id="rId9"/>
    <p:sldId id="273" r:id="rId10"/>
    <p:sldId id="272" r:id="rId11"/>
    <p:sldId id="265" r:id="rId12"/>
    <p:sldId id="262" r:id="rId13"/>
    <p:sldId id="261" r:id="rId14"/>
    <p:sldId id="278" r:id="rId15"/>
    <p:sldId id="281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39" autoAdjust="0"/>
  </p:normalViewPr>
  <p:slideViewPr>
    <p:cSldViewPr>
      <p:cViewPr>
        <p:scale>
          <a:sx n="75" d="100"/>
          <a:sy n="75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7D8E-28E6-48E5-9B70-3EF45B02C5EC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AD6B-354B-4702-AE10-DF2E39D8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3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 i granskog har foregått siden 1988  (det het ikke TOV da). Prosjektet har 8 granskogsområder med gammel granskog der de overvåker vegetasjonen fortsatt (10 opprinnelig). I Gutulia har de holdt på siden 1989. De analyserer de samme flatene hver gang (50 pr. overvåkingsområde). De undersøker blant annet effekter av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klimaendsringer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vegetasjonsutviklingen, </a:t>
            </a:r>
            <a:r>
              <a:rPr lang="nb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inkludert artsmangfold.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D6B-354B-4702-AE10-DF2E39D8B5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http://www.artsdatabanken.no/Pages/F1428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D6B-354B-4702-AE10-DF2E39D8B50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19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8C37-F730-4C73-A9E6-A509106B0F7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7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7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6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20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5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4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6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0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8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35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Q4SaptfhQI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_z-y9mX_hOQ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3" y="201340"/>
            <a:ext cx="9187133" cy="587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225056" y="3611116"/>
            <a:ext cx="1728192" cy="421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79512" y="4843036"/>
            <a:ext cx="122413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4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0" y="4509120"/>
            <a:ext cx="3131839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07504" y="764704"/>
            <a:ext cx="194421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9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10414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På jorda har vi millioner av ulike arter, det vil si ulike typer planter og dyr. All denne variasjonen av liv kaller vi naturmangfold.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7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37" y="4268889"/>
            <a:ext cx="1550975" cy="24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76" y="1781591"/>
            <a:ext cx="3859783" cy="36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tx1"/>
                </a:solidFill>
              </a:rPr>
              <a:t>Hvorfor er det viktig med </a:t>
            </a:r>
            <a:r>
              <a:rPr lang="nb-NO" b="1" dirty="0" smtClean="0">
                <a:solidFill>
                  <a:schemeClr val="tx1"/>
                </a:solidFill>
              </a:rPr>
              <a:t>naturmangfold</a:t>
            </a:r>
            <a:r>
              <a:rPr lang="nb-NO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0" t="31575" r="16525" b="21625"/>
          <a:stretch/>
        </p:blipFill>
        <p:spPr>
          <a:xfrm rot="5400000">
            <a:off x="-680641" y="2183464"/>
            <a:ext cx="2522626" cy="119492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30810" r="16793" b="11213"/>
          <a:stretch/>
        </p:blipFill>
        <p:spPr>
          <a:xfrm rot="5400000">
            <a:off x="7303284" y="1650934"/>
            <a:ext cx="2306488" cy="125961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31575" r="6456" b="16025"/>
          <a:stretch/>
        </p:blipFill>
        <p:spPr>
          <a:xfrm rot="5400000">
            <a:off x="-562797" y="4932699"/>
            <a:ext cx="2492314" cy="1007697"/>
          </a:xfrm>
          <a:prstGeom prst="rect">
            <a:avLst/>
          </a:prstGeom>
        </p:spPr>
      </p:pic>
      <p:sp>
        <p:nvSpPr>
          <p:cNvPr id="8" name="Bildeforklaring formet som et avrundet rektangel 7"/>
          <p:cNvSpPr/>
          <p:nvPr/>
        </p:nvSpPr>
        <p:spPr>
          <a:xfrm>
            <a:off x="1043608" y="1269797"/>
            <a:ext cx="2088232" cy="1440160"/>
          </a:xfrm>
          <a:prstGeom prst="wedgeRoundRectCallout">
            <a:avLst>
              <a:gd name="adj1" fmla="val -64303"/>
              <a:gd name="adj2" fmla="val -2240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r>
              <a:rPr lang="nb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ordi 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alt henger sammen med </a:t>
            </a:r>
            <a:r>
              <a:rPr lang="nb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alt og alle arter er avhengige av hverandre</a:t>
            </a:r>
            <a:endParaRPr lang="nb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372200" y="1052736"/>
            <a:ext cx="1656184" cy="2664296"/>
          </a:xfrm>
          <a:prstGeom prst="wedgeRoundRectCallout">
            <a:avLst>
              <a:gd name="adj1" fmla="val 63676"/>
              <a:gd name="adj2" fmla="val -25067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Det er ikke viktig. Jeg skulle ønske det bare fantes hester og katter. Ikke mygg i hvert fall!</a:t>
            </a:r>
            <a:endParaRPr lang="nb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6372200" y="4124914"/>
            <a:ext cx="1440160" cy="1387352"/>
          </a:xfrm>
          <a:prstGeom prst="wedgeRoundRectCallout">
            <a:avLst>
              <a:gd name="adj1" fmla="val 68035"/>
              <a:gd name="adj2" fmla="val 3333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Fordi alle arter har like stor rett til å leve</a:t>
            </a:r>
            <a:endParaRPr lang="nb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1374440" y="4221088"/>
            <a:ext cx="1580518" cy="2016224"/>
          </a:xfrm>
          <a:prstGeom prst="wedgeRoundRectCallout">
            <a:avLst>
              <a:gd name="adj1" fmla="val -67699"/>
              <a:gd name="adj2" fmla="val -18537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r>
              <a:rPr lang="nb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ordi 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vi bruker ulike arter til ulike ting: mat, </a:t>
            </a:r>
            <a:r>
              <a:rPr lang="nb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medisin, materialer</a:t>
            </a:r>
            <a:endParaRPr lang="nb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1385665" y="5527723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>
                <a:solidFill>
                  <a:schemeClr val="tx1"/>
                </a:solidFill>
              </a:rPr>
              <a:t>Hva mener du?</a:t>
            </a:r>
            <a:endParaRPr lang="nb-N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41190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På jorda har vi millioner av ulike arter, det vil si ulike typer planter og dyr. All denne variasjonen av liv kaller vi naturmangfold.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0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 mennesker har alltid vært avhengige av naturen for å overleve. Fra naturen får vi mat, rent vann og frisk luft.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0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530120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schemeClr val="bg1"/>
                </a:solidFill>
              </a:rPr>
              <a:t>Ruteanalyse i Gutulia (2009) i forbindelse med TOV – Vegetasjonsundersøkelser i granskog. Foto I. </a:t>
            </a:r>
            <a:r>
              <a:rPr lang="nb-NO" sz="1600" dirty="0" err="1">
                <a:solidFill>
                  <a:schemeClr val="bg1"/>
                </a:solidFill>
              </a:rPr>
              <a:t>Røsberg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n mann registrerer planter som vokser innen for en rute på en kvadratme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4688" cy="53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databanken.no/Media/F142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27232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142533" y="800858"/>
            <a:ext cx="2999528" cy="31832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Diagonal stripe 4"/>
          <p:cNvSpPr/>
          <p:nvPr/>
        </p:nvSpPr>
        <p:spPr>
          <a:xfrm>
            <a:off x="4155324" y="669790"/>
            <a:ext cx="218148" cy="231512"/>
          </a:xfrm>
          <a:prstGeom prst="diagStrip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5853006">
            <a:off x="4039568" y="4019241"/>
            <a:ext cx="231512" cy="218148"/>
          </a:xfrm>
          <a:prstGeom prst="diagStrip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1004849" y="3991802"/>
            <a:ext cx="218148" cy="231512"/>
          </a:xfrm>
          <a:prstGeom prst="diagStrip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6831149">
            <a:off x="1023012" y="554546"/>
            <a:ext cx="231512" cy="218148"/>
          </a:xfrm>
          <a:prstGeom prst="diagStrip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14662"/>
              </p:ext>
            </p:extLst>
          </p:nvPr>
        </p:nvGraphicFramePr>
        <p:xfrm>
          <a:off x="683568" y="764704"/>
          <a:ext cx="7632848" cy="4977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3312368"/>
                <a:gridCol w="12961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3200" dirty="0" smtClean="0">
                          <a:solidFill>
                            <a:schemeClr val="tx1"/>
                          </a:solidFill>
                          <a:effectLst/>
                        </a:rPr>
                        <a:t>Antall forskjellige</a:t>
                      </a:r>
                      <a:r>
                        <a:rPr lang="nb-NO" sz="3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arter</a:t>
                      </a:r>
                      <a:endParaRPr lang="nb-NO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solidFill>
                            <a:schemeClr val="tx1"/>
                          </a:solidFill>
                          <a:effectLst/>
                        </a:rPr>
                        <a:t>Tellestreker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Sum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Blomster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Strå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Trær/busker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Mose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Andre planter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Sopp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Insekter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Andre dyr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3779912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940834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114626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279896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236296" y="17728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/>
              <a:t>4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7657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88" y="-27384"/>
            <a:ext cx="1004655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-108520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4283968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2" y="0"/>
            <a:ext cx="96022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 rot="741477">
            <a:off x="6304500" y="816771"/>
            <a:ext cx="2448272" cy="5688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1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6514" cy="68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442349" y="3537090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Hvor mange arter finnes i Norge?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4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331640" y="2560712"/>
            <a:ext cx="172819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3313956" y="3461944"/>
            <a:ext cx="122413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1331640" y="6165304"/>
            <a:ext cx="21602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2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552836" y="2730128"/>
            <a:ext cx="864096" cy="364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583668" y="5157192"/>
            <a:ext cx="241226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10215</TotalTime>
  <Words>266</Words>
  <Application>Microsoft Office PowerPoint</Application>
  <PresentationFormat>Skjermfremvisning (4:3)</PresentationFormat>
  <Paragraphs>44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Rim Tusvik</dc:creator>
  <cp:lastModifiedBy>Øystein Sørborg</cp:lastModifiedBy>
  <cp:revision>42</cp:revision>
  <dcterms:created xsi:type="dcterms:W3CDTF">2017-02-01T13:29:27Z</dcterms:created>
  <dcterms:modified xsi:type="dcterms:W3CDTF">2017-10-13T08:34:31Z</dcterms:modified>
</cp:coreProperties>
</file>