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41" r:id="rId3"/>
    <p:sldId id="333" r:id="rId4"/>
    <p:sldId id="337" r:id="rId5"/>
    <p:sldId id="335" r:id="rId6"/>
    <p:sldId id="336" r:id="rId7"/>
    <p:sldId id="339" r:id="rId8"/>
    <p:sldId id="340" r:id="rId9"/>
    <p:sldId id="342" r:id="rId10"/>
    <p:sldId id="338" r:id="rId11"/>
    <p:sldId id="330" r:id="rId12"/>
    <p:sldId id="322" r:id="rId13"/>
    <p:sldId id="318" r:id="rId14"/>
    <p:sldId id="32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Øystein Sørborg" initials="ØS" lastIdx="3" clrIdx="1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3" name="Majken Korsager" initials="MK" lastIdx="2" clrIdx="2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654A-963A-43BE-9912-6F4CA7397E4F}" v="35" dt="2024-04-02T11:31:00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86411" autoAdjust="0"/>
  </p:normalViewPr>
  <p:slideViewPr>
    <p:cSldViewPr snapToGrid="0">
      <p:cViewPr varScale="1">
        <p:scale>
          <a:sx n="69" d="100"/>
          <a:sy n="69" d="100"/>
        </p:scale>
        <p:origin x="84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1544654A-963A-43BE-9912-6F4CA7397E4F}"/>
    <pc:docChg chg="custSel modSld">
      <pc:chgData name="Øystein Sørborg" userId="39616bf6-0567-4e85-bbad-c9e729b6e6cd" providerId="ADAL" clId="{1544654A-963A-43BE-9912-6F4CA7397E4F}" dt="2024-04-02T11:31:13.478" v="334" actId="790"/>
      <pc:docMkLst>
        <pc:docMk/>
      </pc:docMkLst>
      <pc:sldChg chg="modSp mod">
        <pc:chgData name="Øystein Sørborg" userId="39616bf6-0567-4e85-bbad-c9e729b6e6cd" providerId="ADAL" clId="{1544654A-963A-43BE-9912-6F4CA7397E4F}" dt="2024-04-02T10:33:10.357" v="271" actId="962"/>
        <pc:sldMkLst>
          <pc:docMk/>
          <pc:sldMk cId="2532505732" sldId="327"/>
        </pc:sldMkLst>
        <pc:picChg chg="mod">
          <ac:chgData name="Øystein Sørborg" userId="39616bf6-0567-4e85-bbad-c9e729b6e6cd" providerId="ADAL" clId="{1544654A-963A-43BE-9912-6F4CA7397E4F}" dt="2024-04-02T10:33:10.357" v="271" actId="962"/>
          <ac:picMkLst>
            <pc:docMk/>
            <pc:sldMk cId="2532505732" sldId="327"/>
            <ac:picMk id="3" creationId="{00000000-0000-0000-0000-000000000000}"/>
          </ac:picMkLst>
        </pc:picChg>
        <pc:picChg chg="mod">
          <ac:chgData name="Øystein Sørborg" userId="39616bf6-0567-4e85-bbad-c9e729b6e6cd" providerId="ADAL" clId="{1544654A-963A-43BE-9912-6F4CA7397E4F}" dt="2024-04-02T10:32:37.759" v="237" actId="962"/>
          <ac:picMkLst>
            <pc:docMk/>
            <pc:sldMk cId="2532505732" sldId="327"/>
            <ac:picMk id="5" creationId="{3750C18D-5745-3D40-EA19-5AC912ECB130}"/>
          </ac:picMkLst>
        </pc:picChg>
        <pc:picChg chg="mod">
          <ac:chgData name="Øystein Sørborg" userId="39616bf6-0567-4e85-bbad-c9e729b6e6cd" providerId="ADAL" clId="{1544654A-963A-43BE-9912-6F4CA7397E4F}" dt="2024-04-02T10:32:53.221" v="249" actId="962"/>
          <ac:picMkLst>
            <pc:docMk/>
            <pc:sldMk cId="2532505732" sldId="327"/>
            <ac:picMk id="18" creationId="{DE00EACC-077F-8D1E-8B23-17BE47BC4D53}"/>
          </ac:picMkLst>
        </pc:picChg>
      </pc:sldChg>
      <pc:sldChg chg="modSp">
        <pc:chgData name="Øystein Sørborg" userId="39616bf6-0567-4e85-bbad-c9e729b6e6cd" providerId="ADAL" clId="{1544654A-963A-43BE-9912-6F4CA7397E4F}" dt="2024-04-02T10:34:51.452" v="290" actId="13244"/>
        <pc:sldMkLst>
          <pc:docMk/>
          <pc:sldMk cId="359577741" sldId="329"/>
        </pc:sldMkLst>
        <pc:spChg chg="mod">
          <ac:chgData name="Øystein Sørborg" userId="39616bf6-0567-4e85-bbad-c9e729b6e6cd" providerId="ADAL" clId="{1544654A-963A-43BE-9912-6F4CA7397E4F}" dt="2024-04-02T10:34:51.452" v="290" actId="13244"/>
          <ac:spMkLst>
            <pc:docMk/>
            <pc:sldMk cId="359577741" sldId="329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544654A-963A-43BE-9912-6F4CA7397E4F}" dt="2024-04-02T10:35:06.755" v="291" actId="13244"/>
        <pc:sldMkLst>
          <pc:docMk/>
          <pc:sldMk cId="1776408660" sldId="333"/>
        </pc:sldMkLst>
        <pc:picChg chg="mod">
          <ac:chgData name="Øystein Sørborg" userId="39616bf6-0567-4e85-bbad-c9e729b6e6cd" providerId="ADAL" clId="{1544654A-963A-43BE-9912-6F4CA7397E4F}" dt="2024-04-02T10:35:06.755" v="291" actId="13244"/>
          <ac:picMkLst>
            <pc:docMk/>
            <pc:sldMk cId="1776408660" sldId="333"/>
            <ac:picMk id="1026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6:02.542" v="297" actId="13244"/>
        <pc:sldMkLst>
          <pc:docMk/>
          <pc:sldMk cId="4090085480" sldId="335"/>
        </pc:sldMkLst>
        <pc:spChg chg="mod">
          <ac:chgData name="Øystein Sørborg" userId="39616bf6-0567-4e85-bbad-c9e729b6e6cd" providerId="ADAL" clId="{1544654A-963A-43BE-9912-6F4CA7397E4F}" dt="2024-04-02T10:35:57.856" v="296" actId="13244"/>
          <ac:spMkLst>
            <pc:docMk/>
            <pc:sldMk cId="4090085480" sldId="335"/>
            <ac:spMk id="6" creationId="{B6B53AF2-F22D-A5BF-A8FF-44495C898BF3}"/>
          </ac:spMkLst>
        </pc:spChg>
        <pc:spChg chg="mod">
          <ac:chgData name="Øystein Sørborg" userId="39616bf6-0567-4e85-bbad-c9e729b6e6cd" providerId="ADAL" clId="{1544654A-963A-43BE-9912-6F4CA7397E4F}" dt="2024-04-02T10:36:02.542" v="297" actId="13244"/>
          <ac:spMkLst>
            <pc:docMk/>
            <pc:sldMk cId="4090085480" sldId="335"/>
            <ac:spMk id="9" creationId="{C7BEC7A5-F4DB-D3A9-B462-CCE3D747E8BB}"/>
          </ac:spMkLst>
        </pc:spChg>
      </pc:sldChg>
      <pc:sldChg chg="modSp mod">
        <pc:chgData name="Øystein Sørborg" userId="39616bf6-0567-4e85-bbad-c9e729b6e6cd" providerId="ADAL" clId="{1544654A-963A-43BE-9912-6F4CA7397E4F}" dt="2024-04-02T11:30:05.161" v="313" actId="20577"/>
        <pc:sldMkLst>
          <pc:docMk/>
          <pc:sldMk cId="1615220628" sldId="336"/>
        </pc:sldMkLst>
        <pc:spChg chg="mod">
          <ac:chgData name="Øystein Sørborg" userId="39616bf6-0567-4e85-bbad-c9e729b6e6cd" providerId="ADAL" clId="{1544654A-963A-43BE-9912-6F4CA7397E4F}" dt="2024-04-02T10:34:03.585" v="273" actId="6549"/>
          <ac:spMkLst>
            <pc:docMk/>
            <pc:sldMk cId="1615220628" sldId="336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1:30:05.161" v="313" actId="20577"/>
          <ac:spMkLst>
            <pc:docMk/>
            <pc:sldMk cId="1615220628" sldId="336"/>
            <ac:spMk id="5" creationId="{00000000-0000-0000-0000-000000000000}"/>
          </ac:spMkLst>
        </pc:spChg>
        <pc:picChg chg="mod">
          <ac:chgData name="Øystein Sørborg" userId="39616bf6-0567-4e85-bbad-c9e729b6e6cd" providerId="ADAL" clId="{1544654A-963A-43BE-9912-6F4CA7397E4F}" dt="2024-04-02T10:36:44.803" v="301" actId="13244"/>
          <ac:picMkLst>
            <pc:docMk/>
            <pc:sldMk cId="1615220628" sldId="336"/>
            <ac:picMk id="4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5:43.423" v="295" actId="13244"/>
        <pc:sldMkLst>
          <pc:docMk/>
          <pc:sldMk cId="2363096036" sldId="337"/>
        </pc:sldMkLst>
        <pc:spChg chg="mod">
          <ac:chgData name="Øystein Sørborg" userId="39616bf6-0567-4e85-bbad-c9e729b6e6cd" providerId="ADAL" clId="{1544654A-963A-43BE-9912-6F4CA7397E4F}" dt="2024-04-02T10:35:43.423" v="295" actId="13244"/>
          <ac:spMkLst>
            <pc:docMk/>
            <pc:sldMk cId="2363096036" sldId="337"/>
            <ac:spMk id="8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29.052" v="293" actId="13244"/>
          <ac:spMkLst>
            <pc:docMk/>
            <pc:sldMk cId="2363096036" sldId="337"/>
            <ac:spMk id="9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20.582" v="292" actId="13244"/>
          <ac:spMkLst>
            <pc:docMk/>
            <pc:sldMk cId="2363096036" sldId="337"/>
            <ac:spMk id="10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35.498" v="294" actId="13244"/>
          <ac:spMkLst>
            <pc:docMk/>
            <pc:sldMk cId="2363096036" sldId="337"/>
            <ac:spMk id="13" creationId="{00000000-0000-0000-0000-000000000000}"/>
          </ac:spMkLst>
        </pc:spChg>
      </pc:sldChg>
      <pc:sldChg chg="modSp">
        <pc:chgData name="Øystein Sørborg" userId="39616bf6-0567-4e85-bbad-c9e729b6e6cd" providerId="ADAL" clId="{1544654A-963A-43BE-9912-6F4CA7397E4F}" dt="2024-04-02T10:37:20.486" v="306" actId="13244"/>
        <pc:sldMkLst>
          <pc:docMk/>
          <pc:sldMk cId="863079392" sldId="338"/>
        </pc:sldMkLst>
        <pc:spChg chg="mod">
          <ac:chgData name="Øystein Sørborg" userId="39616bf6-0567-4e85-bbad-c9e729b6e6cd" providerId="ADAL" clId="{1544654A-963A-43BE-9912-6F4CA7397E4F}" dt="2024-04-02T10:37:20.486" v="306" actId="13244"/>
          <ac:spMkLst>
            <pc:docMk/>
            <pc:sldMk cId="863079392" sldId="338"/>
            <ac:spMk id="4" creationId="{59FDBA1C-DAA5-EC24-F7DE-F5452864D709}"/>
          </ac:spMkLst>
        </pc:spChg>
      </pc:sldChg>
      <pc:sldChg chg="addSp delSp modSp mod">
        <pc:chgData name="Øystein Sørborg" userId="39616bf6-0567-4e85-bbad-c9e729b6e6cd" providerId="ADAL" clId="{1544654A-963A-43BE-9912-6F4CA7397E4F}" dt="2024-04-02T11:31:13.478" v="334" actId="790"/>
        <pc:sldMkLst>
          <pc:docMk/>
          <pc:sldMk cId="1108248278" sldId="339"/>
        </pc:sldMkLst>
        <pc:spChg chg="mod">
          <ac:chgData name="Øystein Sørborg" userId="39616bf6-0567-4e85-bbad-c9e729b6e6cd" providerId="ADAL" clId="{1544654A-963A-43BE-9912-6F4CA7397E4F}" dt="2024-04-02T10:34:14.676" v="284" actId="20577"/>
          <ac:spMkLst>
            <pc:docMk/>
            <pc:sldMk cId="1108248278" sldId="339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0:36:28.538" v="299" actId="13244"/>
          <ac:spMkLst>
            <pc:docMk/>
            <pc:sldMk cId="1108248278" sldId="339"/>
            <ac:spMk id="3" creationId="{32E61DBD-33BA-ACE2-AA3D-4C2E34E73EF8}"/>
          </ac:spMkLst>
        </pc:spChg>
        <pc:spChg chg="add mod">
          <ac:chgData name="Øystein Sørborg" userId="39616bf6-0567-4e85-bbad-c9e729b6e6cd" providerId="ADAL" clId="{1544654A-963A-43BE-9912-6F4CA7397E4F}" dt="2024-04-02T11:31:13.478" v="334" actId="790"/>
          <ac:spMkLst>
            <pc:docMk/>
            <pc:sldMk cId="1108248278" sldId="339"/>
            <ac:spMk id="4" creationId="{4D34F367-C86D-32B2-A914-DB88C5E8E298}"/>
          </ac:spMkLst>
        </pc:spChg>
        <pc:spChg chg="del mod">
          <ac:chgData name="Øystein Sørborg" userId="39616bf6-0567-4e85-bbad-c9e729b6e6cd" providerId="ADAL" clId="{1544654A-963A-43BE-9912-6F4CA7397E4F}" dt="2024-04-02T11:30:59.866" v="329" actId="478"/>
          <ac:spMkLst>
            <pc:docMk/>
            <pc:sldMk cId="1108248278" sldId="339"/>
            <ac:spMk id="6" creationId="{00000000-0000-0000-0000-000000000000}"/>
          </ac:spMkLst>
        </pc:spChg>
        <pc:picChg chg="mod">
          <ac:chgData name="Øystein Sørborg" userId="39616bf6-0567-4e85-bbad-c9e729b6e6cd" providerId="ADAL" clId="{1544654A-963A-43BE-9912-6F4CA7397E4F}" dt="2024-04-02T10:36:19.170" v="298" actId="13244"/>
          <ac:picMkLst>
            <pc:docMk/>
            <pc:sldMk cId="1108248278" sldId="339"/>
            <ac:picMk id="5" creationId="{00000000-0000-0000-0000-000000000000}"/>
          </ac:picMkLst>
        </pc:picChg>
      </pc:sldChg>
      <pc:sldChg chg="modSp mod">
        <pc:chgData name="Øystein Sørborg" userId="39616bf6-0567-4e85-bbad-c9e729b6e6cd" providerId="ADAL" clId="{1544654A-963A-43BE-9912-6F4CA7397E4F}" dt="2024-04-02T11:30:53.558" v="328" actId="790"/>
        <pc:sldMkLst>
          <pc:docMk/>
          <pc:sldMk cId="668266531" sldId="340"/>
        </pc:sldMkLst>
        <pc:spChg chg="mod">
          <ac:chgData name="Øystein Sørborg" userId="39616bf6-0567-4e85-bbad-c9e729b6e6cd" providerId="ADAL" clId="{1544654A-963A-43BE-9912-6F4CA7397E4F}" dt="2024-04-02T10:36:39.983" v="300" actId="13244"/>
          <ac:spMkLst>
            <pc:docMk/>
            <pc:sldMk cId="668266531" sldId="340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1:30:53.558" v="328" actId="790"/>
          <ac:spMkLst>
            <pc:docMk/>
            <pc:sldMk cId="668266531" sldId="340"/>
            <ac:spMk id="6" creationId="{00000000-0000-0000-0000-000000000000}"/>
          </ac:spMkLst>
        </pc:spChg>
      </pc:sldChg>
      <pc:sldChg chg="modSp mod">
        <pc:chgData name="Øystein Sørborg" userId="39616bf6-0567-4e85-bbad-c9e729b6e6cd" providerId="ADAL" clId="{1544654A-963A-43BE-9912-6F4CA7397E4F}" dt="2024-04-02T10:34:37.638" v="288" actId="13244"/>
        <pc:sldMkLst>
          <pc:docMk/>
          <pc:sldMk cId="1246892422" sldId="341"/>
        </pc:sldMkLst>
        <pc:spChg chg="mod">
          <ac:chgData name="Øystein Sørborg" userId="39616bf6-0567-4e85-bbad-c9e729b6e6cd" providerId="ADAL" clId="{1544654A-963A-43BE-9912-6F4CA7397E4F}" dt="2024-04-02T10:34:37.638" v="288" actId="13244"/>
          <ac:spMkLst>
            <pc:docMk/>
            <pc:sldMk cId="1246892422" sldId="341"/>
            <ac:spMk id="4" creationId="{F75B790E-74AC-6559-FDB9-EA499879F4B7}"/>
          </ac:spMkLst>
        </pc:spChg>
      </pc:sldChg>
      <pc:sldChg chg="modSp">
        <pc:chgData name="Øystein Sørborg" userId="39616bf6-0567-4e85-bbad-c9e729b6e6cd" providerId="ADAL" clId="{1544654A-963A-43BE-9912-6F4CA7397E4F}" dt="2024-04-02T10:37:11.566" v="305" actId="13244"/>
        <pc:sldMkLst>
          <pc:docMk/>
          <pc:sldMk cId="535212115" sldId="342"/>
        </pc:sldMkLst>
        <pc:spChg chg="mod">
          <ac:chgData name="Øystein Sørborg" userId="39616bf6-0567-4e85-bbad-c9e729b6e6cd" providerId="ADAL" clId="{1544654A-963A-43BE-9912-6F4CA7397E4F}" dt="2024-04-02T10:37:02.762" v="303" actId="13244"/>
          <ac:spMkLst>
            <pc:docMk/>
            <pc:sldMk cId="535212115" sldId="342"/>
            <ac:spMk id="8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7:11.566" v="305" actId="13244"/>
          <ac:spMkLst>
            <pc:docMk/>
            <pc:sldMk cId="535212115" sldId="342"/>
            <ac:spMk id="10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6:57.418" v="302" actId="13244"/>
          <ac:spMkLst>
            <pc:docMk/>
            <pc:sldMk cId="535212115" sldId="342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5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10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37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5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04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skole-deling/223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kap med snødekte løvtrær vinterstid og snø på bakk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846693"/>
            <a:ext cx="10515600" cy="98470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mm nedbør blir det </a:t>
            </a:r>
            <a:r>
              <a:rPr lang="nb-NO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</a:t>
            </a:r>
            <a:r>
              <a:rPr lang="nb-NO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mm snø</a:t>
            </a:r>
            <a:r>
              <a:rPr lang="nb-N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8C6A-21E6-881B-A99F-82CEE7A0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Faseoverganger: Rekkefølgen på setningene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6895" y="176081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varmes opp</a:t>
            </a:r>
            <a:endParaRPr lang="nn-NO" sz="2800" dirty="0"/>
          </a:p>
        </p:txBody>
      </p:sp>
      <p:sp>
        <p:nvSpPr>
          <p:cNvPr id="6" name="Rectangle 5"/>
          <p:cNvSpPr/>
          <p:nvPr/>
        </p:nvSpPr>
        <p:spPr>
          <a:xfrm>
            <a:off x="1406895" y="2330802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smelter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6895" y="2900790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varmes opp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6895" y="347077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fordamper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6895" y="4040766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kjøles 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6895" y="461075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kondenserer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895" y="5180742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kjøles 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6895" y="5750729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fryser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9FDBA1C-DAA5-EC24-F7DE-F5452864D709}"/>
              </a:ext>
            </a:extLst>
          </p:cNvPr>
          <p:cNvSpPr/>
          <p:nvPr/>
        </p:nvSpPr>
        <p:spPr>
          <a:xfrm>
            <a:off x="8231553" y="2900790"/>
            <a:ext cx="2750164" cy="1185606"/>
          </a:xfrm>
          <a:prstGeom prst="wedgeRoundRectCallout">
            <a:avLst>
              <a:gd name="adj1" fmla="val 50472"/>
              <a:gd name="adj2" fmla="val 9892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Men starten kan være hvor som helst</a:t>
            </a:r>
          </a:p>
        </p:txBody>
      </p:sp>
    </p:spTree>
    <p:extLst>
      <p:ext uri="{BB962C8B-B14F-4D97-AF65-F5344CB8AC3E}">
        <p14:creationId xmlns:p14="http://schemas.microsoft.com/office/powerpoint/2010/main" val="8630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1865-96FF-99F5-D690-097CC0FC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317"/>
            <a:ext cx="10515600" cy="1325563"/>
          </a:xfrm>
        </p:spPr>
        <p:txBody>
          <a:bodyPr/>
          <a:lstStyle/>
          <a:p>
            <a:r>
              <a:rPr lang="nb-NO" dirty="0"/>
              <a:t>Kjennetegn på tørr og våt snø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D98FCDE-5BC1-789F-A943-E6E3E747E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796833"/>
              </p:ext>
            </p:extLst>
          </p:nvPr>
        </p:nvGraphicFramePr>
        <p:xfrm>
          <a:off x="915812" y="2370268"/>
          <a:ext cx="10360376" cy="234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94">
                  <a:extLst>
                    <a:ext uri="{9D8B030D-6E8A-4147-A177-3AD203B41FA5}">
                      <a16:colId xmlns:a16="http://schemas.microsoft.com/office/drawing/2014/main" val="1640763265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2054540231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1229682172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2212632501"/>
                    </a:ext>
                  </a:extLst>
                </a:gridCol>
              </a:tblGrid>
              <a:tr h="782549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Type snø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 err="1"/>
                        <a:t>Kramhet</a:t>
                      </a:r>
                      <a:endParaRPr lang="nb-NO" sz="2200" noProof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Farge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Krystaller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67818"/>
                  </a:ext>
                </a:extLst>
              </a:tr>
              <a:tr h="782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Tørr snø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Kan ikke lage snøball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Hvit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Små krystaller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546916"/>
                  </a:ext>
                </a:extLst>
              </a:tr>
              <a:tr h="782549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Våt snø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Kan lage snøball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Blank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Klumper seg i flak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9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/>
          <a:p>
            <a:r>
              <a:rPr lang="nb-NO" dirty="0"/>
              <a:t>Hvor mange mm vann ble det av 50 mm snø?</a:t>
            </a:r>
            <a:endParaRPr lang="nb-NO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4EF2B0-2CFC-B31E-D2A7-73EB29C65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56059"/>
              </p:ext>
            </p:extLst>
          </p:nvPr>
        </p:nvGraphicFramePr>
        <p:xfrm>
          <a:off x="947138" y="1158240"/>
          <a:ext cx="878275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922">
                  <a:extLst>
                    <a:ext uri="{9D8B030D-6E8A-4147-A177-3AD203B41FA5}">
                      <a16:colId xmlns:a16="http://schemas.microsoft.com/office/drawing/2014/main" val="3500235448"/>
                    </a:ext>
                  </a:extLst>
                </a:gridCol>
                <a:gridCol w="3274938">
                  <a:extLst>
                    <a:ext uri="{9D8B030D-6E8A-4147-A177-3AD203B41FA5}">
                      <a16:colId xmlns:a16="http://schemas.microsoft.com/office/drawing/2014/main" val="1624316835"/>
                    </a:ext>
                  </a:extLst>
                </a:gridCol>
                <a:gridCol w="3561895">
                  <a:extLst>
                    <a:ext uri="{9D8B030D-6E8A-4147-A177-3AD203B41FA5}">
                      <a16:colId xmlns:a16="http://schemas.microsoft.com/office/drawing/2014/main" val="924272458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Gruppe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Nysnø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Snø som har ligget en stund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9112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8748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0809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8359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0882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9867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3834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1466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2434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6596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03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8131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7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tar snø større plass enn vann?</a:t>
            </a:r>
          </a:p>
        </p:txBody>
      </p:sp>
      <p:pic>
        <p:nvPicPr>
          <p:cNvPr id="8" name="Picture 7" descr="Skjermdump fra filmen &quot;Snø - meteroelogen forklarer&quot; fra NRK skole.">
            <a:hlinkClick r:id="rId3"/>
            <a:extLst>
              <a:ext uri="{FF2B5EF4-FFF2-40B4-BE49-F238E27FC236}">
                <a16:creationId xmlns:a16="http://schemas.microsoft.com/office/drawing/2014/main" id="{039D92DD-C76C-2664-09D5-7F718A9AC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8"/>
          <a:stretch/>
        </p:blipFill>
        <p:spPr>
          <a:xfrm>
            <a:off x="953946" y="1513108"/>
            <a:ext cx="8456272" cy="50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01175"/>
            <a:ext cx="10515600" cy="724326"/>
          </a:xfrm>
        </p:spPr>
        <p:txBody>
          <a:bodyPr>
            <a:normAutofit/>
          </a:bodyPr>
          <a:lstStyle/>
          <a:p>
            <a:r>
              <a:rPr lang="nb-NO" sz="2400" dirty="0"/>
              <a:t>Hvor mange mm snø vil det komme i Trondheim, Oslo og Bodø mellom kl. 14 og 15?</a:t>
            </a:r>
          </a:p>
        </p:txBody>
      </p:sp>
      <p:pic>
        <p:nvPicPr>
          <p:cNvPr id="5" name="Picture 4" descr="Skjermdump fra yr-appen. Værmelding for Trondheim. Det er meldt mellom 0,1–1,5 mm snø kl. 14–15.">
            <a:extLst>
              <a:ext uri="{FF2B5EF4-FFF2-40B4-BE49-F238E27FC236}">
                <a16:creationId xmlns:a16="http://schemas.microsoft.com/office/drawing/2014/main" id="{3750C18D-5745-3D40-EA19-5AC912ECB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5744"/>
          <a:stretch/>
        </p:blipFill>
        <p:spPr bwMode="auto">
          <a:xfrm>
            <a:off x="925347" y="773911"/>
            <a:ext cx="3041657" cy="606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kjermdump fra yr-appen. Værmelding for Bodø. Det er meldt mellom 0,0–0,4 mm snø kl. 14–15.">
            <a:extLst>
              <a:ext uri="{FF2B5EF4-FFF2-40B4-BE49-F238E27FC236}">
                <a16:creationId xmlns:a16="http://schemas.microsoft.com/office/drawing/2014/main" id="{DE00EACC-077F-8D1E-8B23-17BE47BC4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5582"/>
          <a:stretch/>
        </p:blipFill>
        <p:spPr>
          <a:xfrm>
            <a:off x="4602832" y="773990"/>
            <a:ext cx="3042568" cy="6061048"/>
          </a:xfrm>
          <a:prstGeom prst="rect">
            <a:avLst/>
          </a:prstGeom>
        </p:spPr>
      </p:pic>
      <p:pic>
        <p:nvPicPr>
          <p:cNvPr id="3" name="Picture 2" descr="Skjermdump fra yr-appen. Værmelding for Oslo. Det er meldt mellom 0,7–1,5 mm snø kl. 14–15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144" y="773913"/>
            <a:ext cx="3048480" cy="60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830421"/>
            <a:ext cx="2812284" cy="1130459"/>
          </a:xfrm>
          <a:prstGeom prst="wedgeRoundRectCallout">
            <a:avLst>
              <a:gd name="adj1" fmla="val 43300"/>
              <a:gd name="adj2" fmla="val 97854"/>
              <a:gd name="adj3" fmla="val 16667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skal til for at snøen skal smelte?</a:t>
            </a:r>
          </a:p>
        </p:txBody>
      </p:sp>
      <p:pic>
        <p:nvPicPr>
          <p:cNvPr id="2" name="Picture 1" descr="Begerglass omtrent halvfullt med snø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29" y="0"/>
            <a:ext cx="4327302" cy="6858000"/>
          </a:xfrm>
          <a:prstGeom prst="rect">
            <a:avLst/>
          </a:prstGeom>
        </p:spPr>
      </p:pic>
      <p:sp>
        <p:nvSpPr>
          <p:cNvPr id="5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/>
          <p:nvPr/>
        </p:nvSpPr>
        <p:spPr>
          <a:xfrm>
            <a:off x="8839200" y="637380"/>
            <a:ext cx="2812284" cy="1709580"/>
          </a:xfrm>
          <a:prstGeom prst="wedgeRoundRectCallout">
            <a:avLst>
              <a:gd name="adj1" fmla="val -39431"/>
              <a:gd name="adj2" fmla="val 8327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Holde hendene rundt glasset som snøen ligger i. Hvorfor blir hendene kalde?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488" y="4398156"/>
            <a:ext cx="299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200" dirty="0">
                <a:ea typeface="Calibri" panose="020F0502020204030204" pitchFamily="34" charset="0"/>
                <a:cs typeface="Times New Roman" panose="02020603050405020304" pitchFamily="18" charset="0"/>
              </a:rPr>
              <a:t>Sett glassene i vannbad. 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2468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B093-FF3C-EF12-444E-0D192121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Når snø smelter, skjer det en faseovergang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E16B-3A40-CF37-BF5C-06D38C4E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7880" cy="110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effectLst/>
                <a:ea typeface="Calibri" panose="020F0502020204030204" pitchFamily="34" charset="0"/>
              </a:rPr>
              <a:t>Når snøen smelter, </a:t>
            </a:r>
            <a:r>
              <a:rPr lang="nb-NO" sz="2200" dirty="0">
                <a:ea typeface="Calibri" panose="020F0502020204030204" pitchFamily="34" charset="0"/>
              </a:rPr>
              <a:t>sier vi at det skjer en faseovergang. Vannet går fra fasen </a:t>
            </a:r>
            <a:r>
              <a:rPr lang="nb-NO" sz="2200" i="1" dirty="0">
                <a:ea typeface="Calibri" panose="020F0502020204030204" pitchFamily="34" charset="0"/>
              </a:rPr>
              <a:t>fast form </a:t>
            </a:r>
            <a:r>
              <a:rPr lang="nb-NO" sz="2200" dirty="0">
                <a:ea typeface="Calibri" panose="020F0502020204030204" pitchFamily="34" charset="0"/>
              </a:rPr>
              <a:t>til fasen </a:t>
            </a:r>
            <a:r>
              <a:rPr lang="nb-NO" sz="2200" i="1" dirty="0">
                <a:ea typeface="Calibri" panose="020F0502020204030204" pitchFamily="34" charset="0"/>
              </a:rPr>
              <a:t>flytende form</a:t>
            </a:r>
            <a:r>
              <a:rPr lang="nb-NO" sz="2200" dirty="0"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1026" name="Picture 2" descr="Snø som smel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r="18395"/>
          <a:stretch/>
        </p:blipFill>
        <p:spPr bwMode="auto">
          <a:xfrm>
            <a:off x="6309359" y="1690688"/>
            <a:ext cx="4695145" cy="4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/>
          <p:nvPr/>
        </p:nvSpPr>
        <p:spPr>
          <a:xfrm>
            <a:off x="1495556" y="3563461"/>
            <a:ext cx="2812284" cy="1130459"/>
          </a:xfrm>
          <a:prstGeom prst="wedgeRoundRectCallout">
            <a:avLst>
              <a:gd name="adj1" fmla="val -7278"/>
              <a:gd name="adj2" fmla="val 95158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Hvor mange faser kan vann ha?</a:t>
            </a:r>
          </a:p>
        </p:txBody>
      </p:sp>
    </p:spTree>
    <p:extLst>
      <p:ext uri="{BB962C8B-B14F-4D97-AF65-F5344CB8AC3E}">
        <p14:creationId xmlns:p14="http://schemas.microsoft.com/office/powerpoint/2010/main" val="17764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CB17-C4DD-676D-6B07-9797113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Faseoverganger: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Plasser setningene i en riktig rekkefølge</a:t>
            </a:r>
          </a:p>
        </p:txBody>
      </p:sp>
      <p:sp>
        <p:nvSpPr>
          <p:cNvPr id="10" name="Rectangle 9"/>
          <p:cNvSpPr/>
          <p:nvPr/>
        </p:nvSpPr>
        <p:spPr>
          <a:xfrm rot="20825776">
            <a:off x="2468297" y="276502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kjøles ned</a:t>
            </a:r>
          </a:p>
        </p:txBody>
      </p:sp>
      <p:sp>
        <p:nvSpPr>
          <p:cNvPr id="4" name="Rectangle 3"/>
          <p:cNvSpPr/>
          <p:nvPr/>
        </p:nvSpPr>
        <p:spPr>
          <a:xfrm rot="366939">
            <a:off x="5279109" y="324433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varmes opp</a:t>
            </a:r>
            <a:endParaRPr lang="nn-NO" sz="2800" dirty="0"/>
          </a:p>
        </p:txBody>
      </p:sp>
      <p:sp>
        <p:nvSpPr>
          <p:cNvPr id="9" name="Rectangle 8"/>
          <p:cNvSpPr/>
          <p:nvPr/>
        </p:nvSpPr>
        <p:spPr>
          <a:xfrm rot="21238165">
            <a:off x="1035736" y="381625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fordamper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1453" y="421788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smelter</a:t>
            </a:r>
          </a:p>
        </p:txBody>
      </p:sp>
      <p:sp>
        <p:nvSpPr>
          <p:cNvPr id="13" name="Rectangle 12"/>
          <p:cNvSpPr/>
          <p:nvPr/>
        </p:nvSpPr>
        <p:spPr>
          <a:xfrm rot="21040819">
            <a:off x="3332972" y="3963333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fryser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0800" y="4797980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kondenserer</a:t>
            </a:r>
          </a:p>
        </p:txBody>
      </p:sp>
      <p:sp>
        <p:nvSpPr>
          <p:cNvPr id="12" name="Rectangle 11"/>
          <p:cNvSpPr/>
          <p:nvPr/>
        </p:nvSpPr>
        <p:spPr>
          <a:xfrm rot="1079606">
            <a:off x="6920922" y="5321199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kjøles ned</a:t>
            </a:r>
          </a:p>
        </p:txBody>
      </p:sp>
      <p:sp>
        <p:nvSpPr>
          <p:cNvPr id="8" name="Rectangle 7"/>
          <p:cNvSpPr/>
          <p:nvPr/>
        </p:nvSpPr>
        <p:spPr>
          <a:xfrm rot="21067439">
            <a:off x="2330479" y="549542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varmes opp</a:t>
            </a:r>
          </a:p>
        </p:txBody>
      </p:sp>
    </p:spTree>
    <p:extLst>
      <p:ext uri="{BB962C8B-B14F-4D97-AF65-F5344CB8AC3E}">
        <p14:creationId xmlns:p14="http://schemas.microsoft.com/office/powerpoint/2010/main" val="2363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 kan forekomme i tre faser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6B53AF2-F22D-A5BF-A8FF-44495C898BF3}"/>
              </a:ext>
            </a:extLst>
          </p:cNvPr>
          <p:cNvSpPr txBox="1"/>
          <p:nvPr/>
        </p:nvSpPr>
        <p:spPr>
          <a:xfrm>
            <a:off x="1038888" y="4886582"/>
            <a:ext cx="2661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rgbClr val="464646"/>
                </a:solidFill>
              </a:rPr>
              <a:t>Fast stoff (is eller snø)</a:t>
            </a:r>
          </a:p>
        </p:txBody>
      </p:sp>
      <p:pic>
        <p:nvPicPr>
          <p:cNvPr id="5" name="Picture 4" descr="Et isberg som ligger i vannet.">
            <a:extLst>
              <a:ext uri="{FF2B5EF4-FFF2-40B4-BE49-F238E27FC236}">
                <a16:creationId xmlns:a16="http://schemas.microsoft.com/office/drawing/2014/main" id="{AEAEA74A-503A-A797-9365-EFD893D9E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0" t="30693" r="19901" b="23891"/>
          <a:stretch/>
        </p:blipFill>
        <p:spPr>
          <a:xfrm>
            <a:off x="618280" y="1705009"/>
            <a:ext cx="3502306" cy="30869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7BEC7A5-F4DB-D3A9-B462-CCE3D747E8BB}"/>
              </a:ext>
            </a:extLst>
          </p:cNvPr>
          <p:cNvSpPr txBox="1"/>
          <p:nvPr/>
        </p:nvSpPr>
        <p:spPr>
          <a:xfrm>
            <a:off x="4981981" y="4886582"/>
            <a:ext cx="32949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200" b="0" i="0" dirty="0">
                <a:solidFill>
                  <a:srgbClr val="464646"/>
                </a:solidFill>
                <a:effectLst/>
              </a:rPr>
              <a:t>Væske/flytende (vann)</a:t>
            </a:r>
          </a:p>
        </p:txBody>
      </p:sp>
      <p:pic>
        <p:nvPicPr>
          <p:cNvPr id="8" name="Picture 7" descr="Et glass som står på et bord. Det helles vann i glasset.">
            <a:extLst>
              <a:ext uri="{FF2B5EF4-FFF2-40B4-BE49-F238E27FC236}">
                <a16:creationId xmlns:a16="http://schemas.microsoft.com/office/drawing/2014/main" id="{4EE8D738-1B28-5357-0F29-FC23743C19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25" y="1705009"/>
            <a:ext cx="4322074" cy="30869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9622128-0E71-E584-1934-81321792D585}"/>
              </a:ext>
            </a:extLst>
          </p:cNvPr>
          <p:cNvSpPr txBox="1"/>
          <p:nvPr/>
        </p:nvSpPr>
        <p:spPr>
          <a:xfrm>
            <a:off x="9213821" y="4879697"/>
            <a:ext cx="22981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rgbClr val="464646"/>
                </a:solidFill>
              </a:rPr>
              <a:t>Gass (vanndamp)</a:t>
            </a:r>
            <a:endParaRPr lang="nb-NO" sz="2200" dirty="0"/>
          </a:p>
        </p:txBody>
      </p:sp>
      <p:pic>
        <p:nvPicPr>
          <p:cNvPr id="3" name="Picture 2" descr="En kjele som står på en komfyr mens noen rører i kjelen med ei sleiv. Det stiger damp opp av kjelen.">
            <a:extLst>
              <a:ext uri="{FF2B5EF4-FFF2-40B4-BE49-F238E27FC236}">
                <a16:creationId xmlns:a16="http://schemas.microsoft.com/office/drawing/2014/main" id="{6A34FCAE-CB85-E1A8-77A6-4AF73B98A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2801" r="18606" b="30769"/>
          <a:stretch/>
        </p:blipFill>
        <p:spPr>
          <a:xfrm>
            <a:off x="9137684" y="1705010"/>
            <a:ext cx="2450378" cy="30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b-NO" dirty="0"/>
              <a:t>Fast stoff</a:t>
            </a:r>
          </a:p>
        </p:txBody>
      </p:sp>
      <p:pic>
        <p:nvPicPr>
          <p:cNvPr id="4" name="Picture 3" descr="Animasjon av vannpariklene som vibrerer i en isbi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57" y="2124670"/>
            <a:ext cx="5624244" cy="28838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35499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b-NO" sz="2200" b="0" i="0" dirty="0">
                <a:effectLst/>
              </a:rPr>
              <a:t>Alle stoff består av partikler som vibrerer hele tiden.</a:t>
            </a:r>
          </a:p>
          <a:p>
            <a:pPr marL="0" indent="0" algn="l">
              <a:buNone/>
            </a:pPr>
            <a:endParaRPr lang="nb-NO" sz="2200" b="0" i="0" dirty="0">
              <a:effectLst/>
            </a:endParaRPr>
          </a:p>
          <a:p>
            <a:pPr marL="0" indent="0" algn="l">
              <a:buNone/>
            </a:pPr>
            <a:r>
              <a:rPr lang="nb-NO" sz="2200" b="0" i="0" dirty="0">
                <a:effectLst/>
              </a:rPr>
              <a:t>Når vann er frosset til is/snø, beveger vannpartiklene seg lite, og de henger sammen i en fast struktur. </a:t>
            </a:r>
          </a:p>
          <a:p>
            <a:pPr marL="0" indent="0" algn="l">
              <a:buNone/>
            </a:pPr>
            <a:r>
              <a:rPr lang="nb-NO" sz="2200" b="0" i="0" dirty="0">
                <a:effectLst/>
              </a:rPr>
              <a:t>Is/snø er vann i </a:t>
            </a:r>
            <a:r>
              <a:rPr lang="nb-NO" sz="2200" b="0" i="1" dirty="0">
                <a:effectLst/>
              </a:rPr>
              <a:t>fast form</a:t>
            </a:r>
            <a:r>
              <a:rPr lang="nb-NO" sz="2200" b="0" i="0" dirty="0">
                <a:effectLst/>
              </a:rPr>
              <a:t>.</a:t>
            </a:r>
          </a:p>
        </p:txBody>
      </p:sp>
      <p:sp>
        <p:nvSpPr>
          <p:cNvPr id="5" name="Rectangl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54967" y="4595689"/>
            <a:ext cx="14514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n-NO" dirty="0" err="1"/>
              <a:t>vannpartikkel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152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b-NO" dirty="0"/>
              <a:t>Væske</a:t>
            </a:r>
          </a:p>
        </p:txBody>
      </p:sp>
      <p:pic>
        <p:nvPicPr>
          <p:cNvPr id="5" name="Picture 4" descr="Animasjon av vannparikler som flyter rund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243137"/>
            <a:ext cx="6180137" cy="4438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303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b="0" i="0" dirty="0">
                <a:effectLst/>
              </a:rPr>
              <a:t>Når isen blir tilført energi, </a:t>
            </a:r>
            <a:r>
              <a:rPr lang="nb-NO" sz="2200" dirty="0"/>
              <a:t>beveger vannpartiklene seg raskere, og</a:t>
            </a:r>
            <a:r>
              <a:rPr lang="nb-NO" sz="2200" b="0" i="0" dirty="0">
                <a:effectLst/>
              </a:rPr>
              <a:t> temperaturen stiger. </a:t>
            </a:r>
          </a:p>
          <a:p>
            <a:pPr marL="0" indent="0">
              <a:buNone/>
            </a:pPr>
            <a:r>
              <a:rPr lang="nb-NO" sz="2200" b="0" i="0" dirty="0">
                <a:effectLst/>
              </a:rPr>
              <a:t>Ved 0 </a:t>
            </a:r>
            <a:r>
              <a:rPr lang="nb-NO" sz="2200" dirty="0"/>
              <a:t>⁰C </a:t>
            </a:r>
            <a:r>
              <a:rPr lang="nb-NO" sz="2200" b="0" i="0" dirty="0">
                <a:effectLst/>
              </a:rPr>
              <a:t>vibrerer de så kraftig at vannpartiklene løsner fra strukturen, isen smelter. </a:t>
            </a:r>
          </a:p>
          <a:p>
            <a:pPr marL="0" indent="0">
              <a:buNone/>
            </a:pPr>
            <a:r>
              <a:rPr lang="nb-NO" sz="2200" b="0" i="0" dirty="0">
                <a:effectLst/>
              </a:rPr>
              <a:t>Vannet er i </a:t>
            </a:r>
            <a:r>
              <a:rPr lang="nb-NO" sz="2200" b="0" i="1" dirty="0">
                <a:effectLst/>
              </a:rPr>
              <a:t>flytende form</a:t>
            </a:r>
            <a:r>
              <a:rPr lang="nb-NO" sz="2200" b="0" i="0" dirty="0">
                <a:effectLst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34F367-C86D-32B2-A914-DB88C5E8E2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52252" y="5621848"/>
            <a:ext cx="126675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>
            <a:spAutoFit/>
          </a:bodyPr>
          <a:lstStyle/>
          <a:p>
            <a:r>
              <a:rPr lang="nb-NO" dirty="0"/>
              <a:t>vannpartikkel</a:t>
            </a:r>
          </a:p>
        </p:txBody>
      </p:sp>
    </p:spTree>
    <p:extLst>
      <p:ext uri="{BB962C8B-B14F-4D97-AF65-F5344CB8AC3E}">
        <p14:creationId xmlns:p14="http://schemas.microsoft.com/office/powerpoint/2010/main" val="1108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b-NO" dirty="0"/>
              <a:t>Gass</a:t>
            </a:r>
          </a:p>
        </p:txBody>
      </p:sp>
      <p:pic>
        <p:nvPicPr>
          <p:cNvPr id="5" name="Picture 4" descr="Animasjon av vannpartikler i gassform. Partiklene beveger seg rundt i ulike retning med stor far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2609850"/>
            <a:ext cx="8008656" cy="5091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308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Ved 100 ⁰C beveger vannpartiklene seg så kraftig at bindingene mellom de ulike vannpartiklene brytes, og vannet går over fra væske til gass. </a:t>
            </a:r>
          </a:p>
          <a:p>
            <a:pPr marL="0" indent="0">
              <a:buNone/>
            </a:pPr>
            <a:r>
              <a:rPr lang="nb-NO" sz="2200" dirty="0"/>
              <a:t>Vanndamp er vann i </a:t>
            </a:r>
            <a:r>
              <a:rPr lang="nb-NO" sz="2200" i="1" dirty="0"/>
              <a:t>gassform</a:t>
            </a:r>
            <a:r>
              <a:rPr lang="nb-NO" sz="2200" dirty="0"/>
              <a:t>.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03612" y="5713288"/>
            <a:ext cx="126675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>
            <a:spAutoFit/>
          </a:bodyPr>
          <a:lstStyle/>
          <a:p>
            <a:r>
              <a:rPr lang="nb-NO"/>
              <a:t>vannpartikkel</a:t>
            </a:r>
          </a:p>
        </p:txBody>
      </p:sp>
    </p:spTree>
    <p:extLst>
      <p:ext uri="{BB962C8B-B14F-4D97-AF65-F5344CB8AC3E}">
        <p14:creationId xmlns:p14="http://schemas.microsoft.com/office/powerpoint/2010/main" val="6682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CB17-C4DD-676D-6B07-9797113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Faseoverganger: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Vil dere justere rekkefølgen på setningene?</a:t>
            </a:r>
          </a:p>
        </p:txBody>
      </p:sp>
      <p:sp>
        <p:nvSpPr>
          <p:cNvPr id="10" name="Rectangle 9"/>
          <p:cNvSpPr/>
          <p:nvPr/>
        </p:nvSpPr>
        <p:spPr>
          <a:xfrm rot="20825776">
            <a:off x="2468297" y="276502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kjøles ned</a:t>
            </a:r>
          </a:p>
        </p:txBody>
      </p:sp>
      <p:sp>
        <p:nvSpPr>
          <p:cNvPr id="4" name="Rectangle 3"/>
          <p:cNvSpPr/>
          <p:nvPr/>
        </p:nvSpPr>
        <p:spPr>
          <a:xfrm rot="366939">
            <a:off x="5279109" y="324433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varmes opp</a:t>
            </a:r>
            <a:endParaRPr lang="nn-NO" sz="2800" dirty="0"/>
          </a:p>
        </p:txBody>
      </p:sp>
      <p:sp>
        <p:nvSpPr>
          <p:cNvPr id="7" name="Rectangle 6"/>
          <p:cNvSpPr/>
          <p:nvPr/>
        </p:nvSpPr>
        <p:spPr>
          <a:xfrm>
            <a:off x="6101453" y="4217888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Is smelter</a:t>
            </a:r>
          </a:p>
        </p:txBody>
      </p:sp>
      <p:sp>
        <p:nvSpPr>
          <p:cNvPr id="9" name="Rectangle 8"/>
          <p:cNvSpPr/>
          <p:nvPr/>
        </p:nvSpPr>
        <p:spPr>
          <a:xfrm rot="21238165">
            <a:off x="1035736" y="381625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fordamper</a:t>
            </a:r>
          </a:p>
        </p:txBody>
      </p:sp>
      <p:sp>
        <p:nvSpPr>
          <p:cNvPr id="13" name="Rectangle 12"/>
          <p:cNvSpPr/>
          <p:nvPr/>
        </p:nvSpPr>
        <p:spPr>
          <a:xfrm rot="21040819">
            <a:off x="3332972" y="3963333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fryser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0800" y="4797980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Vanndamp kondenserer</a:t>
            </a:r>
          </a:p>
        </p:txBody>
      </p:sp>
      <p:sp>
        <p:nvSpPr>
          <p:cNvPr id="8" name="Rectangle 7"/>
          <p:cNvSpPr/>
          <p:nvPr/>
        </p:nvSpPr>
        <p:spPr>
          <a:xfrm rot="21067439">
            <a:off x="2330479" y="5495424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varmes opp</a:t>
            </a:r>
          </a:p>
        </p:txBody>
      </p:sp>
      <p:sp>
        <p:nvSpPr>
          <p:cNvPr id="12" name="Rectangle 11"/>
          <p:cNvSpPr/>
          <p:nvPr/>
        </p:nvSpPr>
        <p:spPr>
          <a:xfrm rot="1079606">
            <a:off x="6920922" y="5321199"/>
            <a:ext cx="417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464646"/>
                </a:solidFill>
                <a:latin typeface="Helvetica Neue"/>
              </a:rPr>
              <a:t>Vann kjøles ned</a:t>
            </a:r>
          </a:p>
        </p:txBody>
      </p:sp>
    </p:spTree>
    <p:extLst>
      <p:ext uri="{BB962C8B-B14F-4D97-AF65-F5344CB8AC3E}">
        <p14:creationId xmlns:p14="http://schemas.microsoft.com/office/powerpoint/2010/main" val="5352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659F5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400</Words>
  <Application>Microsoft Office PowerPoint</Application>
  <PresentationFormat>Widescreen</PresentationFormat>
  <Paragraphs>92</Paragraphs>
  <Slides>14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Times New Roman</vt:lpstr>
      <vt:lpstr>Office Theme</vt:lpstr>
      <vt:lpstr>Hvor mange mm nedbør blir det av 50 mm snø?</vt:lpstr>
      <vt:lpstr>Hva skal til for at snøen skal smelte?</vt:lpstr>
      <vt:lpstr>Når snø smelter, skjer det en faseovergang</vt:lpstr>
      <vt:lpstr>Faseoverganger:  Plasser setningene i en riktig rekkefølge</vt:lpstr>
      <vt:lpstr>Vann kan forekomme i tre faser</vt:lpstr>
      <vt:lpstr>Fast stoff</vt:lpstr>
      <vt:lpstr>Væske</vt:lpstr>
      <vt:lpstr>Gass</vt:lpstr>
      <vt:lpstr>Faseoverganger:  Vil dere justere rekkefølgen på setningene?</vt:lpstr>
      <vt:lpstr>Faseoverganger: Rekkefølgen på setningene</vt:lpstr>
      <vt:lpstr>Kjennetegn på tørr og våt snø</vt:lpstr>
      <vt:lpstr>Hvor mange mm vann ble det av 50 mm snø?</vt:lpstr>
      <vt:lpstr>Hvorfor tar snø større plass enn vann?</vt:lpstr>
      <vt:lpstr>Hvor mange mm snø vil det komme i Trondheim, Oslo og Bodø mellom kl. 14 og 15?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190</cp:revision>
  <dcterms:created xsi:type="dcterms:W3CDTF">2020-07-27T11:27:57Z</dcterms:created>
  <dcterms:modified xsi:type="dcterms:W3CDTF">2024-04-02T15:06:23Z</dcterms:modified>
</cp:coreProperties>
</file>