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8" r:id="rId2"/>
    <p:sldId id="256" r:id="rId3"/>
    <p:sldId id="287" r:id="rId4"/>
    <p:sldId id="309" r:id="rId5"/>
    <p:sldId id="288" r:id="rId6"/>
    <p:sldId id="286" r:id="rId7"/>
    <p:sldId id="297" r:id="rId8"/>
    <p:sldId id="298" r:id="rId9"/>
    <p:sldId id="299" r:id="rId10"/>
    <p:sldId id="301" r:id="rId11"/>
    <p:sldId id="300" r:id="rId12"/>
    <p:sldId id="302" r:id="rId13"/>
    <p:sldId id="303" r:id="rId14"/>
    <p:sldId id="305" r:id="rId15"/>
    <p:sldId id="306" r:id="rId16"/>
    <p:sldId id="296" r:id="rId17"/>
    <p:sldId id="307" r:id="rId18"/>
    <p:sldId id="311" r:id="rId19"/>
    <p:sldId id="313" r:id="rId20"/>
    <p:sldId id="285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2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  <p:cmAuthor id="2" name="Maria Gaare Dahl" initials="MGD" lastIdx="2" clrIdx="1">
    <p:extLst>
      <p:ext uri="{19B8F6BF-5375-455C-9EA6-DF929625EA0E}">
        <p15:presenceInfo xmlns:p15="http://schemas.microsoft.com/office/powerpoint/2012/main" userId="Maria Gaare Dah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3399"/>
    <a:srgbClr val="F977AF"/>
    <a:srgbClr val="E638A8"/>
    <a:srgbClr val="FD6151"/>
    <a:srgbClr val="82320E"/>
    <a:srgbClr val="7E4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80" autoAdjust="0"/>
    <p:restoredTop sz="89660" autoAdjust="0"/>
  </p:normalViewPr>
  <p:slideViewPr>
    <p:cSldViewPr snapToGrid="0">
      <p:cViewPr>
        <p:scale>
          <a:sx n="79" d="100"/>
          <a:sy n="79" d="100"/>
        </p:scale>
        <p:origin x="2246" y="9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7FDD-528D-47C5-8054-40D30C210A7B}" type="datetimeFigureOut">
              <a:rPr lang="nb-NO" smtClean="0"/>
              <a:t>11.07.2022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7E091-2504-4499-A49A-C966FD9579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24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Lenke til Escape</a:t>
            </a:r>
            <a:r>
              <a:rPr lang="nb-NO" baseline="0" dirty="0" smtClean="0"/>
              <a:t> Rommet her: https://docs.google.com/presentation/d/1cK-bJhI2kxvan7fc32BGC7KdW0VxtkS43SFpLusF58Q/preview?usp=sharing4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0148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1597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0907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0453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063FF-C224-4BDC-8F2E-18A3239DAF8B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5962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063FF-C224-4BDC-8F2E-18A3239DAF8B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671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11.07.2022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512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11.07.2022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61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11.07.2022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547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11.07.2022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235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11.07.2022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505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11.07.2022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814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11.07.2022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325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11.07.2022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205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11.07.2022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105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11.07.2022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189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11.07.2022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24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14D16-A8A6-43E2-99A0-A9232FCD87FE}" type="datetimeFigureOut">
              <a:rPr lang="nb-NO" smtClean="0"/>
              <a:t>11.07.2022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32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fn.no/Skole/Undervisningsopplegg/Tverrfaglig/Baerekraf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1A Finn oppdraget! </a:t>
            </a:r>
            <a:endParaRPr lang="en-US" b="1" dirty="0"/>
          </a:p>
        </p:txBody>
      </p:sp>
      <p:pic>
        <p:nvPicPr>
          <p:cNvPr id="5" name="Bilet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833" y="1437073"/>
            <a:ext cx="9610498" cy="530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1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Del med sidemannen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3557303" y="1825625"/>
            <a:ext cx="5077394" cy="2650836"/>
          </a:xfrm>
          <a:prstGeom prst="wedgeRoundRectCallout">
            <a:avLst>
              <a:gd name="adj1" fmla="val -41135"/>
              <a:gd name="adj2" fmla="val 6912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n-NO" sz="2800" dirty="0" smtClean="0">
                <a:latin typeface="Bahnschrift Light SemiCondensed" panose="020B0502040204020203" pitchFamily="34" charset="0"/>
              </a:rPr>
              <a:t>Kva trur DU teikneserien handlar om?</a:t>
            </a:r>
            <a:endParaRPr lang="nn-NO" sz="28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0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Argument </a:t>
            </a:r>
            <a:r>
              <a:rPr lang="nn-NO" i="1" dirty="0" smtClean="0"/>
              <a:t>for </a:t>
            </a:r>
            <a:r>
              <a:rPr lang="nn-NO" dirty="0" smtClean="0"/>
              <a:t>og </a:t>
            </a:r>
            <a:r>
              <a:rPr lang="nn-NO" i="1" dirty="0" smtClean="0"/>
              <a:t>mot </a:t>
            </a:r>
            <a:r>
              <a:rPr lang="nn-NO" dirty="0" smtClean="0"/>
              <a:t>bruk av gummikuler i </a:t>
            </a:r>
            <a:r>
              <a:rPr lang="nn-NO" dirty="0" err="1" smtClean="0"/>
              <a:t>kunstgressbanar</a:t>
            </a:r>
            <a:endParaRPr lang="nn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4725"/>
            <a:ext cx="6288464" cy="3952237"/>
          </a:xfrm>
        </p:spPr>
        <p:txBody>
          <a:bodyPr/>
          <a:lstStyle/>
          <a:p>
            <a:r>
              <a:rPr lang="nn-NO" dirty="0" smtClean="0"/>
              <a:t>Les teikneserien, og finn argument </a:t>
            </a:r>
            <a:r>
              <a:rPr lang="nn-NO" i="1" dirty="0" smtClean="0"/>
              <a:t>for </a:t>
            </a:r>
            <a:r>
              <a:rPr lang="nn-NO" dirty="0" smtClean="0"/>
              <a:t>og </a:t>
            </a:r>
            <a:r>
              <a:rPr lang="nn-NO" i="1" dirty="0" smtClean="0"/>
              <a:t>mot </a:t>
            </a:r>
            <a:r>
              <a:rPr lang="nn-NO" dirty="0" smtClean="0"/>
              <a:t>bruk av gummikuler i </a:t>
            </a:r>
            <a:r>
              <a:rPr lang="nn-NO" dirty="0" err="1" smtClean="0"/>
              <a:t>kunstgressbanar</a:t>
            </a:r>
            <a:r>
              <a:rPr lang="nn-NO" dirty="0" smtClean="0"/>
              <a:t>. </a:t>
            </a:r>
          </a:p>
          <a:p>
            <a:endParaRPr lang="nn-NO" dirty="0" smtClean="0"/>
          </a:p>
          <a:p>
            <a:r>
              <a:rPr lang="nn-NO" dirty="0" smtClean="0"/>
              <a:t>NB: De skal berre notere argument som de finn i teikneserien!</a:t>
            </a:r>
          </a:p>
          <a:p>
            <a:endParaRPr lang="nn-NO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543" y="1391992"/>
            <a:ext cx="3329409" cy="485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90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dirty="0" smtClean="0">
                <a:latin typeface="Bahnschrift Light SemiCondensed" panose="020B0502040204020203" pitchFamily="34" charset="0"/>
              </a:rPr>
              <a:t>Men er gummikuler i </a:t>
            </a:r>
            <a:r>
              <a:rPr lang="nn-NO" dirty="0" err="1" smtClean="0">
                <a:latin typeface="Bahnschrift Light SemiCondensed" panose="020B0502040204020203" pitchFamily="34" charset="0"/>
              </a:rPr>
              <a:t>kunstgressbanar</a:t>
            </a:r>
            <a:r>
              <a:rPr lang="nn-NO" dirty="0" smtClean="0">
                <a:latin typeface="Bahnschrift Light SemiCondensed" panose="020B0502040204020203" pitchFamily="34" charset="0"/>
              </a:rPr>
              <a:t> berekraftig? Korleis vurderer vi om noko er berekraftig?</a:t>
            </a:r>
            <a:endParaRPr lang="nn-NO" dirty="0"/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1178" y="1825625"/>
            <a:ext cx="7569643" cy="429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7965816" y="2300316"/>
            <a:ext cx="3409732" cy="2017160"/>
          </a:xfrm>
          <a:prstGeom prst="wedgeRoundRectCallout">
            <a:avLst>
              <a:gd name="adj1" fmla="val 58906"/>
              <a:gd name="adj2" fmla="val 9522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n-NO" sz="2800" dirty="0" smtClean="0">
                <a:latin typeface="Bahnschrift Light SemiCondensed" panose="020B0502040204020203" pitchFamily="34" charset="0"/>
              </a:rPr>
              <a:t>I filmen nemner dei tre dimensjonar – kva?</a:t>
            </a:r>
            <a:endParaRPr lang="nn-NO" sz="28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5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n-NO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323" y="3518905"/>
            <a:ext cx="2606672" cy="195500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27901" y="3020602"/>
            <a:ext cx="3831767" cy="1294912"/>
          </a:xfrm>
          <a:prstGeom prst="wedgeRoundRectCallout">
            <a:avLst>
              <a:gd name="adj1" fmla="val 80998"/>
              <a:gd name="adj2" fmla="val 87098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b="1" dirty="0" smtClean="0">
                <a:latin typeface="Bahnschrift Light SemiCondensed" panose="020B0502040204020203" pitchFamily="34" charset="0"/>
              </a:rPr>
              <a:t>Miljø</a:t>
            </a:r>
            <a:r>
              <a:rPr lang="nn-NO" sz="2400" dirty="0" smtClean="0">
                <a:latin typeface="Bahnschrift Light SemiCondensed" panose="020B0502040204020203" pitchFamily="34" charset="0"/>
              </a:rPr>
              <a:t>: </a:t>
            </a:r>
          </a:p>
          <a:p>
            <a:pPr algn="ctr"/>
            <a:r>
              <a:rPr lang="nn-NO" sz="2400" i="1" dirty="0" smtClean="0">
                <a:latin typeface="Bahnschrift Light SemiCondensed" panose="020B0502040204020203" pitchFamily="34" charset="0"/>
              </a:rPr>
              <a:t>Korleis påverkar det miljøet og naturen?</a:t>
            </a:r>
            <a:endParaRPr lang="nn-NO" sz="2400" i="1" dirty="0">
              <a:latin typeface="Bahnschrift Light SemiCondensed" panose="020B0502040204020203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257128" y="4382311"/>
            <a:ext cx="3554658" cy="1381498"/>
          </a:xfrm>
          <a:prstGeom prst="wedgeRoundRectCallout">
            <a:avLst>
              <a:gd name="adj1" fmla="val -91120"/>
              <a:gd name="adj2" fmla="val -25348"/>
              <a:gd name="adj3" fmla="val 16667"/>
            </a:avLst>
          </a:prstGeom>
          <a:solidFill>
            <a:srgbClr val="E638A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dirty="0" smtClean="0">
                <a:latin typeface="Bahnschrift Light SemiCondensed" panose="020B0502040204020203" pitchFamily="34" charset="0"/>
              </a:rPr>
              <a:t>Økonomi: </a:t>
            </a:r>
          </a:p>
          <a:p>
            <a:pPr algn="ctr"/>
            <a:r>
              <a:rPr lang="nn-NO" sz="2400" i="1" dirty="0" smtClean="0">
                <a:latin typeface="Bahnschrift Light SemiCondensed" panose="020B0502040204020203" pitchFamily="34" charset="0"/>
              </a:rPr>
              <a:t>Kor mykje kostar det? Kven tener på det?</a:t>
            </a:r>
            <a:endParaRPr lang="nn-NO" sz="2400" i="1" dirty="0">
              <a:latin typeface="Bahnschrift Light SemiCondensed" panose="020B0502040204020203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980431" y="1244338"/>
            <a:ext cx="4284600" cy="1980697"/>
          </a:xfrm>
          <a:prstGeom prst="wedgeRoundRectCallout">
            <a:avLst>
              <a:gd name="adj1" fmla="val -66359"/>
              <a:gd name="adj2" fmla="val 776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b="1" dirty="0" smtClean="0">
                <a:latin typeface="Bahnschrift Light SemiCondensed" panose="020B0502040204020203" pitchFamily="34" charset="0"/>
              </a:rPr>
              <a:t>Sosiale forhold: </a:t>
            </a:r>
          </a:p>
          <a:p>
            <a:pPr algn="ctr"/>
            <a:r>
              <a:rPr lang="nn-NO" sz="2400" i="1" dirty="0" smtClean="0">
                <a:latin typeface="Bahnschrift Light SemiCondensed" panose="020B0502040204020203" pitchFamily="34" charset="0"/>
              </a:rPr>
              <a:t>Kva verdi har det for oss menneske? Til dømes for helse og velvære.</a:t>
            </a:r>
            <a:endParaRPr lang="nn-NO" sz="2400" i="1" dirty="0">
              <a:latin typeface="Bahnschrift Light SemiCondensed" panose="020B0502040204020203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50451" y="544255"/>
            <a:ext cx="4849102" cy="1690431"/>
          </a:xfrm>
          <a:prstGeom prst="wedgeRoundRectCallout">
            <a:avLst>
              <a:gd name="adj1" fmla="val 63155"/>
              <a:gd name="adj2" fmla="val 182838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dirty="0" smtClean="0">
                <a:latin typeface="Bahnschrift Light SemiCondensed" panose="020B0502040204020203" pitchFamily="34" charset="0"/>
              </a:rPr>
              <a:t>For å avgjere om gummikuler i </a:t>
            </a:r>
            <a:r>
              <a:rPr lang="nn-NO" sz="2400" dirty="0" err="1" smtClean="0">
                <a:latin typeface="Bahnschrift Light SemiCondensed" panose="020B0502040204020203" pitchFamily="34" charset="0"/>
              </a:rPr>
              <a:t>kunstgressbanar</a:t>
            </a:r>
            <a:r>
              <a:rPr lang="nn-NO" sz="2400" dirty="0" smtClean="0">
                <a:latin typeface="Bahnschrift Light SemiCondensed" panose="020B0502040204020203" pitchFamily="34" charset="0"/>
              </a:rPr>
              <a:t> er berekraftig </a:t>
            </a:r>
          </a:p>
          <a:p>
            <a:pPr algn="ctr"/>
            <a:r>
              <a:rPr lang="nn-NO" sz="2400" dirty="0" smtClean="0">
                <a:latin typeface="Bahnschrift Light SemiCondensed" panose="020B0502040204020203" pitchFamily="34" charset="0"/>
              </a:rPr>
              <a:t>må vi vurdere argumenta for og mot, innanfor tre dimensjonar.</a:t>
            </a:r>
            <a:endParaRPr lang="nn-NO" sz="2400" i="1" dirty="0"/>
          </a:p>
        </p:txBody>
      </p:sp>
    </p:spTree>
    <p:extLst>
      <p:ext uri="{BB962C8B-B14F-4D97-AF65-F5344CB8AC3E}">
        <p14:creationId xmlns:p14="http://schemas.microsoft.com/office/powerpoint/2010/main" val="168725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404" y="729210"/>
            <a:ext cx="8612886" cy="1325563"/>
          </a:xfrm>
        </p:spPr>
        <p:txBody>
          <a:bodyPr>
            <a:noAutofit/>
          </a:bodyPr>
          <a:lstStyle/>
          <a:p>
            <a:r>
              <a:rPr lang="nn-NO" sz="3200" dirty="0" smtClean="0"/>
              <a:t>Plasser argumenta </a:t>
            </a:r>
            <a:r>
              <a:rPr lang="nn-NO" sz="3200" i="1" dirty="0" smtClean="0"/>
              <a:t>for </a:t>
            </a:r>
            <a:r>
              <a:rPr lang="nn-NO" sz="3200" dirty="0" smtClean="0"/>
              <a:t>og </a:t>
            </a:r>
            <a:r>
              <a:rPr lang="nn-NO" sz="3200" i="1" dirty="0" smtClean="0"/>
              <a:t>mot </a:t>
            </a:r>
            <a:r>
              <a:rPr lang="nn-NO" sz="3200" dirty="0" smtClean="0"/>
              <a:t>bruk av gummikuler i </a:t>
            </a:r>
            <a:r>
              <a:rPr lang="nn-NO" sz="3200" dirty="0" err="1" smtClean="0"/>
              <a:t>kunstgressbanar</a:t>
            </a:r>
            <a:r>
              <a:rPr lang="nn-NO" sz="3200" dirty="0" smtClean="0"/>
              <a:t> i skjemaet.</a:t>
            </a:r>
            <a:endParaRPr lang="nn-N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4725"/>
            <a:ext cx="6288464" cy="395223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043" y="1891009"/>
            <a:ext cx="3170642" cy="461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14713"/>
              </p:ext>
            </p:extLst>
          </p:nvPr>
        </p:nvGraphicFramePr>
        <p:xfrm>
          <a:off x="654404" y="2224725"/>
          <a:ext cx="6990733" cy="3952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452">
                  <a:extLst>
                    <a:ext uri="{9D8B030D-6E8A-4147-A177-3AD203B41FA5}">
                      <a16:colId xmlns:a16="http://schemas.microsoft.com/office/drawing/2014/main" val="2497988737"/>
                    </a:ext>
                  </a:extLst>
                </a:gridCol>
                <a:gridCol w="2486140">
                  <a:extLst>
                    <a:ext uri="{9D8B030D-6E8A-4147-A177-3AD203B41FA5}">
                      <a16:colId xmlns:a16="http://schemas.microsoft.com/office/drawing/2014/main" val="995349712"/>
                    </a:ext>
                  </a:extLst>
                </a:gridCol>
                <a:gridCol w="2646141">
                  <a:extLst>
                    <a:ext uri="{9D8B030D-6E8A-4147-A177-3AD203B41FA5}">
                      <a16:colId xmlns:a16="http://schemas.microsoft.com/office/drawing/2014/main" val="1590018193"/>
                    </a:ext>
                  </a:extLst>
                </a:gridCol>
              </a:tblGrid>
              <a:tr h="943268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Gummikuler i kunstgress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For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Mot</a:t>
                      </a:r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167944"/>
                  </a:ext>
                </a:extLst>
              </a:tr>
              <a:tr h="943268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Sosiale forhold</a:t>
                      </a:r>
                    </a:p>
                    <a:p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657251"/>
                  </a:ext>
                </a:extLst>
              </a:tr>
              <a:tr h="943268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Økonomi</a:t>
                      </a:r>
                    </a:p>
                    <a:p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23553"/>
                  </a:ext>
                </a:extLst>
              </a:tr>
              <a:tr h="1122432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Miljø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310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60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4725"/>
            <a:ext cx="6288464" cy="395223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543" y="1391992"/>
            <a:ext cx="3329409" cy="485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54404" y="2224725"/>
          <a:ext cx="6990733" cy="3952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452">
                  <a:extLst>
                    <a:ext uri="{9D8B030D-6E8A-4147-A177-3AD203B41FA5}">
                      <a16:colId xmlns:a16="http://schemas.microsoft.com/office/drawing/2014/main" val="2497988737"/>
                    </a:ext>
                  </a:extLst>
                </a:gridCol>
                <a:gridCol w="2486140">
                  <a:extLst>
                    <a:ext uri="{9D8B030D-6E8A-4147-A177-3AD203B41FA5}">
                      <a16:colId xmlns:a16="http://schemas.microsoft.com/office/drawing/2014/main" val="995349712"/>
                    </a:ext>
                  </a:extLst>
                </a:gridCol>
                <a:gridCol w="2646141">
                  <a:extLst>
                    <a:ext uri="{9D8B030D-6E8A-4147-A177-3AD203B41FA5}">
                      <a16:colId xmlns:a16="http://schemas.microsoft.com/office/drawing/2014/main" val="1590018193"/>
                    </a:ext>
                  </a:extLst>
                </a:gridCol>
              </a:tblGrid>
              <a:tr h="943268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Gummikuler i kunstgress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For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Mot</a:t>
                      </a:r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167944"/>
                  </a:ext>
                </a:extLst>
              </a:tr>
              <a:tr h="943268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Sosiale forhold</a:t>
                      </a:r>
                    </a:p>
                    <a:p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657251"/>
                  </a:ext>
                </a:extLst>
              </a:tr>
              <a:tr h="943268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Økonomi</a:t>
                      </a:r>
                    </a:p>
                    <a:p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23553"/>
                  </a:ext>
                </a:extLst>
              </a:tr>
              <a:tr h="1122432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Miljø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310778"/>
                  </a:ext>
                </a:extLst>
              </a:tr>
            </a:tbl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1583705" y="147793"/>
            <a:ext cx="6909846" cy="1690431"/>
          </a:xfrm>
          <a:prstGeom prst="wedgeRoundRectCallout">
            <a:avLst>
              <a:gd name="adj1" fmla="val -70679"/>
              <a:gd name="adj2" fmla="val 209048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800" dirty="0" smtClean="0">
                <a:latin typeface="Bahnschrift Light SemiCondensed" panose="020B0502040204020203" pitchFamily="34" charset="0"/>
              </a:rPr>
              <a:t>Meiner de gummikuler i </a:t>
            </a:r>
            <a:r>
              <a:rPr lang="nn-NO" sz="2800" dirty="0" err="1" smtClean="0">
                <a:latin typeface="Bahnschrift Light SemiCondensed" panose="020B0502040204020203" pitchFamily="34" charset="0"/>
              </a:rPr>
              <a:t>kunstgressbanar</a:t>
            </a:r>
            <a:r>
              <a:rPr lang="nn-NO" sz="2800" dirty="0" smtClean="0">
                <a:latin typeface="Bahnschrift Light SemiCondensed" panose="020B0502040204020203" pitchFamily="34" charset="0"/>
              </a:rPr>
              <a:t> er berekraftig ? Kvifor / kvifor ikkje?</a:t>
            </a:r>
            <a:endParaRPr lang="nn-NO" sz="2800" i="1" dirty="0"/>
          </a:p>
        </p:txBody>
      </p:sp>
    </p:spTree>
    <p:extLst>
      <p:ext uri="{BB962C8B-B14F-4D97-AF65-F5344CB8AC3E}">
        <p14:creationId xmlns:p14="http://schemas.microsoft.com/office/powerpoint/2010/main" val="334180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7355" cy="1325563"/>
          </a:xfrm>
        </p:spPr>
        <p:txBody>
          <a:bodyPr>
            <a:normAutofit fontScale="90000"/>
          </a:bodyPr>
          <a:lstStyle/>
          <a:p>
            <a:r>
              <a:rPr lang="nn-NO" sz="3600" dirty="0" smtClean="0"/>
              <a:t>Oppsummering: Diskusjonar om berekraftig utvikling har ofte ikkje ein fasit, men inneber at vi må gjere ei reflektert vurdering. </a:t>
            </a:r>
            <a:endParaRPr lang="nn-NO" sz="36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957541" y="1931449"/>
            <a:ext cx="4549407" cy="1745330"/>
          </a:xfrm>
          <a:prstGeom prst="wedgeRoundRectCallout">
            <a:avLst>
              <a:gd name="adj1" fmla="val -4444"/>
              <a:gd name="adj2" fmla="val 7049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n-NO" sz="2200" dirty="0" smtClean="0"/>
              <a:t>For at noko skal vere </a:t>
            </a:r>
            <a:r>
              <a:rPr lang="nn-NO" sz="2200" i="1" dirty="0"/>
              <a:t>b</a:t>
            </a:r>
            <a:r>
              <a:rPr lang="nn-NO" sz="2200" i="1" dirty="0" smtClean="0"/>
              <a:t>erekraftig,</a:t>
            </a:r>
            <a:r>
              <a:rPr lang="nn-NO" sz="2200" dirty="0" smtClean="0"/>
              <a:t> må vi balansere </a:t>
            </a:r>
            <a:r>
              <a:rPr lang="nn-NO" sz="2200" dirty="0" smtClean="0">
                <a:solidFill>
                  <a:srgbClr val="FF6699"/>
                </a:solidFill>
              </a:rPr>
              <a:t>økonomisk vekst </a:t>
            </a:r>
            <a:r>
              <a:rPr lang="nn-NO" sz="2200" dirty="0" smtClean="0"/>
              <a:t>med omsyn til </a:t>
            </a:r>
            <a:r>
              <a:rPr lang="nn-NO" sz="2200" dirty="0" smtClean="0">
                <a:solidFill>
                  <a:srgbClr val="92D050"/>
                </a:solidFill>
              </a:rPr>
              <a:t>miljø</a:t>
            </a:r>
            <a:r>
              <a:rPr lang="nn-NO" sz="2200" dirty="0" smtClean="0"/>
              <a:t> og </a:t>
            </a:r>
            <a:r>
              <a:rPr lang="nn-NO" sz="2200" dirty="0" smtClean="0">
                <a:solidFill>
                  <a:schemeClr val="accent1"/>
                </a:solidFill>
              </a:rPr>
              <a:t>sosiale forhold</a:t>
            </a:r>
            <a:r>
              <a:rPr lang="nn-NO" sz="2200" dirty="0" smtClean="0">
                <a:solidFill>
                  <a:schemeClr val="accent6"/>
                </a:solidFill>
              </a:rPr>
              <a:t>.</a:t>
            </a:r>
            <a:endParaRPr lang="nn-NO" sz="2200" i="1" dirty="0">
              <a:solidFill>
                <a:schemeClr val="accent6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452" y="4177013"/>
            <a:ext cx="2505375" cy="1879032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051479" y="1931449"/>
            <a:ext cx="4756934" cy="1664506"/>
          </a:xfrm>
          <a:prstGeom prst="wedgeRoundRectCallout">
            <a:avLst>
              <a:gd name="adj1" fmla="val -7916"/>
              <a:gd name="adj2" fmla="val 7383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n-NO" sz="2200" dirty="0" smtClean="0"/>
              <a:t>I problemstillingar som omhandlar berekraftig utvikling kan ein finne argument både for og mot. </a:t>
            </a:r>
            <a:endParaRPr lang="nn-NO" sz="2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7865" y="4177013"/>
            <a:ext cx="4535880" cy="149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8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1D Design ein berekraftig badeplass</a:t>
            </a:r>
            <a:endParaRPr lang="nn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De kan nå velje mellom ulike ting for å forbetre badeplassen dykkar.</a:t>
            </a:r>
          </a:p>
          <a:p>
            <a:r>
              <a:rPr lang="nn-NO" i="1" dirty="0" smtClean="0"/>
              <a:t>Budsjettet er på 50 000 kr, men hugs at det kan kome fleire utgiftar.</a:t>
            </a:r>
            <a:endParaRPr lang="nn-NO" dirty="0" smtClean="0"/>
          </a:p>
          <a:p>
            <a:r>
              <a:rPr lang="nn-NO" dirty="0" smtClean="0"/>
              <a:t>Kvar ting må vurderast ut frå </a:t>
            </a:r>
            <a:r>
              <a:rPr lang="nn-NO" i="1" dirty="0" smtClean="0"/>
              <a:t>omsyn til miljø, sosiale forhold og økonomi </a:t>
            </a:r>
            <a:r>
              <a:rPr lang="nn-NO" dirty="0" smtClean="0"/>
              <a:t>(bruk tabellen)</a:t>
            </a:r>
            <a:r>
              <a:rPr lang="nn-NO" i="1" dirty="0" smtClean="0"/>
              <a:t>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114983"/>
              </p:ext>
            </p:extLst>
          </p:nvPr>
        </p:nvGraphicFramePr>
        <p:xfrm>
          <a:off x="2401453" y="4256097"/>
          <a:ext cx="7250547" cy="2190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522">
                  <a:extLst>
                    <a:ext uri="{9D8B030D-6E8A-4147-A177-3AD203B41FA5}">
                      <a16:colId xmlns:a16="http://schemas.microsoft.com/office/drawing/2014/main" val="2497988737"/>
                    </a:ext>
                  </a:extLst>
                </a:gridCol>
                <a:gridCol w="2578539">
                  <a:extLst>
                    <a:ext uri="{9D8B030D-6E8A-4147-A177-3AD203B41FA5}">
                      <a16:colId xmlns:a16="http://schemas.microsoft.com/office/drawing/2014/main" val="995349712"/>
                    </a:ext>
                  </a:extLst>
                </a:gridCol>
                <a:gridCol w="2744486">
                  <a:extLst>
                    <a:ext uri="{9D8B030D-6E8A-4147-A177-3AD203B41FA5}">
                      <a16:colId xmlns:a16="http://schemas.microsoft.com/office/drawing/2014/main" val="1590018193"/>
                    </a:ext>
                  </a:extLst>
                </a:gridCol>
              </a:tblGrid>
              <a:tr h="380983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Positivt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Negativt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167944"/>
                  </a:ext>
                </a:extLst>
              </a:tr>
              <a:tr h="445183">
                <a:tc>
                  <a:txBody>
                    <a:bodyPr/>
                    <a:lstStyle/>
                    <a:p>
                      <a:r>
                        <a:rPr lang="nb-NO" dirty="0" smtClean="0"/>
                        <a:t>Sosiale forhold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657251"/>
                  </a:ext>
                </a:extLst>
              </a:tr>
              <a:tr h="445183">
                <a:tc>
                  <a:txBody>
                    <a:bodyPr/>
                    <a:lstStyle/>
                    <a:p>
                      <a:r>
                        <a:rPr lang="nb-NO" dirty="0" smtClean="0"/>
                        <a:t>Økonomi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23553"/>
                  </a:ext>
                </a:extLst>
              </a:tr>
              <a:tr h="529741">
                <a:tc>
                  <a:txBody>
                    <a:bodyPr/>
                    <a:lstStyle/>
                    <a:p>
                      <a:r>
                        <a:rPr lang="nb-NO" dirty="0" smtClean="0"/>
                        <a:t>Miljø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310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97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891058"/>
              </p:ext>
            </p:extLst>
          </p:nvPr>
        </p:nvGraphicFramePr>
        <p:xfrm>
          <a:off x="0" y="-2"/>
          <a:ext cx="12192000" cy="6858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3828922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31893671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75826544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27778955"/>
                    </a:ext>
                  </a:extLst>
                </a:gridCol>
              </a:tblGrid>
              <a:tr h="1714501">
                <a:tc>
                  <a:txBody>
                    <a:bodyPr/>
                    <a:lstStyle/>
                    <a:p>
                      <a:r>
                        <a:rPr lang="nn-NO" dirty="0" smtClean="0"/>
                        <a:t>Vassklie metall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Pris: 15</a:t>
                      </a:r>
                      <a:r>
                        <a:rPr lang="nn-NO" sz="1400" baseline="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 000 kr</a:t>
                      </a:r>
                      <a:endParaRPr lang="nn-NO" sz="1400" dirty="0" smtClean="0">
                        <a:solidFill>
                          <a:srgbClr val="666666"/>
                        </a:solidFill>
                        <a:latin typeface="FFMiloSerifWeb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Påverknad</a:t>
                      </a:r>
                      <a:r>
                        <a:rPr lang="nn-NO" sz="1400" baseline="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 natur: Må installerast, med boring og støyping i vatnet. </a:t>
                      </a:r>
                      <a:r>
                        <a:rPr kumimoji="0" lang="nn-N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FFMiloSerifWeb"/>
                          <a:ea typeface="+mn-ea"/>
                          <a:cs typeface="+mn-cs"/>
                        </a:rPr>
                        <a:t>Lang haldbarheit.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sz="1400" dirty="0" smtClean="0">
                        <a:solidFill>
                          <a:srgbClr val="666666"/>
                        </a:solidFill>
                        <a:latin typeface="FFMiloSerifWeb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SUP </a:t>
                      </a:r>
                      <a:r>
                        <a:rPr lang="nn-NO" dirty="0" smtClean="0"/>
                        <a:t>– </a:t>
                      </a:r>
                      <a:r>
                        <a:rPr lang="nn-NO" dirty="0" smtClean="0"/>
                        <a:t>utlån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FFMiloSerifWeb"/>
                          <a:ea typeface="+mn-ea"/>
                          <a:cs typeface="+mn-cs"/>
                        </a:rPr>
                        <a:t>Pris: 10 000 kr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FFMiloSerifWeb"/>
                          <a:ea typeface="+mn-ea"/>
                          <a:cs typeface="+mn-cs"/>
                        </a:rPr>
                        <a:t>Påverknad natur: Ingen inngrep. Medium haldbarheit, kan bli til mikroplast ved slitasje.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uLnTx/>
                        <a:uFillTx/>
                        <a:latin typeface="FFMiloSerifWeb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41250"/>
                  </a:ext>
                </a:extLst>
              </a:tr>
              <a:tr h="1714501">
                <a:tc>
                  <a:txBody>
                    <a:bodyPr/>
                    <a:lstStyle/>
                    <a:p>
                      <a:r>
                        <a:rPr lang="nn-NO" dirty="0" smtClean="0"/>
                        <a:t>Vassklie plast</a:t>
                      </a:r>
                    </a:p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FFMiloSerifWeb"/>
                          <a:ea typeface="+mn-ea"/>
                          <a:cs typeface="+mn-cs"/>
                        </a:rPr>
                        <a:t>Pris: 5000 kr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FFMiloSerifWeb"/>
                          <a:ea typeface="+mn-ea"/>
                          <a:cs typeface="+mn-cs"/>
                        </a:rPr>
                        <a:t>Påverknad natur: Ingen inngrep ved installasjon. Kort haldbarheit, kan bli til mikroplast ved slitasje.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Sitteplassar med parasoll</a:t>
                      </a:r>
                    </a:p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FFMiloSerifWeb"/>
                          <a:ea typeface="+mn-ea"/>
                          <a:cs typeface="+mn-cs"/>
                        </a:rPr>
                        <a:t>Pris: 10 000 kr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FFMiloSerifWeb"/>
                          <a:ea typeface="+mn-ea"/>
                          <a:cs typeface="+mn-cs"/>
                        </a:rPr>
                        <a:t>Påverknad natur: Lite inngrep ved installasjon. Medium haldbarheit.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988183"/>
                  </a:ext>
                </a:extLst>
              </a:tr>
              <a:tr h="17145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dirty="0" smtClean="0"/>
                        <a:t>Stupetårn</a:t>
                      </a:r>
                    </a:p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FFMiloSerifWeb"/>
                          <a:ea typeface="+mn-ea"/>
                          <a:cs typeface="+mn-cs"/>
                        </a:rPr>
                        <a:t>Pris: 25 000 kr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FFMiloSerifWeb"/>
                          <a:ea typeface="+mn-ea"/>
                          <a:cs typeface="+mn-cs"/>
                        </a:rPr>
                        <a:t>Påverknad natur: Store inngrep ved installasjon, boring og støyping. Lang haldbarheit.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Søppelstativ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FFMiloSerifWeb"/>
                          <a:ea typeface="+mn-ea"/>
                          <a:cs typeface="+mn-cs"/>
                        </a:rPr>
                        <a:t>Pris: 20 000 kr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FFMiloSerifWeb"/>
                          <a:ea typeface="+mn-ea"/>
                          <a:cs typeface="+mn-cs"/>
                        </a:rPr>
                        <a:t>Påverknad natur: Lite inngrep om det finnes vei frå tidlegare. Store inngrep om det må byggast veg. Koster å tømme.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715228"/>
                  </a:ext>
                </a:extLst>
              </a:tr>
              <a:tr h="17145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dirty="0" smtClean="0"/>
                        <a:t>Stupebrett</a:t>
                      </a:r>
                    </a:p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FFMiloSerifWeb"/>
                          <a:ea typeface="+mn-ea"/>
                          <a:cs typeface="+mn-cs"/>
                        </a:rPr>
                        <a:t>Pris: 5000 kr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FFMiloSerifWeb"/>
                          <a:ea typeface="+mn-ea"/>
                          <a:cs typeface="+mn-cs"/>
                        </a:rPr>
                        <a:t>Påverknad natur: Store inngrep ved installasjon, men på eit lite område. Lang haldbarheit.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Grill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FFMiloSerifWeb"/>
                          <a:ea typeface="+mn-ea"/>
                          <a:cs typeface="+mn-cs"/>
                        </a:rPr>
                        <a:t>Pris: 5000 kr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FFMiloSerifWeb"/>
                          <a:ea typeface="+mn-ea"/>
                          <a:cs typeface="+mn-cs"/>
                        </a:rPr>
                        <a:t>Påverknad natur: Lite inngrep ved installasjon. Medium haldbarheit.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907354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845" y="324573"/>
            <a:ext cx="1568910" cy="1394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049" y="5410230"/>
            <a:ext cx="1917691" cy="12933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233" y="3701404"/>
            <a:ext cx="1948522" cy="1400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3076" y="2161727"/>
            <a:ext cx="1730325" cy="12145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8730" y="351725"/>
            <a:ext cx="1974671" cy="11759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4371" y="4010248"/>
            <a:ext cx="2319030" cy="10913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332" y="5255956"/>
            <a:ext cx="2162069" cy="14476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723292" y="1754550"/>
            <a:ext cx="1213340" cy="161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31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954420"/>
              </p:ext>
            </p:extLst>
          </p:nvPr>
        </p:nvGraphicFramePr>
        <p:xfrm>
          <a:off x="0" y="-2"/>
          <a:ext cx="12192000" cy="6858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3828922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31893671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75826544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27778955"/>
                    </a:ext>
                  </a:extLst>
                </a:gridCol>
              </a:tblGrid>
              <a:tr h="171450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Pris: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Påverknad</a:t>
                      </a:r>
                      <a:r>
                        <a:rPr lang="nb-NO" sz="1400" baseline="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 natur: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Pris: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Påverknad</a:t>
                      </a:r>
                      <a:r>
                        <a:rPr lang="nb-NO" sz="1400" baseline="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 natur: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41250"/>
                  </a:ext>
                </a:extLst>
              </a:tr>
              <a:tr h="171450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Pris: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Påverknad</a:t>
                      </a:r>
                      <a:r>
                        <a:rPr lang="nb-NO" sz="1400" baseline="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 natur: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Pris: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Påverknad</a:t>
                      </a:r>
                      <a:r>
                        <a:rPr lang="nb-NO" sz="1400" baseline="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 natur: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988183"/>
                  </a:ext>
                </a:extLst>
              </a:tr>
              <a:tr h="171450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Pris: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Påverknad</a:t>
                      </a:r>
                      <a:r>
                        <a:rPr lang="nb-NO" sz="1400" baseline="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 natur: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Pris: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Påverknad</a:t>
                      </a:r>
                      <a:r>
                        <a:rPr lang="nb-NO" sz="1400" baseline="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 natur: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715228"/>
                  </a:ext>
                </a:extLst>
              </a:tr>
              <a:tr h="171450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Pris: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Påverknad</a:t>
                      </a:r>
                      <a:r>
                        <a:rPr lang="nb-NO" sz="1400" baseline="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 natur: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Pris: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Påverknad</a:t>
                      </a:r>
                      <a:r>
                        <a:rPr lang="nb-NO" sz="1400" baseline="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 natur: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907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890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4608" y="3756506"/>
            <a:ext cx="9529533" cy="2387600"/>
          </a:xfrm>
        </p:spPr>
        <p:txBody>
          <a:bodyPr>
            <a:normAutofit fontScale="90000"/>
          </a:bodyPr>
          <a:lstStyle/>
          <a:p>
            <a:r>
              <a:rPr lang="nn-NO" dirty="0" smtClean="0"/>
              <a:t>Økt 1 </a:t>
            </a:r>
            <a:br>
              <a:rPr lang="nn-NO" dirty="0" smtClean="0"/>
            </a:br>
            <a:r>
              <a:rPr lang="nn-NO" dirty="0" smtClean="0"/>
              <a:t>Oppdrag og berekraftig utvikling</a:t>
            </a:r>
            <a:endParaRPr lang="nn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718" y="369453"/>
            <a:ext cx="5227782" cy="392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6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1E Oppsummering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i="1" dirty="0" smtClean="0"/>
              <a:t>De har fått i oppdrag å hjelpe til med å gjere badeplassane i kommunen betre. De får eit budsjett på 50 000 kr som skal brukast til å designe den beste og mest berekraftige badeplassen.</a:t>
            </a:r>
          </a:p>
          <a:p>
            <a:r>
              <a:rPr lang="nn-NO" dirty="0" smtClean="0"/>
              <a:t>Kva </a:t>
            </a:r>
            <a:r>
              <a:rPr lang="nn-NO" dirty="0" smtClean="0"/>
              <a:t>ting har de valt? </a:t>
            </a:r>
          </a:p>
          <a:p>
            <a:r>
              <a:rPr lang="nn-NO" dirty="0" smtClean="0"/>
              <a:t>Neste </a:t>
            </a:r>
            <a:r>
              <a:rPr lang="nn-NO" dirty="0" smtClean="0"/>
              <a:t>økt handlar om biologisk mangfald.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7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1B Oppdraget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i="1" dirty="0" smtClean="0"/>
              <a:t>De skal hjelpe til med å gjere badeplassane i kommunen betre, og får eit budsjett på 50 000 kr som skal brukast til å designe den beste badeplassen. </a:t>
            </a:r>
            <a:br>
              <a:rPr lang="nn-NO" i="1" dirty="0" smtClean="0"/>
            </a:br>
            <a:endParaRPr lang="nn-NO" i="1" dirty="0" smtClean="0"/>
          </a:p>
          <a:p>
            <a:pPr marL="0" indent="0">
              <a:buNone/>
            </a:pPr>
            <a:r>
              <a:rPr lang="nn-NO" i="1" dirty="0" smtClean="0"/>
              <a:t>Kommunen har eitt krav for badeplassen: Han skal vere berekraftig.</a:t>
            </a:r>
            <a:br>
              <a:rPr lang="nn-NO" i="1" dirty="0" smtClean="0"/>
            </a:br>
            <a:endParaRPr lang="nn-NO" i="1" dirty="0" smtClean="0"/>
          </a:p>
          <a:p>
            <a:pPr marL="0" indent="0">
              <a:buNone/>
            </a:pPr>
            <a:r>
              <a:rPr lang="nn-NO" i="1" dirty="0" smtClean="0"/>
              <a:t>De skal lage ein kort film av badeplassen i dag, der de foreslår endringar for å gjere badeplassen til den beste ut frå kva innbyggarane (de) meiner </a:t>
            </a:r>
            <a:r>
              <a:rPr lang="nn-NO" i="1" dirty="0"/>
              <a:t>og </a:t>
            </a:r>
            <a:r>
              <a:rPr lang="nn-NO" i="1" dirty="0" smtClean="0"/>
              <a:t>krav frå kommunen. Filmen med det beste forslaget vil bli nominert av klassen og vinne ein Oscar.</a:t>
            </a:r>
            <a:endParaRPr lang="nn-NO" i="1" dirty="0"/>
          </a:p>
        </p:txBody>
      </p:sp>
    </p:spTree>
    <p:extLst>
      <p:ext uri="{BB962C8B-B14F-4D97-AF65-F5344CB8AC3E}">
        <p14:creationId xmlns:p14="http://schemas.microsoft.com/office/powerpoint/2010/main" val="25532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Berekraftig badeplass</a:t>
            </a:r>
            <a:endParaRPr lang="nn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07139"/>
            <a:ext cx="4870142" cy="4351338"/>
          </a:xfrm>
        </p:spPr>
        <p:txBody>
          <a:bodyPr/>
          <a:lstStyle/>
          <a:p>
            <a:r>
              <a:rPr lang="nb-NO" dirty="0"/>
              <a:t>S</a:t>
            </a:r>
            <a:r>
              <a:rPr lang="nb-NO" dirty="0" smtClean="0"/>
              <a:t>eks økter</a:t>
            </a:r>
          </a:p>
          <a:p>
            <a:r>
              <a:rPr lang="nb-NO" dirty="0" smtClean="0"/>
              <a:t>Oppdrag</a:t>
            </a:r>
          </a:p>
          <a:p>
            <a:r>
              <a:rPr lang="nb-NO" dirty="0" smtClean="0"/>
              <a:t>Film</a:t>
            </a:r>
          </a:p>
          <a:p>
            <a:r>
              <a:rPr lang="nb-NO" dirty="0" smtClean="0"/>
              <a:t>Undersøking av badeplassen</a:t>
            </a:r>
          </a:p>
          <a:p>
            <a:r>
              <a:rPr lang="nb-NO" dirty="0"/>
              <a:t>Escape </a:t>
            </a:r>
            <a:r>
              <a:rPr lang="nb-NO" dirty="0" smtClean="0"/>
              <a:t>Room </a:t>
            </a:r>
            <a:r>
              <a:rPr lang="nb-NO" dirty="0"/>
              <a:t>med </a:t>
            </a:r>
            <a:r>
              <a:rPr lang="nb-NO" dirty="0" err="1" smtClean="0"/>
              <a:t>premiar</a:t>
            </a:r>
            <a:endParaRPr lang="nb-NO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594" y="880004"/>
            <a:ext cx="5285318" cy="5719121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653457" y="4520630"/>
            <a:ext cx="5054885" cy="1848950"/>
          </a:xfrm>
          <a:prstGeom prst="wedgeEllipseCallout">
            <a:avLst>
              <a:gd name="adj1" fmla="val -34138"/>
              <a:gd name="adj2" fmla="val 614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dirty="0" smtClean="0"/>
              <a:t>Pengebeløpa i dette opplegget er ikkje realistiske, men symbolske. </a:t>
            </a:r>
            <a:endParaRPr lang="nn-NO" sz="2400" dirty="0" smtClean="0"/>
          </a:p>
        </p:txBody>
      </p:sp>
    </p:spTree>
    <p:extLst>
      <p:ext uri="{BB962C8B-B14F-4D97-AF65-F5344CB8AC3E}">
        <p14:creationId xmlns:p14="http://schemas.microsoft.com/office/powerpoint/2010/main" val="25227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n-NO" dirty="0" smtClean="0"/>
              <a:t>Kva meiner du er kjenneteikn på ein god badeplass?</a:t>
            </a:r>
            <a:endParaRPr lang="nn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00747"/>
            <a:ext cx="10515600" cy="3876215"/>
          </a:xfrm>
        </p:spPr>
        <p:txBody>
          <a:bodyPr/>
          <a:lstStyle/>
          <a:p>
            <a:pPr marL="0" indent="0">
              <a:buNone/>
            </a:pPr>
            <a:r>
              <a:rPr lang="nn-NO" i="1" dirty="0" smtClean="0"/>
              <a:t>Gå inn på menti.com, og skriv i stikkord kva du meiner er kjenneteikn på ein god badeplass.</a:t>
            </a:r>
            <a:endParaRPr lang="nn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910" y="3491835"/>
            <a:ext cx="3103002" cy="7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6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1C Kva betyr det at badeplassen skal vere berekraftig?</a:t>
            </a:r>
            <a:endParaRPr lang="nn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nn-NO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Omgrepet berekraftig utvikling blei først brukt i rapporten </a:t>
            </a:r>
            <a:r>
              <a:rPr lang="nn-NO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Vår felles framtid</a:t>
            </a:r>
            <a:r>
              <a:rPr lang="nn-NO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frå 1987. Denne rapporten blei gitt ut av </a:t>
            </a:r>
            <a:r>
              <a:rPr lang="nn-NO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Verdskommisjonen for miljø og utvikling</a:t>
            </a:r>
            <a:r>
              <a:rPr lang="nn-NO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som var leia av den tidlegare statsministeren i Noreg, Gro Harlem Brundtland.</a:t>
            </a:r>
          </a:p>
          <a:p>
            <a:pPr marL="0" indent="0">
              <a:buNone/>
            </a:pPr>
            <a:endParaRPr lang="nn-NO" dirty="0" smtClean="0"/>
          </a:p>
          <a:p>
            <a:endParaRPr lang="nn-NO" dirty="0" smtClean="0"/>
          </a:p>
          <a:p>
            <a:pPr marL="457200" lvl="1" indent="0">
              <a:buNone/>
            </a:pPr>
            <a:r>
              <a:rPr lang="nn-NO" sz="2800" i="1" dirty="0" smtClean="0"/>
              <a:t>Berekraftig utvikling er ei utvikling som kjem</a:t>
            </a:r>
          </a:p>
          <a:p>
            <a:pPr marL="457200" lvl="1" indent="0">
              <a:buNone/>
            </a:pPr>
            <a:r>
              <a:rPr lang="nn-NO" sz="2800" i="1" dirty="0" smtClean="0"/>
              <a:t>dagens behov i møte utan å øydelegge </a:t>
            </a:r>
          </a:p>
          <a:p>
            <a:pPr marL="457200" lvl="1" indent="0">
              <a:buNone/>
            </a:pPr>
            <a:r>
              <a:rPr lang="nn-NO" sz="2800" i="1" dirty="0" smtClean="0"/>
              <a:t>moglegheitene for at kommande generasjonar skal </a:t>
            </a:r>
          </a:p>
          <a:p>
            <a:pPr marL="457200" lvl="1" indent="0">
              <a:buNone/>
            </a:pPr>
            <a:r>
              <a:rPr lang="nn-NO" sz="2800" i="1" dirty="0" smtClean="0"/>
              <a:t>få dekka sine behov.</a:t>
            </a:r>
          </a:p>
          <a:p>
            <a:pPr marL="457200" lvl="1" indent="0">
              <a:buNone/>
            </a:pPr>
            <a:endParaRPr lang="nn-NO" sz="28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887" y="3480047"/>
            <a:ext cx="2744241" cy="243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7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1C Kva betyr det at badeplassen skal vere bærekraftig?</a:t>
            </a:r>
            <a:endParaRPr lang="nn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974" y="3667150"/>
            <a:ext cx="2846167" cy="2521526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419273" y="1199104"/>
            <a:ext cx="4519402" cy="2098900"/>
          </a:xfrm>
          <a:prstGeom prst="wedgeRoundRectCallout">
            <a:avLst>
              <a:gd name="adj1" fmla="val 71230"/>
              <a:gd name="adj2" fmla="val 64049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n-NO" sz="2800" dirty="0" smtClean="0">
                <a:latin typeface="Bahnschrift Light SemiCondensed" panose="020B0502040204020203" pitchFamily="34" charset="0"/>
              </a:rPr>
              <a:t>Dette var jo fine ord, men korleis skal vi få til å gjere badeplassen berekraftig? </a:t>
            </a:r>
            <a:endParaRPr lang="nn-NO" sz="2800" dirty="0" smtClean="0">
              <a:latin typeface="Bahnschrift Light SemiCondensed" panose="020B0502040204020203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68862" y="2803669"/>
            <a:ext cx="5077394" cy="2650836"/>
          </a:xfrm>
          <a:prstGeom prst="wedgeRoundRectCallout">
            <a:avLst>
              <a:gd name="adj1" fmla="val -41135"/>
              <a:gd name="adj2" fmla="val 6912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n-NO" sz="2800" dirty="0" smtClean="0">
                <a:latin typeface="Bahnschrift Light SemiCondensed" panose="020B0502040204020203" pitchFamily="34" charset="0"/>
              </a:rPr>
              <a:t>Vi skal nå gjere ei øving for å forstå  korleis ein kan vurdere om noko er berekraftig.</a:t>
            </a:r>
            <a:endParaRPr lang="nn-NO" sz="28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80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På neste bilete vil de få sjå ein teikneserie i tre sekund.</a:t>
            </a:r>
          </a:p>
          <a:p>
            <a:r>
              <a:rPr lang="nn-NO" dirty="0" smtClean="0"/>
              <a:t>Oppgåva er å danne seg eit bilete av </a:t>
            </a:r>
            <a:r>
              <a:rPr lang="nn-NO" dirty="0"/>
              <a:t>k</a:t>
            </a:r>
            <a:r>
              <a:rPr lang="nn-NO" dirty="0" smtClean="0"/>
              <a:t>va de trur teikneserien handlar om.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364644" y="3089997"/>
            <a:ext cx="5077394" cy="2650836"/>
          </a:xfrm>
          <a:prstGeom prst="wedgeRoundRectCallout">
            <a:avLst>
              <a:gd name="adj1" fmla="val -41135"/>
              <a:gd name="adj2" fmla="val 6912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800" dirty="0" smtClean="0">
                <a:latin typeface="Bahnschrift Light SemiCondensed" panose="020B0502040204020203" pitchFamily="34" charset="0"/>
              </a:rPr>
              <a:t>Er de klare?</a:t>
            </a:r>
            <a:endParaRPr lang="en-US" sz="28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8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821" y="154379"/>
            <a:ext cx="4476444" cy="652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24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6377</TotalTime>
  <Words>887</Words>
  <Application>Microsoft Office PowerPoint</Application>
  <PresentationFormat>Widescreen</PresentationFormat>
  <Paragraphs>123</Paragraphs>
  <Slides>20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7" baseType="lpstr">
      <vt:lpstr>Arial</vt:lpstr>
      <vt:lpstr>Bahnschrift Light SemiCondensed</vt:lpstr>
      <vt:lpstr>Calibri</vt:lpstr>
      <vt:lpstr>Calibri Light</vt:lpstr>
      <vt:lpstr>FFMiloSerifWeb</vt:lpstr>
      <vt:lpstr>Times New Roman</vt:lpstr>
      <vt:lpstr>Office Theme</vt:lpstr>
      <vt:lpstr>1A Finn oppdraget! </vt:lpstr>
      <vt:lpstr>Økt 1  Oppdrag og berekraftig utvikling</vt:lpstr>
      <vt:lpstr>1B Oppdraget</vt:lpstr>
      <vt:lpstr>Berekraftig badeplass</vt:lpstr>
      <vt:lpstr>Kva meiner du er kjenneteikn på ein god badeplass?</vt:lpstr>
      <vt:lpstr>1C Kva betyr det at badeplassen skal vere berekraftig?</vt:lpstr>
      <vt:lpstr>1C Kva betyr det at badeplassen skal vere bærekraftig?</vt:lpstr>
      <vt:lpstr>PowerPoint-presentasjon</vt:lpstr>
      <vt:lpstr>PowerPoint-presentasjon</vt:lpstr>
      <vt:lpstr>Del med sidemannen</vt:lpstr>
      <vt:lpstr>Argument for og mot bruk av gummikuler i kunstgressbanar</vt:lpstr>
      <vt:lpstr>Men er gummikuler i kunstgressbanar berekraftig? Korleis vurderer vi om noko er berekraftig?</vt:lpstr>
      <vt:lpstr>PowerPoint-presentasjon</vt:lpstr>
      <vt:lpstr>Plasser argumenta for og mot bruk av gummikuler i kunstgressbanar i skjemaet.</vt:lpstr>
      <vt:lpstr>PowerPoint-presentasjon</vt:lpstr>
      <vt:lpstr>Oppsummering: Diskusjonar om berekraftig utvikling har ofte ikkje ein fasit, men inneber at vi må gjere ei reflektert vurdering. </vt:lpstr>
      <vt:lpstr>1D Design ein berekraftig badeplass</vt:lpstr>
      <vt:lpstr>PowerPoint-presentasjon</vt:lpstr>
      <vt:lpstr>PowerPoint-presentasjon</vt:lpstr>
      <vt:lpstr>1E Oppsummering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Livsløpsanalyse</dc:title>
  <dc:creator>Berit Reitan</dc:creator>
  <cp:lastModifiedBy>Aud Ragnhild Skår</cp:lastModifiedBy>
  <cp:revision>156</cp:revision>
  <dcterms:created xsi:type="dcterms:W3CDTF">2020-07-27T11:27:57Z</dcterms:created>
  <dcterms:modified xsi:type="dcterms:W3CDTF">2022-07-12T14:01:07Z</dcterms:modified>
</cp:coreProperties>
</file>