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3" r:id="rId2"/>
    <p:sldId id="264" r:id="rId3"/>
    <p:sldId id="265" r:id="rId4"/>
    <p:sldId id="266" r:id="rId5"/>
    <p:sldId id="256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50266-4742-4786-93C9-DD574B10CDB8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230F2-D82C-4F17-B602-48F6A3E15F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37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7EEC-8F5E-4DAA-8802-2C61608D24B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942D-9C72-4AB8-B6DC-32BEE9FB9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23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7EEC-8F5E-4DAA-8802-2C61608D24B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942D-9C72-4AB8-B6DC-32BEE9FB9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08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7EEC-8F5E-4DAA-8802-2C61608D24B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942D-9C72-4AB8-B6DC-32BEE9FB9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1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7EEC-8F5E-4DAA-8802-2C61608D24B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942D-9C72-4AB8-B6DC-32BEE9FB9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98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7EEC-8F5E-4DAA-8802-2C61608D24B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942D-9C72-4AB8-B6DC-32BEE9FB9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3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7EEC-8F5E-4DAA-8802-2C61608D24B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942D-9C72-4AB8-B6DC-32BEE9FB9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97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7EEC-8F5E-4DAA-8802-2C61608D24B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942D-9C72-4AB8-B6DC-32BEE9FB9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64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7EEC-8F5E-4DAA-8802-2C61608D24B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942D-9C72-4AB8-B6DC-32BEE9FB9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992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7EEC-8F5E-4DAA-8802-2C61608D24B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942D-9C72-4AB8-B6DC-32BEE9FB9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40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7EEC-8F5E-4DAA-8802-2C61608D24B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942D-9C72-4AB8-B6DC-32BEE9FB9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92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7EEC-8F5E-4DAA-8802-2C61608D24B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942D-9C72-4AB8-B6DC-32BEE9FB9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3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97EEC-8F5E-4DAA-8802-2C61608D24B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1942D-9C72-4AB8-B6DC-32BEE9FB9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70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amtiden.no/gronne-tips/mat/sjekk-hvilken-mat-som-er-best-for-miljoet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forskning.no/klima-mat/kortreist-mat-betyr-lite-for-klimaet/164423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FlqL31P9m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orskning.no/klima-mat/kortreist-mat-betyr-lite-for-klimaet/1644232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9273" y="3602038"/>
            <a:ext cx="9144000" cy="2387600"/>
          </a:xfrm>
        </p:spPr>
        <p:txBody>
          <a:bodyPr/>
          <a:lstStyle/>
          <a:p>
            <a:r>
              <a:rPr lang="en-US" b="1" dirty="0" err="1"/>
              <a:t>Økt</a:t>
            </a:r>
            <a:r>
              <a:rPr lang="en-US" b="1" dirty="0"/>
              <a:t> </a:t>
            </a:r>
            <a:r>
              <a:rPr lang="en-US" b="1" dirty="0" smtClean="0"/>
              <a:t>2</a:t>
            </a:r>
            <a:br>
              <a:rPr lang="en-US" b="1" dirty="0" smtClean="0"/>
            </a:br>
            <a:r>
              <a:rPr lang="en-US" b="1" dirty="0" err="1" smtClean="0"/>
              <a:t>Klimavennlig</a:t>
            </a:r>
            <a:r>
              <a:rPr lang="en-US" b="1" dirty="0" smtClean="0"/>
              <a:t> </a:t>
            </a:r>
            <a:r>
              <a:rPr lang="en-US" b="1" dirty="0"/>
              <a:t>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127" y="376310"/>
            <a:ext cx="5247409" cy="349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3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Global matproduksjon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b="1" dirty="0" smtClean="0"/>
              <a:t>Grafen på forrige side viser at:</a:t>
            </a:r>
          </a:p>
          <a:p>
            <a:r>
              <a:rPr lang="nb-NO" b="1" dirty="0" smtClean="0"/>
              <a:t>Transport</a:t>
            </a:r>
            <a:r>
              <a:rPr lang="nb-NO" b="1" dirty="0"/>
              <a:t>:</a:t>
            </a:r>
            <a:r>
              <a:rPr lang="nb-NO" dirty="0"/>
              <a:t> For stort sett alle matvarer betyr transport (lysegrønn) veldig lite.</a:t>
            </a:r>
          </a:p>
          <a:p>
            <a:r>
              <a:rPr lang="nb-NO" b="1" dirty="0"/>
              <a:t>Metanutslipp: </a:t>
            </a:r>
            <a:r>
              <a:rPr lang="nb-NO" dirty="0"/>
              <a:t>Det er metanutslippene fra kjøttkveg på beite eller i fjøs, som gjør at storfekjøtt har så stor påvirkning på klimaet. Også produksjon av kjøtt fra sau/lam, og kuer som holdes for produksjon av ost og melk, fører til store metanutslipp. Ris-produksjon fører også til store metanutslipp, viser nyere forskning. Gris og kylling er ikke drøvtyggere som ku og sau, og skaper ikke de samme problemene.</a:t>
            </a:r>
          </a:p>
          <a:p>
            <a:r>
              <a:rPr lang="nb-NO" b="1" dirty="0"/>
              <a:t>Drivstoff: </a:t>
            </a:r>
            <a:r>
              <a:rPr lang="nb-NO" dirty="0"/>
              <a:t>En dominerende del av klimagassutslippene ved fiske skyldes at fiskebåtene bruker mye drivstoff.</a:t>
            </a:r>
          </a:p>
          <a:p>
            <a:r>
              <a:rPr lang="nb-NO" b="1" dirty="0"/>
              <a:t>Nedkjøling/butikk/innpakning/avfall: </a:t>
            </a:r>
            <a:r>
              <a:rPr lang="nb-NO" dirty="0"/>
              <a:t>Legg merke til hvor lite disse faktorene betyr for klimaet, sammenlignet med andre faktorer knyttet til matproduksjon.</a:t>
            </a:r>
          </a:p>
          <a:p>
            <a:r>
              <a:rPr lang="nb-NO" b="1" dirty="0"/>
              <a:t>Planter:</a:t>
            </a:r>
            <a:r>
              <a:rPr lang="nb-NO" dirty="0"/>
              <a:t> Størst er utslippene ved tomatproduksjon. Minst er utslippene for sitrusfrukter.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300" y="237740"/>
            <a:ext cx="2381827" cy="158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2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9966" y="365125"/>
            <a:ext cx="8713833" cy="1325563"/>
          </a:xfrm>
        </p:spPr>
        <p:txBody>
          <a:bodyPr/>
          <a:lstStyle/>
          <a:p>
            <a:r>
              <a:rPr lang="nb-NO" dirty="0" smtClean="0"/>
              <a:t>Norsk matproduksjon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782" y="1825625"/>
            <a:ext cx="10190018" cy="4351338"/>
          </a:xfrm>
        </p:spPr>
        <p:txBody>
          <a:bodyPr>
            <a:normAutofit/>
          </a:bodyPr>
          <a:lstStyle/>
          <a:p>
            <a:r>
              <a:rPr lang="nb-NO" sz="2400" dirty="0" smtClean="0"/>
              <a:t>I </a:t>
            </a:r>
            <a:r>
              <a:rPr lang="nb-NO" sz="2400" dirty="0"/>
              <a:t>Norge er trolig klimagassutslippene fra drøvtyggere, som følge av arealbruk, mindre enn i for eksempel i </a:t>
            </a:r>
            <a:r>
              <a:rPr lang="nb-NO" sz="2400" dirty="0" smtClean="0"/>
              <a:t>Brasil, fordi mange dyr går på utmarksbeite. </a:t>
            </a:r>
          </a:p>
          <a:p>
            <a:r>
              <a:rPr lang="nb-NO" sz="2400" dirty="0" smtClean="0"/>
              <a:t>Metanutslippene </a:t>
            </a:r>
            <a:r>
              <a:rPr lang="nb-NO" sz="2400" dirty="0"/>
              <a:t>fra drøvtyggerne er store også i Norge og det er disse som gjør storfe og sau spesielt lite klimavennlige.</a:t>
            </a:r>
          </a:p>
          <a:p>
            <a:r>
              <a:rPr lang="nb-NO" sz="2400" dirty="0" smtClean="0"/>
              <a:t>90 </a:t>
            </a:r>
            <a:r>
              <a:rPr lang="nb-NO" sz="2400" dirty="0"/>
              <a:t>prosent av landbruksarealet i Norge, indirekte og direkte, brukes til kjøtt- og </a:t>
            </a:r>
            <a:r>
              <a:rPr lang="nb-NO" sz="2400" dirty="0" smtClean="0"/>
              <a:t>fôrproduksjon.</a:t>
            </a:r>
          </a:p>
          <a:p>
            <a:r>
              <a:rPr lang="nb-NO" sz="2400" dirty="0"/>
              <a:t>Dessverre er </a:t>
            </a:r>
            <a:r>
              <a:rPr lang="nb-NO" sz="2400" dirty="0" smtClean="0"/>
              <a:t>det </a:t>
            </a:r>
            <a:r>
              <a:rPr lang="nb-NO" sz="2400" dirty="0"/>
              <a:t>slik at den lykkelige kua du ser ute på et grønt beite om sommeren, </a:t>
            </a:r>
            <a:r>
              <a:rPr lang="nb-NO" sz="2400" dirty="0" smtClean="0"/>
              <a:t>den </a:t>
            </a:r>
            <a:r>
              <a:rPr lang="nb-NO" sz="2400" dirty="0"/>
              <a:t>aller minst klimavennlige typen matproduksjon vi </a:t>
            </a:r>
            <a:r>
              <a:rPr lang="nb-NO" sz="2400" dirty="0" smtClean="0"/>
              <a:t>har på grunn av store </a:t>
            </a:r>
            <a:r>
              <a:rPr lang="nb-NO" sz="2400" dirty="0"/>
              <a:t>metanutslippene fra denne </a:t>
            </a:r>
            <a:r>
              <a:rPr lang="nb-NO" sz="2400" dirty="0" smtClean="0"/>
              <a:t>kua.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58" y="365125"/>
            <a:ext cx="2222409" cy="264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2E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Finn CO</a:t>
            </a:r>
            <a:r>
              <a:rPr lang="nb-NO" baseline="-25000" dirty="0" smtClean="0"/>
              <a:t>2</a:t>
            </a:r>
            <a:r>
              <a:rPr lang="nb-NO" dirty="0" smtClean="0"/>
              <a:t>- </a:t>
            </a:r>
            <a:r>
              <a:rPr lang="nb-NO" dirty="0"/>
              <a:t>utslipp fra matvarene i rangeringsoppgaven ved hjelp </a:t>
            </a:r>
            <a:r>
              <a:rPr lang="nb-NO" dirty="0" smtClean="0"/>
              <a:t>CO</a:t>
            </a:r>
            <a:r>
              <a:rPr lang="nb-NO" baseline="-25000" dirty="0" smtClean="0"/>
              <a:t>2 </a:t>
            </a:r>
            <a:r>
              <a:rPr lang="nb-NO" dirty="0" smtClean="0"/>
              <a:t>- </a:t>
            </a:r>
            <a:r>
              <a:rPr lang="nb-NO" dirty="0"/>
              <a:t>kalkulatoren. </a:t>
            </a:r>
            <a:endParaRPr lang="nb-NO" dirty="0" smtClean="0"/>
          </a:p>
          <a:p>
            <a:pPr marL="0" indent="0">
              <a:buNone/>
            </a:pPr>
            <a:r>
              <a:rPr lang="nb-NO" u="sng" dirty="0" smtClean="0">
                <a:hlinkClick r:id="rId2"/>
              </a:rPr>
              <a:t>https</a:t>
            </a:r>
            <a:r>
              <a:rPr lang="nb-NO" u="sng" dirty="0">
                <a:hlinkClick r:id="rId2"/>
              </a:rPr>
              <a:t>://</a:t>
            </a:r>
            <a:r>
              <a:rPr lang="nb-NO" u="sng" dirty="0" smtClean="0">
                <a:hlinkClick r:id="rId2"/>
              </a:rPr>
              <a:t>www.framtiden.no/gronne-tips/mat/sjekk-hvilken-mat-som-er-best-for-miljoet.html</a:t>
            </a:r>
            <a:endParaRPr lang="nb-NO" u="sng" dirty="0" smtClean="0"/>
          </a:p>
          <a:p>
            <a:endParaRPr lang="en-US" dirty="0"/>
          </a:p>
          <a:p>
            <a:r>
              <a:rPr lang="nb-NO" dirty="0"/>
              <a:t> </a:t>
            </a:r>
            <a:r>
              <a:rPr lang="nb-NO" dirty="0" smtClean="0"/>
              <a:t>Legg </a:t>
            </a:r>
            <a:r>
              <a:rPr lang="nb-NO" dirty="0"/>
              <a:t>inn verdiene i tabellen i </a:t>
            </a:r>
            <a:r>
              <a:rPr lang="nb-NO" b="1" i="1" dirty="0"/>
              <a:t>Elevhefte </a:t>
            </a:r>
            <a:r>
              <a:rPr lang="nb-NO" b="1" i="1" dirty="0" smtClean="0"/>
              <a:t>E.</a:t>
            </a:r>
            <a:r>
              <a:rPr lang="nb-NO" b="1" dirty="0" smtClean="0"/>
              <a:t>  </a:t>
            </a: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86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2F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Var det noe som overrasket dere? </a:t>
            </a:r>
            <a:r>
              <a:rPr lang="nb-NO" dirty="0" smtClean="0"/>
              <a:t>Hva?</a:t>
            </a:r>
            <a:endParaRPr lang="en-US" dirty="0"/>
          </a:p>
          <a:p>
            <a:pPr lvl="0"/>
            <a:r>
              <a:rPr lang="nb-NO" dirty="0"/>
              <a:t>Hvorfor tror dere produksjon og transport av norske epler gir mindre CO</a:t>
            </a:r>
            <a:r>
              <a:rPr lang="nb-NO" baseline="-25000" dirty="0"/>
              <a:t>2</a:t>
            </a:r>
            <a:r>
              <a:rPr lang="nb-NO" dirty="0" smtClean="0"/>
              <a:t>-utslipp </a:t>
            </a:r>
            <a:r>
              <a:rPr lang="nb-NO" dirty="0"/>
              <a:t>enn epler importert fra Italia? </a:t>
            </a:r>
            <a:endParaRPr lang="en-US" dirty="0"/>
          </a:p>
          <a:p>
            <a:pPr lvl="0"/>
            <a:r>
              <a:rPr lang="nb-NO" dirty="0"/>
              <a:t>Hvorfor tror dere produksjon og transport av norske tomater gir mer CO</a:t>
            </a:r>
            <a:r>
              <a:rPr lang="nb-NO" baseline="-25000" dirty="0"/>
              <a:t>2</a:t>
            </a:r>
            <a:r>
              <a:rPr lang="nb-NO" dirty="0" smtClean="0"/>
              <a:t>-utslipp </a:t>
            </a:r>
            <a:r>
              <a:rPr lang="nb-NO" dirty="0"/>
              <a:t>enn importerte?</a:t>
            </a:r>
            <a:endParaRPr lang="en-US" dirty="0"/>
          </a:p>
          <a:p>
            <a:pPr lvl="0"/>
            <a:r>
              <a:rPr lang="nb-NO" dirty="0"/>
              <a:t>Produksjon av storfekjøtt gir mer CO</a:t>
            </a:r>
            <a:r>
              <a:rPr lang="nb-NO" baseline="-25000" dirty="0"/>
              <a:t>2</a:t>
            </a:r>
            <a:r>
              <a:rPr lang="nb-NO" dirty="0" smtClean="0"/>
              <a:t>-utslipp </a:t>
            </a:r>
            <a:r>
              <a:rPr lang="nb-NO" dirty="0"/>
              <a:t>enn for kyllingkjøtt. Hvorfor tror dere det er slik? </a:t>
            </a:r>
            <a:endParaRPr lang="en-US" dirty="0"/>
          </a:p>
          <a:p>
            <a:pPr lvl="0"/>
            <a:r>
              <a:rPr lang="nb-NO" dirty="0"/>
              <a:t>Finnes det en fasit? Hvorfor/hvorfor ikke?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98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klimavennlig </a:t>
            </a:r>
            <a:r>
              <a:rPr lang="nb-NO" dirty="0" smtClean="0"/>
              <a:t>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Det er mange ting som innvirker på hvor klimavennlig en matvare er, </a:t>
            </a:r>
            <a:r>
              <a:rPr lang="nb-NO" sz="2400" dirty="0" smtClean="0"/>
              <a:t>derfor kan det være utfordrende å </a:t>
            </a:r>
            <a:r>
              <a:rPr lang="nb-NO" sz="2400" dirty="0"/>
              <a:t>velge klimavennlig </a:t>
            </a:r>
            <a:r>
              <a:rPr lang="nb-NO" sz="2400" dirty="0" smtClean="0"/>
              <a:t>mat. </a:t>
            </a:r>
            <a:endParaRPr lang="nb-NO" sz="2400" dirty="0" smtClean="0"/>
          </a:p>
          <a:p>
            <a:r>
              <a:rPr lang="nb-NO" sz="2400" dirty="0" smtClean="0"/>
              <a:t>Hvis </a:t>
            </a:r>
            <a:r>
              <a:rPr lang="nb-NO" sz="2400" dirty="0"/>
              <a:t>en vil velge klimavennlig er det uansett lurt å velge matvarer som er </a:t>
            </a:r>
            <a:r>
              <a:rPr lang="nb-NO" sz="2400" i="1" dirty="0"/>
              <a:t>plantebasert</a:t>
            </a:r>
            <a:r>
              <a:rPr lang="nb-NO" sz="2400" dirty="0"/>
              <a:t>, som er </a:t>
            </a:r>
            <a:r>
              <a:rPr lang="nb-NO" sz="2400" i="1" dirty="0"/>
              <a:t>dyrka utendørs </a:t>
            </a:r>
            <a:r>
              <a:rPr lang="nb-NO" sz="2400" dirty="0"/>
              <a:t>eller i </a:t>
            </a:r>
            <a:r>
              <a:rPr lang="nb-NO" sz="2400" i="1" dirty="0"/>
              <a:t>drivhus som blir varma opp av fornybare energikilder</a:t>
            </a:r>
            <a:r>
              <a:rPr lang="nb-NO" sz="2400" dirty="0" smtClean="0"/>
              <a:t>.</a:t>
            </a:r>
          </a:p>
          <a:p>
            <a:endParaRPr lang="nb-NO" dirty="0"/>
          </a:p>
          <a:p>
            <a:endParaRPr lang="en-US" dirty="0"/>
          </a:p>
          <a:p>
            <a:pPr marL="0" indent="0" algn="r">
              <a:buNone/>
            </a:pPr>
            <a:r>
              <a:rPr lang="nb-NO" sz="1600" u="sng" dirty="0">
                <a:hlinkClick r:id="rId2"/>
              </a:rPr>
              <a:t>https://forskning.no/klima-mat/kortreist-mat-betyr-lite-for-klimaet/1644232</a:t>
            </a:r>
            <a:endParaRPr lang="en-US" sz="16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63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2A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Kort oppsummert: Hvem har dere valgt å gi råd, hva er problemet dere og hva er de opptatt av?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484" y="3017153"/>
            <a:ext cx="8545484" cy="317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2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2B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2327"/>
            <a:ext cx="10515600" cy="4874636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Tema for denne økten er matproduksjon og klima</a:t>
            </a:r>
            <a:endParaRPr lang="en-US" dirty="0"/>
          </a:p>
        </p:txBody>
      </p:sp>
      <p:pic>
        <p:nvPicPr>
          <p:cNvPr id="4" name="nFlqL31P9m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52155" y="1783052"/>
            <a:ext cx="8887690" cy="499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7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2C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/>
              <a:t>1. Diskuter:</a:t>
            </a:r>
            <a:endParaRPr lang="nb-NO" dirty="0"/>
          </a:p>
          <a:p>
            <a:pPr lvl="1"/>
            <a:r>
              <a:rPr lang="nb-NO" sz="2800" dirty="0" smtClean="0"/>
              <a:t>Hvilken </a:t>
            </a:r>
            <a:r>
              <a:rPr lang="nb-NO" sz="2800" dirty="0"/>
              <a:t>matvare er mest klimavennlig? Hvorfor tror dere </a:t>
            </a:r>
            <a:r>
              <a:rPr lang="nb-NO" sz="2800" dirty="0" smtClean="0"/>
              <a:t>det?</a:t>
            </a:r>
          </a:p>
          <a:p>
            <a:pPr lvl="1"/>
            <a:r>
              <a:rPr lang="nb-NO" sz="2800" dirty="0" smtClean="0"/>
              <a:t>Hvilken </a:t>
            </a:r>
            <a:r>
              <a:rPr lang="nb-NO" sz="2800" dirty="0"/>
              <a:t>er minst klimavennlig? Hvorfor tror dere det</a:t>
            </a:r>
            <a:r>
              <a:rPr lang="nb-NO" sz="2800" dirty="0" smtClean="0"/>
              <a:t>?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2. Ranger </a:t>
            </a:r>
            <a:r>
              <a:rPr lang="nb-NO" dirty="0"/>
              <a:t>matvarene fra </a:t>
            </a:r>
            <a:r>
              <a:rPr lang="nb-NO" dirty="0" smtClean="0"/>
              <a:t>det dere mener er mest </a:t>
            </a:r>
            <a:r>
              <a:rPr lang="nb-NO" dirty="0"/>
              <a:t>til minst klimavennlig. </a:t>
            </a:r>
          </a:p>
          <a:p>
            <a:pPr>
              <a:buFontTx/>
              <a:buChar char="-"/>
            </a:pPr>
            <a:r>
              <a:rPr lang="nb-NO" dirty="0" smtClean="0"/>
              <a:t>begrunn </a:t>
            </a:r>
            <a:r>
              <a:rPr lang="nb-NO" dirty="0"/>
              <a:t>hvorfor </a:t>
            </a:r>
            <a:r>
              <a:rPr lang="nb-NO" dirty="0" smtClean="0"/>
              <a:t>og om dere </a:t>
            </a:r>
            <a:r>
              <a:rPr lang="nb-NO" dirty="0"/>
              <a:t>er usikre. </a:t>
            </a:r>
            <a:endParaRPr lang="nb-NO" dirty="0" smtClean="0"/>
          </a:p>
          <a:p>
            <a:pPr>
              <a:buFontTx/>
              <a:buChar char="-"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3. Les tilleggsinformasjonen om matproduksjon og vurder deretter om dere vil rangere annerledes</a:t>
            </a:r>
            <a:endParaRPr lang="nb-NO" dirty="0"/>
          </a:p>
          <a:p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6668655" y="365125"/>
            <a:ext cx="4904509" cy="1491384"/>
          </a:xfrm>
          <a:prstGeom prst="wedgeRoundRectCallout">
            <a:avLst>
              <a:gd name="adj1" fmla="val 43950"/>
              <a:gd name="adj2" fmla="val 699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b="1">
                <a:latin typeface="Bradley Hand ITC" panose="03070402050302030203" pitchFamily="66" charset="0"/>
              </a:rPr>
              <a:t>Hvilken matvare er mest klimavennlig? </a:t>
            </a:r>
            <a:endParaRPr lang="nb-NO" sz="32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78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9345" y="2969636"/>
            <a:ext cx="9144000" cy="2387600"/>
          </a:xfrm>
        </p:spPr>
        <p:txBody>
          <a:bodyPr/>
          <a:lstStyle/>
          <a:p>
            <a:r>
              <a:rPr lang="nb-NO" dirty="0" smtClean="0"/>
              <a:t>2D Matproduksjon </a:t>
            </a:r>
            <a:r>
              <a:rPr lang="nb-NO" dirty="0"/>
              <a:t>og klima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145" y="537993"/>
            <a:ext cx="5267914" cy="351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Klimagasser fra matproduksjon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Karbondioksid (</a:t>
            </a:r>
            <a:r>
              <a:rPr lang="nb-NO" sz="2400" dirty="0" smtClean="0"/>
              <a:t>CO₂) </a:t>
            </a:r>
            <a:r>
              <a:rPr lang="nb-NO" sz="2400" dirty="0"/>
              <a:t>er den viktigste av gassene som bidrar til oppvarming i atmosfæren. </a:t>
            </a:r>
            <a:endParaRPr lang="nb-NO" sz="2400" dirty="0" smtClean="0"/>
          </a:p>
          <a:p>
            <a:endParaRPr lang="nb-NO" sz="2400" dirty="0"/>
          </a:p>
          <a:p>
            <a:r>
              <a:rPr lang="nb-NO" sz="2400" dirty="0"/>
              <a:t>I landbruket spiller gassen metan (</a:t>
            </a:r>
            <a:r>
              <a:rPr lang="nb-NO" sz="2400" dirty="0" smtClean="0"/>
              <a:t>CH₄) </a:t>
            </a:r>
            <a:r>
              <a:rPr lang="nb-NO" sz="2400" dirty="0"/>
              <a:t>en viktig rolle. </a:t>
            </a:r>
            <a:endParaRPr lang="nb-NO" sz="2400" dirty="0" smtClean="0"/>
          </a:p>
          <a:p>
            <a:endParaRPr lang="nb-NO" sz="2400" dirty="0"/>
          </a:p>
          <a:p>
            <a:r>
              <a:rPr lang="nb-NO" sz="2400" dirty="0" smtClean="0"/>
              <a:t>Metan </a:t>
            </a:r>
            <a:r>
              <a:rPr lang="nb-NO" sz="2400" dirty="0"/>
              <a:t>blir produsert under fordøyelsen av fôret og dette utgjør hele 70 prosent av klimagassutslippene fra husdyr i Norge</a:t>
            </a:r>
            <a:r>
              <a:rPr lang="nb-NO" sz="2400" dirty="0" smtClean="0"/>
              <a:t>.</a:t>
            </a:r>
          </a:p>
          <a:p>
            <a:endParaRPr lang="nb-NO" sz="2400" dirty="0"/>
          </a:p>
          <a:p>
            <a:r>
              <a:rPr lang="nb-NO" sz="2400" dirty="0"/>
              <a:t>Nitrogenoksid er </a:t>
            </a:r>
            <a:r>
              <a:rPr lang="nb-NO" sz="2400" dirty="0" smtClean="0"/>
              <a:t>også en </a:t>
            </a:r>
            <a:r>
              <a:rPr lang="nb-NO" sz="2400" dirty="0"/>
              <a:t>gass som slippes ut i forbindelse med matproduksjon og som bidrar til global </a:t>
            </a:r>
            <a:r>
              <a:rPr lang="nb-NO" sz="2400" dirty="0" smtClean="0"/>
              <a:t>oppvarming.</a:t>
            </a:r>
            <a:endParaRPr lang="nb-NO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69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Matproduksjon versus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Matproduksjon står for så mye som en firedel av menneskers </a:t>
            </a:r>
            <a:r>
              <a:rPr lang="nb-NO" sz="2400" dirty="0" smtClean="0"/>
              <a:t>klimagassutslipp.</a:t>
            </a:r>
            <a:endParaRPr lang="nb-NO" sz="2400" dirty="0" smtClean="0"/>
          </a:p>
          <a:p>
            <a:endParaRPr lang="nb-NO" sz="2400" dirty="0" smtClean="0"/>
          </a:p>
          <a:p>
            <a:r>
              <a:rPr lang="nb-NO" sz="2400" dirty="0" smtClean="0"/>
              <a:t>Produksjonen av maten har mye større påvirkning  på klimaet enn transporten av </a:t>
            </a:r>
            <a:r>
              <a:rPr lang="nb-NO" sz="2400" dirty="0" smtClean="0"/>
              <a:t>maten.</a:t>
            </a:r>
            <a:endParaRPr lang="nb-NO" sz="2400" dirty="0" smtClean="0"/>
          </a:p>
          <a:p>
            <a:endParaRPr lang="nb-NO" sz="2400" dirty="0" smtClean="0"/>
          </a:p>
          <a:p>
            <a:r>
              <a:rPr lang="nb-NO" sz="2400" dirty="0" smtClean="0"/>
              <a:t>I Norge ligger forholdstallet mellom produksjon og transport antakelig rundt </a:t>
            </a:r>
            <a:r>
              <a:rPr lang="nb-NO" sz="2400" dirty="0" smtClean="0"/>
              <a:t>50/1.</a:t>
            </a:r>
            <a:endParaRPr lang="nb-NO" sz="2400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4261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Noen eksempler på klimautslipp fra matvarer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 smtClean="0"/>
              <a:t>Produksjon av storfekjøtt gir </a:t>
            </a:r>
            <a:r>
              <a:rPr lang="nb-NO" sz="2400" dirty="0" smtClean="0"/>
              <a:t>10 ganger mer klimagassutslipp enn kylling eller </a:t>
            </a:r>
            <a:r>
              <a:rPr lang="nb-NO" sz="2400" dirty="0" smtClean="0"/>
              <a:t>svinekjøtt. </a:t>
            </a:r>
            <a:endParaRPr lang="nb-NO" sz="2400" dirty="0" smtClean="0"/>
          </a:p>
          <a:p>
            <a:r>
              <a:rPr lang="nb-NO" sz="2400" dirty="0" smtClean="0"/>
              <a:t>Om kua du spiser også har et liv bak seg som </a:t>
            </a:r>
            <a:r>
              <a:rPr lang="nb-NO" sz="2400" dirty="0" smtClean="0"/>
              <a:t>melkeku, gir produksjonen omtrent 5 ganger </a:t>
            </a:r>
            <a:r>
              <a:rPr lang="nb-NO" sz="2400" dirty="0" smtClean="0"/>
              <a:t>mer klimagassutslipp enn kylling eller </a:t>
            </a:r>
            <a:r>
              <a:rPr lang="nb-NO" sz="2400" dirty="0" smtClean="0"/>
              <a:t>svinekjøtt. </a:t>
            </a:r>
            <a:endParaRPr lang="nb-NO" sz="2400" dirty="0" smtClean="0"/>
          </a:p>
          <a:p>
            <a:r>
              <a:rPr lang="nb-NO" sz="2400" dirty="0"/>
              <a:t>Oppdrettsfisk og villfanget fisk </a:t>
            </a:r>
            <a:r>
              <a:rPr lang="nb-NO" sz="2400" dirty="0" smtClean="0"/>
              <a:t>gir </a:t>
            </a:r>
            <a:r>
              <a:rPr lang="nb-NO" sz="2400" dirty="0"/>
              <a:t>enda lavere klimaavtrykk enn kylling og svin</a:t>
            </a:r>
            <a:r>
              <a:rPr lang="nb-NO" sz="2400" dirty="0" smtClean="0"/>
              <a:t>.</a:t>
            </a:r>
          </a:p>
          <a:p>
            <a:r>
              <a:rPr lang="nb-NO" sz="2400" dirty="0" smtClean="0"/>
              <a:t>Grønnsaker </a:t>
            </a:r>
            <a:r>
              <a:rPr lang="nb-NO" sz="2400" dirty="0"/>
              <a:t>eller </a:t>
            </a:r>
            <a:r>
              <a:rPr lang="nb-NO" sz="2400" dirty="0" smtClean="0"/>
              <a:t>frukt </a:t>
            </a:r>
            <a:r>
              <a:rPr lang="nb-NO" sz="2400" dirty="0" smtClean="0"/>
              <a:t>kan </a:t>
            </a:r>
            <a:r>
              <a:rPr lang="nb-NO" sz="2400" dirty="0" smtClean="0"/>
              <a:t>gi et </a:t>
            </a:r>
            <a:r>
              <a:rPr lang="nb-NO" sz="2400" dirty="0" smtClean="0"/>
              <a:t>klimagassutslipp på </a:t>
            </a:r>
            <a:r>
              <a:rPr lang="nb-NO" sz="2400" dirty="0" smtClean="0"/>
              <a:t>1/100 per </a:t>
            </a:r>
            <a:r>
              <a:rPr lang="nb-NO" sz="2400" dirty="0" smtClean="0"/>
              <a:t>kilo mat </a:t>
            </a:r>
            <a:r>
              <a:rPr lang="nb-NO" sz="2400" dirty="0" smtClean="0"/>
              <a:t>sammenlignet med kjøtt </a:t>
            </a:r>
            <a:r>
              <a:rPr lang="nb-NO" sz="2400" dirty="0"/>
              <a:t>fra drøvtyggere</a:t>
            </a:r>
            <a:r>
              <a:rPr lang="nb-NO" sz="2400" dirty="0" smtClean="0"/>
              <a:t>.</a:t>
            </a:r>
          </a:p>
          <a:p>
            <a:r>
              <a:rPr lang="nb-NO" sz="2400" dirty="0" smtClean="0"/>
              <a:t>Produksjon av nøtter kan være </a:t>
            </a:r>
            <a:r>
              <a:rPr lang="nb-NO" sz="2400" dirty="0" smtClean="0"/>
              <a:t>med på </a:t>
            </a:r>
            <a:r>
              <a:rPr lang="nb-NO" sz="2400" dirty="0" smtClean="0"/>
              <a:t>å redusere </a:t>
            </a:r>
            <a:r>
              <a:rPr lang="nb-NO" sz="2400" dirty="0"/>
              <a:t>mengden </a:t>
            </a:r>
            <a:r>
              <a:rPr lang="nb-NO" sz="2400" dirty="0" smtClean="0"/>
              <a:t>CO₂ </a:t>
            </a:r>
            <a:r>
              <a:rPr lang="nb-NO" sz="2400" dirty="0"/>
              <a:t>i </a:t>
            </a:r>
            <a:r>
              <a:rPr lang="nb-NO" sz="2400" dirty="0" smtClean="0"/>
              <a:t>atmosfæren fordi trær </a:t>
            </a:r>
            <a:r>
              <a:rPr lang="nb-NO" sz="2400" dirty="0"/>
              <a:t>som plantes for produksjon av nøtter ofte plantes i åpne landskaper. Der tar trærne opp karbondioksid fra atmosfæren og lagrer den i stammen og røttene.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170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29653" y="423539"/>
            <a:ext cx="5293037" cy="56200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Grafen</a:t>
            </a:r>
            <a:r>
              <a:rPr lang="en-US" dirty="0" smtClean="0"/>
              <a:t> </a:t>
            </a:r>
            <a:r>
              <a:rPr lang="en-US" dirty="0" err="1" smtClean="0"/>
              <a:t>viser</a:t>
            </a:r>
            <a:r>
              <a:rPr lang="en-US" dirty="0" smtClean="0"/>
              <a:t> </a:t>
            </a:r>
            <a:r>
              <a:rPr lang="en-US" dirty="0" err="1" smtClean="0"/>
              <a:t>drivhusgassutslippene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et </a:t>
            </a:r>
            <a:r>
              <a:rPr lang="en-US" dirty="0" err="1" smtClean="0"/>
              <a:t>globalt</a:t>
            </a:r>
            <a:r>
              <a:rPr lang="en-US" dirty="0" smtClean="0"/>
              <a:t> </a:t>
            </a:r>
            <a:r>
              <a:rPr lang="en-US" dirty="0" err="1" smtClean="0"/>
              <a:t>gjennomsnitt</a:t>
            </a:r>
            <a:r>
              <a:rPr lang="en-US" dirty="0" smtClean="0"/>
              <a:t> </a:t>
            </a:r>
            <a:r>
              <a:rPr lang="en-US" dirty="0" err="1" smtClean="0"/>
              <a:t>basert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data </a:t>
            </a:r>
            <a:r>
              <a:rPr lang="en-US" dirty="0" err="1" smtClean="0"/>
              <a:t>fra</a:t>
            </a:r>
            <a:r>
              <a:rPr lang="en-US" dirty="0" smtClean="0"/>
              <a:t> 38 700 </a:t>
            </a:r>
            <a:r>
              <a:rPr lang="en-US" dirty="0" err="1" smtClean="0"/>
              <a:t>gårdsbruk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andre</a:t>
            </a:r>
            <a:r>
              <a:rPr lang="en-US" dirty="0" smtClean="0"/>
              <a:t> slags </a:t>
            </a:r>
            <a:r>
              <a:rPr lang="en-US" dirty="0" err="1" smtClean="0"/>
              <a:t>anlegg</a:t>
            </a:r>
            <a:r>
              <a:rPr lang="en-US" dirty="0" smtClean="0"/>
              <a:t> for </a:t>
            </a:r>
            <a:r>
              <a:rPr lang="en-US" dirty="0" err="1" smtClean="0"/>
              <a:t>matproduksjon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119 </a:t>
            </a:r>
            <a:r>
              <a:rPr lang="en-US" dirty="0" err="1" smtClean="0"/>
              <a:t>ulike</a:t>
            </a:r>
            <a:r>
              <a:rPr lang="en-US" dirty="0" smtClean="0"/>
              <a:t> land.</a:t>
            </a:r>
            <a:r>
              <a:rPr lang="en-US" b="0" i="0" dirty="0" smtClean="0">
                <a:solidFill>
                  <a:srgbClr val="292929"/>
                </a:solidFill>
                <a:effectLst/>
              </a:rPr>
              <a:t> </a:t>
            </a:r>
          </a:p>
          <a:p>
            <a:pPr marL="0" indent="0">
              <a:buNone/>
            </a:pPr>
            <a:endParaRPr lang="en-US" b="0" i="0" dirty="0" smtClean="0">
              <a:solidFill>
                <a:srgbClr val="292929"/>
              </a:solidFill>
              <a:effectLst/>
            </a:endParaRPr>
          </a:p>
          <a:p>
            <a:pPr marL="0" indent="0">
              <a:buNone/>
            </a:pPr>
            <a:r>
              <a:rPr lang="en-US" b="0" i="0" dirty="0" err="1" smtClean="0">
                <a:solidFill>
                  <a:srgbClr val="292929"/>
                </a:solidFill>
                <a:effectLst/>
              </a:rPr>
              <a:t>Basert</a:t>
            </a:r>
            <a:r>
              <a:rPr lang="en-US" b="0" i="0" dirty="0" smtClean="0">
                <a:solidFill>
                  <a:srgbClr val="292929"/>
                </a:solidFill>
                <a:effectLst/>
              </a:rPr>
              <a:t> </a:t>
            </a:r>
            <a:r>
              <a:rPr lang="en-US" b="0" i="0" dirty="0" err="1" smtClean="0">
                <a:solidFill>
                  <a:srgbClr val="292929"/>
                </a:solidFill>
                <a:effectLst/>
              </a:rPr>
              <a:t>på</a:t>
            </a:r>
            <a:r>
              <a:rPr lang="en-US" b="0" i="0" dirty="0" smtClean="0">
                <a:solidFill>
                  <a:srgbClr val="292929"/>
                </a:solidFill>
                <a:effectLst/>
              </a:rPr>
              <a:t>:</a:t>
            </a:r>
            <a:endParaRPr lang="en-US" dirty="0">
              <a:solidFill>
                <a:srgbClr val="292929"/>
              </a:solidFill>
            </a:endParaRPr>
          </a:p>
          <a:p>
            <a:r>
              <a:rPr lang="nb-NO" i="1" dirty="0" smtClean="0"/>
              <a:t>arealbruk</a:t>
            </a:r>
            <a:r>
              <a:rPr lang="nb-NO" dirty="0"/>
              <a:t> (</a:t>
            </a:r>
            <a:r>
              <a:rPr lang="nb-NO" dirty="0" smtClean="0"/>
              <a:t>blå)</a:t>
            </a:r>
          </a:p>
          <a:p>
            <a:r>
              <a:rPr lang="nb-NO" i="1" dirty="0" smtClean="0"/>
              <a:t>gårdsdrift</a:t>
            </a:r>
            <a:r>
              <a:rPr lang="nb-NO" dirty="0"/>
              <a:t> (mørkegrønn</a:t>
            </a:r>
            <a:r>
              <a:rPr lang="nb-NO" dirty="0" smtClean="0"/>
              <a:t>)</a:t>
            </a:r>
          </a:p>
          <a:p>
            <a:r>
              <a:rPr lang="nb-NO" i="1" dirty="0" smtClean="0"/>
              <a:t>dyrefôr</a:t>
            </a:r>
            <a:r>
              <a:rPr lang="nb-NO" dirty="0"/>
              <a:t> (</a:t>
            </a:r>
            <a:r>
              <a:rPr lang="nb-NO" dirty="0" smtClean="0"/>
              <a:t>grønn)</a:t>
            </a:r>
          </a:p>
          <a:p>
            <a:r>
              <a:rPr lang="nb-NO" i="1" dirty="0" smtClean="0"/>
              <a:t>bearbeiding </a:t>
            </a:r>
            <a:r>
              <a:rPr lang="nb-NO" i="1" dirty="0"/>
              <a:t>av maten </a:t>
            </a:r>
            <a:r>
              <a:rPr lang="nb-NO" dirty="0"/>
              <a:t>(</a:t>
            </a:r>
            <a:r>
              <a:rPr lang="nb-NO" dirty="0" smtClean="0"/>
              <a:t>lysegrønn)</a:t>
            </a:r>
          </a:p>
          <a:p>
            <a:r>
              <a:rPr lang="nb-NO" i="1" dirty="0" smtClean="0"/>
              <a:t>transport</a:t>
            </a:r>
            <a:r>
              <a:rPr lang="nb-NO" dirty="0"/>
              <a:t> (</a:t>
            </a:r>
            <a:r>
              <a:rPr lang="nb-NO" dirty="0" smtClean="0"/>
              <a:t>mørkegul)</a:t>
            </a:r>
          </a:p>
          <a:p>
            <a:r>
              <a:rPr lang="nb-NO" i="1" dirty="0" smtClean="0"/>
              <a:t>nedkjøling </a:t>
            </a:r>
            <a:r>
              <a:rPr lang="nb-NO" i="1" dirty="0"/>
              <a:t>og annet i butikken</a:t>
            </a:r>
            <a:r>
              <a:rPr lang="nb-NO" dirty="0"/>
              <a:t> (gul) </a:t>
            </a:r>
            <a:endParaRPr lang="nb-NO" dirty="0" smtClean="0"/>
          </a:p>
          <a:p>
            <a:r>
              <a:rPr lang="nb-NO" i="1" dirty="0" smtClean="0"/>
              <a:t>innpakking </a:t>
            </a:r>
            <a:r>
              <a:rPr lang="nb-NO" i="1" dirty="0"/>
              <a:t>av </a:t>
            </a:r>
            <a:r>
              <a:rPr lang="nb-NO" i="1" dirty="0" smtClean="0"/>
              <a:t>mat </a:t>
            </a:r>
            <a:r>
              <a:rPr lang="nb-NO" i="1" dirty="0"/>
              <a:t>og </a:t>
            </a:r>
            <a:r>
              <a:rPr lang="nb-NO" i="1" dirty="0" smtClean="0"/>
              <a:t>avfallshåndtering</a:t>
            </a:r>
            <a:r>
              <a:rPr lang="nb-NO" i="1" dirty="0"/>
              <a:t> </a:t>
            </a:r>
            <a:r>
              <a:rPr lang="nb-NO" dirty="0"/>
              <a:t>(grå/oransje</a:t>
            </a:r>
            <a:r>
              <a:rPr lang="nb-NO" dirty="0" smtClean="0"/>
              <a:t>)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rivhusgassutslippene her er et globalt gjennomsnitt basert på data fra 38 700 gårdsbruk og andre slags anlegg for matproduksjon i 119 ulike land.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365125"/>
            <a:ext cx="6078537" cy="649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29653" y="618966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https://forskning.no/klima-mat/kortreist-mat-betyr-lite-for-klimaet/1644232</a:t>
            </a:r>
            <a:endParaRPr lang="en-US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2150673" y="1681163"/>
            <a:ext cx="2483489" cy="681686"/>
          </a:xfrm>
          <a:prstGeom prst="wedgeRoundRectCallout">
            <a:avLst>
              <a:gd name="adj1" fmla="val -41312"/>
              <a:gd name="adj2" fmla="val 745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Hva påvirker mest?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3688711" y="2429381"/>
            <a:ext cx="2483489" cy="658639"/>
          </a:xfrm>
          <a:prstGeom prst="wedgeRoundRectCallout">
            <a:avLst>
              <a:gd name="adj1" fmla="val -70288"/>
              <a:gd name="adj2" fmla="val -187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Hva påvirker minst?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13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</TotalTime>
  <Words>840</Words>
  <Application>Microsoft Office PowerPoint</Application>
  <PresentationFormat>Widescreen</PresentationFormat>
  <Paragraphs>78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Bradley Hand ITC</vt:lpstr>
      <vt:lpstr>Calibri</vt:lpstr>
      <vt:lpstr>Calibri Light</vt:lpstr>
      <vt:lpstr>Office Theme</vt:lpstr>
      <vt:lpstr>Økt 2 Klimavennlig mat</vt:lpstr>
      <vt:lpstr>2A</vt:lpstr>
      <vt:lpstr>2B</vt:lpstr>
      <vt:lpstr>2C</vt:lpstr>
      <vt:lpstr>2D Matproduksjon og klima </vt:lpstr>
      <vt:lpstr>Klimagasser fra matproduksjon</vt:lpstr>
      <vt:lpstr>Matproduksjon versus transport</vt:lpstr>
      <vt:lpstr>Noen eksempler på klimautslipp fra matvarer</vt:lpstr>
      <vt:lpstr>PowerPoint Presentation</vt:lpstr>
      <vt:lpstr>Global matproduksjon</vt:lpstr>
      <vt:lpstr>Norsk matproduksjon</vt:lpstr>
      <vt:lpstr>2E</vt:lpstr>
      <vt:lpstr>2F</vt:lpstr>
      <vt:lpstr>klimavennlig mat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Matproduksjon og klima</dc:title>
  <dc:creator>Majken Korsager</dc:creator>
  <cp:lastModifiedBy>Berit Reitan</cp:lastModifiedBy>
  <cp:revision>19</cp:revision>
  <dcterms:created xsi:type="dcterms:W3CDTF">2020-06-03T09:21:16Z</dcterms:created>
  <dcterms:modified xsi:type="dcterms:W3CDTF">2021-12-15T11:21:50Z</dcterms:modified>
</cp:coreProperties>
</file>