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0" r:id="rId4"/>
    <p:sldId id="281" r:id="rId5"/>
    <p:sldId id="262" r:id="rId6"/>
    <p:sldId id="295" r:id="rId7"/>
    <p:sldId id="287" r:id="rId8"/>
    <p:sldId id="263" r:id="rId9"/>
    <p:sldId id="264" r:id="rId10"/>
    <p:sldId id="265" r:id="rId11"/>
    <p:sldId id="266" r:id="rId12"/>
    <p:sldId id="267" r:id="rId13"/>
    <p:sldId id="282" r:id="rId14"/>
    <p:sldId id="296" r:id="rId15"/>
    <p:sldId id="280" r:id="rId16"/>
    <p:sldId id="283" r:id="rId17"/>
    <p:sldId id="293" r:id="rId18"/>
    <p:sldId id="294" r:id="rId19"/>
    <p:sldId id="291" r:id="rId20"/>
    <p:sldId id="289" r:id="rId21"/>
    <p:sldId id="297" r:id="rId22"/>
    <p:sldId id="284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3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FF"/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5340-17D0-409F-95B8-327A1FD6673B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BECB9-5A68-466F-ADC0-3EA9E5CD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85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Trådløs og kabel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1EA4-0836-4B74-BBDA-4C32162B5C0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98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5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7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2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28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4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39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7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66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7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95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82F0-171E-410E-A465-AD9591852461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google.no/url?sa=i&amp;rct=j&amp;q=&amp;esrc=s&amp;source=images&amp;cd=&amp;cad=rja&amp;uact=8&amp;ved=0ahUKEwiG_5rT7sPSAhVGhywKHbOPB4QQjRwIBw&amp;url=http://www.dressursaklart.no/?p%3D9793&amp;bvm=bv.148747831,d.bGg&amp;psig=AFQjCNFYwyFABhDs3IkG7HrhpeD8yVk9cw&amp;ust=1488957919524387" TargetMode="External"/><Relationship Id="rId7" Type="http://schemas.openxmlformats.org/officeDocument/2006/relationships/hyperlink" Target="https://www.google.no/url?sa=i&amp;rct=j&amp;q=&amp;esrc=s&amp;source=images&amp;cd=&amp;cad=rja&amp;uact=8&amp;ved=0ahUKEwirhM_C78PSAhUHXiwKHfrCBA8QjRwIBw&amp;url=https://husnes.org/2012/03/31/hvordan-tegne-oyne/&amp;bvm=bv.148747831,d.bGg&amp;psig=AFQjCNFvAK6e6CqgW4KnReVD2TYvwznyYA&amp;ust=148895815660646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senderen.no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v.nrk.no/serie/schrodingers-katt/dmpv73000515/05-02-2015#t=22m59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Idékonkurranse fra Snakketøyet AS</a:t>
            </a:r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Finn opp et smart klesplagg som </a:t>
            </a:r>
            <a:r>
              <a:rPr lang="nb-NO" sz="2800" dirty="0"/>
              <a:t>kommuniserer med internett for å dekke et </a:t>
            </a:r>
            <a:r>
              <a:rPr lang="nb-NO" sz="2800" dirty="0" smtClean="0"/>
              <a:t>behov. </a:t>
            </a:r>
            <a:endParaRPr lang="nb-NO" sz="2800" dirty="0"/>
          </a:p>
          <a:p>
            <a:r>
              <a:rPr lang="nb-NO" sz="2800" dirty="0" smtClean="0"/>
              <a:t>Presenter idéen gjennom film eller bildeserie.</a:t>
            </a:r>
            <a:endParaRPr lang="nb-NO" sz="2800" dirty="0"/>
          </a:p>
          <a:p>
            <a:pPr marL="0" indent="0">
              <a:buNone/>
            </a:pPr>
            <a:endParaRPr lang="nb-NO" sz="3600" dirty="0" smtClean="0"/>
          </a:p>
          <a:p>
            <a:endParaRPr lang="nb-NO" sz="3600" dirty="0" smtClean="0"/>
          </a:p>
        </p:txBody>
      </p:sp>
    </p:spTree>
    <p:extLst>
      <p:ext uri="{BB962C8B-B14F-4D97-AF65-F5344CB8AC3E}">
        <p14:creationId xmlns:p14="http://schemas.microsoft.com/office/powerpoint/2010/main" val="6291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2086214" y="1404041"/>
            <a:ext cx="4430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dirty="0" smtClean="0"/>
              <a:t>Rutere </a:t>
            </a:r>
            <a:r>
              <a:rPr lang="nb-NO" sz="2400" dirty="0"/>
              <a:t>er som </a:t>
            </a:r>
            <a:r>
              <a:rPr lang="nb-NO" sz="2400" dirty="0" smtClean="0"/>
              <a:t>veikryss i internett. </a:t>
            </a:r>
            <a:endParaRPr lang="nb-NO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60" y="5318577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13346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5440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2987824" y="3008550"/>
            <a:ext cx="2736304" cy="60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2677682" y="5681825"/>
            <a:ext cx="3910542" cy="123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2699792" y="3212976"/>
            <a:ext cx="39655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2898068" y="3068960"/>
            <a:ext cx="2394012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H="1">
            <a:off x="2538028" y="4581128"/>
            <a:ext cx="55831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3472104" y="4437112"/>
            <a:ext cx="16039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H="1">
            <a:off x="5724128" y="3462164"/>
            <a:ext cx="494168" cy="911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 flipH="1">
            <a:off x="2677682" y="4822742"/>
            <a:ext cx="2340920" cy="69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5416320" y="4886199"/>
            <a:ext cx="1099896" cy="73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>
            <a:off x="6645210" y="2446711"/>
            <a:ext cx="247084" cy="62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 flipH="1" flipV="1">
            <a:off x="6795309" y="3262410"/>
            <a:ext cx="370216" cy="17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 flipH="1">
            <a:off x="7549161" y="4989565"/>
            <a:ext cx="247084" cy="62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flipH="1" flipV="1">
            <a:off x="7699260" y="5805264"/>
            <a:ext cx="370216" cy="17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/>
          <p:cNvCxnSpPr/>
          <p:nvPr/>
        </p:nvCxnSpPr>
        <p:spPr>
          <a:xfrm flipH="1">
            <a:off x="1566120" y="3068960"/>
            <a:ext cx="520094" cy="3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flipH="1" flipV="1">
            <a:off x="1043608" y="5169987"/>
            <a:ext cx="645130" cy="275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linje 44"/>
          <p:cNvCxnSpPr/>
          <p:nvPr/>
        </p:nvCxnSpPr>
        <p:spPr>
          <a:xfrm flipH="1">
            <a:off x="971600" y="5743544"/>
            <a:ext cx="748066" cy="15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/>
          <p:nvPr/>
        </p:nvCxnSpPr>
        <p:spPr>
          <a:xfrm flipH="1">
            <a:off x="2727777" y="2446711"/>
            <a:ext cx="520094" cy="3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6" y="4861968"/>
            <a:ext cx="532962" cy="646422"/>
          </a:xfrm>
          <a:prstGeom prst="rect">
            <a:avLst/>
          </a:prstGeom>
        </p:spPr>
      </p:pic>
      <p:pic>
        <p:nvPicPr>
          <p:cNvPr id="5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76" y="5743544"/>
            <a:ext cx="532962" cy="646422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79" y="2060489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18" y="2043314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1" y="5744854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32" y="4719269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216" y="3146635"/>
            <a:ext cx="1214057" cy="809371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22" y="3440735"/>
            <a:ext cx="1214057" cy="8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1979712" y="134076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Funksjonen til en ruter er å sende informasjonen raskeste vei videre.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8993"/>
            <a:ext cx="5580620" cy="47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1979712" y="1340768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 smtClean="0"/>
              <a:t>Rutere </a:t>
            </a:r>
            <a:r>
              <a:rPr lang="nb-NO" sz="2000" dirty="0"/>
              <a:t>er som </a:t>
            </a:r>
            <a:r>
              <a:rPr lang="nb-NO" sz="2000" dirty="0" smtClean="0"/>
              <a:t>veikryss i internett, </a:t>
            </a:r>
            <a:r>
              <a:rPr lang="nb-NO" sz="2000" dirty="0"/>
              <a:t>bare at de i tillegg også har </a:t>
            </a:r>
            <a:r>
              <a:rPr lang="nb-NO" sz="2000" dirty="0" err="1"/>
              <a:t>rutingtabeller</a:t>
            </a:r>
            <a:r>
              <a:rPr lang="nb-NO" sz="2000" dirty="0"/>
              <a:t> som vet raskeste veien videre. </a:t>
            </a:r>
            <a:endParaRPr lang="nb-NO" sz="2000" dirty="0" smtClean="0"/>
          </a:p>
          <a:p>
            <a:pPr algn="ctr"/>
            <a:endParaRPr lang="nb-NO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" y="3269870"/>
            <a:ext cx="4784171" cy="358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56992"/>
            <a:ext cx="2699792" cy="2022033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11560" y="285187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/>
              <a:t>Nettverksrutere</a:t>
            </a:r>
            <a:endParaRPr lang="nb-NO" sz="2000" dirty="0"/>
          </a:p>
        </p:txBody>
      </p:sp>
      <p:sp>
        <p:nvSpPr>
          <p:cNvPr id="9" name="Rektangel 8"/>
          <p:cNvSpPr/>
          <p:nvPr/>
        </p:nvSpPr>
        <p:spPr>
          <a:xfrm>
            <a:off x="6372200" y="537902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 smtClean="0"/>
              <a:t>Hjemmeruter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6880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4" y="657250"/>
            <a:ext cx="4215408" cy="572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Bildeforklaring formet som et avrundet rektangel 4"/>
          <p:cNvSpPr/>
          <p:nvPr/>
        </p:nvSpPr>
        <p:spPr>
          <a:xfrm>
            <a:off x="5436096" y="620688"/>
            <a:ext cx="3384376" cy="570527"/>
          </a:xfrm>
          <a:prstGeom prst="wedgeRoundRectCallout">
            <a:avLst>
              <a:gd name="adj1" fmla="val -98090"/>
              <a:gd name="adj2" fmla="val 1100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en </a:t>
            </a:r>
            <a:r>
              <a:rPr lang="nb-NO" dirty="0" err="1" smtClean="0">
                <a:solidFill>
                  <a:schemeClr val="tx1"/>
                </a:solidFill>
              </a:rPr>
              <a:t>snap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5436096" y="1191215"/>
            <a:ext cx="3384376" cy="720080"/>
          </a:xfrm>
          <a:prstGeom prst="wedgeRoundRectCallout">
            <a:avLst>
              <a:gd name="adj1" fmla="val -98090"/>
              <a:gd name="adj2" fmla="val 867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min telefon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5436096" y="1911295"/>
            <a:ext cx="3384376" cy="720080"/>
          </a:xfrm>
          <a:prstGeom prst="wedgeRoundRectCallout">
            <a:avLst>
              <a:gd name="adj1" fmla="val -98090"/>
              <a:gd name="adj2" fmla="val 867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Karis telefon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5436096" y="2636912"/>
            <a:ext cx="3384376" cy="864096"/>
          </a:xfrm>
          <a:prstGeom prst="wedgeRoundRectCallout">
            <a:avLst>
              <a:gd name="adj1" fmla="val -98090"/>
              <a:gd name="adj2" fmla="val 473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IP-adresse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5436096" y="3501008"/>
            <a:ext cx="3384376" cy="936104"/>
          </a:xfrm>
          <a:prstGeom prst="wedgeRoundRectCallout">
            <a:avLst>
              <a:gd name="adj1" fmla="val -96616"/>
              <a:gd name="adj2" fmla="val 174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s</a:t>
            </a:r>
            <a:r>
              <a:rPr lang="nb-NO" dirty="0" smtClean="0">
                <a:solidFill>
                  <a:schemeClr val="tx1"/>
                </a:solidFill>
              </a:rPr>
              <a:t>erver med adresseliste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ruter med </a:t>
            </a:r>
            <a:r>
              <a:rPr lang="nb-NO" dirty="0" err="1" smtClean="0">
                <a:solidFill>
                  <a:schemeClr val="tx1"/>
                </a:solidFill>
              </a:rPr>
              <a:t>rutingtabeller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5436096" y="4437112"/>
            <a:ext cx="3384376" cy="720080"/>
          </a:xfrm>
          <a:prstGeom prst="wedgeRoundRectCallout">
            <a:avLst>
              <a:gd name="adj1" fmla="val -95388"/>
              <a:gd name="adj2" fmla="val -17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chemeClr val="tx1"/>
                </a:solidFill>
              </a:rPr>
              <a:t>wifi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kabler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5436096" y="5157192"/>
            <a:ext cx="3384376" cy="648072"/>
          </a:xfrm>
          <a:prstGeom prst="wedgeRoundRectCallout">
            <a:avLst>
              <a:gd name="adj1" fmla="val -94160"/>
              <a:gd name="adj2" fmla="val -402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mobilskjermen</a:t>
            </a:r>
            <a:endParaRPr lang="nb-NO" dirty="0"/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5436096" y="5805264"/>
            <a:ext cx="3384376" cy="864096"/>
          </a:xfrm>
          <a:prstGeom prst="wedgeRoundRectCallout">
            <a:avLst>
              <a:gd name="adj1" fmla="val -93178"/>
              <a:gd name="adj2" fmla="val -383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p</a:t>
            </a:r>
            <a:r>
              <a:rPr lang="nb-NO" dirty="0" err="1" smtClean="0">
                <a:solidFill>
                  <a:schemeClr val="tx1"/>
                </a:solidFill>
              </a:rPr>
              <a:t>assordbeskyttet</a:t>
            </a:r>
            <a:r>
              <a:rPr lang="nb-NO" dirty="0" smtClean="0">
                <a:solidFill>
                  <a:schemeClr val="tx1"/>
                </a:solidFill>
              </a:rPr>
              <a:t> (både </a:t>
            </a:r>
            <a:r>
              <a:rPr lang="nb-NO" dirty="0" err="1" smtClean="0">
                <a:solidFill>
                  <a:schemeClr val="tx1"/>
                </a:solidFill>
              </a:rPr>
              <a:t>Snapchat</a:t>
            </a:r>
            <a:r>
              <a:rPr lang="nb-NO" dirty="0" smtClean="0">
                <a:solidFill>
                  <a:schemeClr val="tx1"/>
                </a:solidFill>
              </a:rPr>
              <a:t> og mobil)</a:t>
            </a:r>
            <a:r>
              <a:rPr lang="nb-NO" dirty="0" smtClean="0"/>
              <a:t>ar-del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85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Lag et flytskjema</a:t>
            </a:r>
            <a:br>
              <a:rPr lang="nb-NO" dirty="0" smtClean="0"/>
            </a:br>
            <a:r>
              <a:rPr lang="nb-NO" sz="2400" dirty="0" smtClean="0"/>
              <a:t>sende en pakke</a:t>
            </a:r>
            <a:endParaRPr lang="nb-NO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3568" y="1916832"/>
            <a:ext cx="8244408" cy="4772273"/>
            <a:chOff x="827584" y="1052736"/>
            <a:chExt cx="8316416" cy="4916289"/>
          </a:xfrm>
        </p:grpSpPr>
        <p:cxnSp>
          <p:nvCxnSpPr>
            <p:cNvPr id="19" name="Rett pil 18"/>
            <p:cNvCxnSpPr/>
            <p:nvPr/>
          </p:nvCxnSpPr>
          <p:spPr>
            <a:xfrm flipH="1">
              <a:off x="5148064" y="5229200"/>
              <a:ext cx="682330" cy="1482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tt pil 37"/>
            <p:cNvCxnSpPr/>
            <p:nvPr/>
          </p:nvCxnSpPr>
          <p:spPr>
            <a:xfrm flipH="1">
              <a:off x="6876256" y="3933056"/>
              <a:ext cx="53172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Sylinder 17"/>
            <p:cNvSpPr txBox="1"/>
            <p:nvPr/>
          </p:nvSpPr>
          <p:spPr>
            <a:xfrm>
              <a:off x="7297725" y="2708920"/>
              <a:ext cx="1846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sender all posten til en</a:t>
              </a:r>
              <a:endParaRPr lang="nb-NO" sz="1400" dirty="0"/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2627784" y="17008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sender</a:t>
              </a:r>
              <a:endParaRPr lang="nb-NO" dirty="0"/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5669523" y="18532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p</a:t>
              </a:r>
              <a:r>
                <a:rPr lang="nb-NO" dirty="0" smtClean="0"/>
                <a:t>ost i butikk</a:t>
              </a:r>
              <a:endParaRPr lang="nb-NO" dirty="0"/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7092280" y="3356992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terminal</a:t>
              </a:r>
              <a:endParaRPr lang="nb-NO" dirty="0"/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971600" y="4725144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bud</a:t>
              </a:r>
              <a:endParaRPr lang="nb-NO" dirty="0"/>
            </a:p>
          </p:txBody>
        </p:sp>
        <p:cxnSp>
          <p:nvCxnSpPr>
            <p:cNvPr id="16" name="Rett pil 15"/>
            <p:cNvCxnSpPr>
              <a:stCxn id="7" idx="3"/>
              <a:endCxn id="10" idx="1"/>
            </p:cNvCxnSpPr>
            <p:nvPr/>
          </p:nvCxnSpPr>
          <p:spPr>
            <a:xfrm>
              <a:off x="4067944" y="1885474"/>
              <a:ext cx="1601579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pil 19"/>
            <p:cNvCxnSpPr/>
            <p:nvPr/>
          </p:nvCxnSpPr>
          <p:spPr>
            <a:xfrm>
              <a:off x="7092280" y="2348880"/>
              <a:ext cx="360040" cy="8640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kstSylinder 35"/>
            <p:cNvSpPr txBox="1"/>
            <p:nvPr/>
          </p:nvSpPr>
          <p:spPr>
            <a:xfrm>
              <a:off x="5940152" y="4725144"/>
              <a:ext cx="98083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fly</a:t>
              </a:r>
              <a:endParaRPr lang="nb-NO" dirty="0"/>
            </a:p>
          </p:txBody>
        </p:sp>
        <p:sp>
          <p:nvSpPr>
            <p:cNvPr id="2" name="TekstSylinder 1"/>
            <p:cNvSpPr txBox="1"/>
            <p:nvPr/>
          </p:nvSpPr>
          <p:spPr>
            <a:xfrm>
              <a:off x="4167969" y="1544053"/>
              <a:ext cx="23371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leverer en adressert pakke på</a:t>
              </a:r>
              <a:endParaRPr lang="nb-NO" sz="1400" dirty="0"/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7380312" y="4149080"/>
              <a:ext cx="12297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 smtClean="0"/>
                <a:t>Pakken transporteres derfra med et </a:t>
              </a:r>
              <a:endParaRPr lang="nb-NO" sz="1400" dirty="0"/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43608" y="2852936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mottaker</a:t>
              </a:r>
              <a:endParaRPr lang="nb-NO" dirty="0"/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3491880" y="53012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postmottak</a:t>
              </a:r>
              <a:endParaRPr lang="nb-NO" dirty="0"/>
            </a:p>
          </p:txBody>
        </p:sp>
        <p:cxnSp>
          <p:nvCxnSpPr>
            <p:cNvPr id="27" name="Rett pil 26"/>
            <p:cNvCxnSpPr/>
            <p:nvPr/>
          </p:nvCxnSpPr>
          <p:spPr>
            <a:xfrm flipH="1" flipV="1">
              <a:off x="2411760" y="5157192"/>
              <a:ext cx="1007478" cy="245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pil 28"/>
            <p:cNvCxnSpPr/>
            <p:nvPr/>
          </p:nvCxnSpPr>
          <p:spPr>
            <a:xfrm flipV="1">
              <a:off x="1384774" y="3429000"/>
              <a:ext cx="18874" cy="12058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Sylinder 32"/>
            <p:cNvSpPr txBox="1"/>
            <p:nvPr/>
          </p:nvSpPr>
          <p:spPr>
            <a:xfrm>
              <a:off x="4716016" y="5661248"/>
              <a:ext cx="1888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pakken havner på riktig</a:t>
              </a:r>
              <a:endParaRPr lang="nb-NO" sz="1400" dirty="0"/>
            </a:p>
          </p:txBody>
        </p:sp>
        <p:sp>
          <p:nvSpPr>
            <p:cNvPr id="34" name="TekstSylinder 33"/>
            <p:cNvSpPr txBox="1"/>
            <p:nvPr/>
          </p:nvSpPr>
          <p:spPr>
            <a:xfrm>
              <a:off x="1475656" y="5373216"/>
              <a:ext cx="1552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 smtClean="0"/>
                <a:t>pakken tas med ut av et </a:t>
              </a:r>
              <a:endParaRPr lang="nb-NO" sz="1400" dirty="0"/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619672" y="3861048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Leverer pakken til </a:t>
              </a:r>
              <a:endParaRPr lang="nb-NO" sz="14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052736"/>
              <a:ext cx="1190007" cy="1368152"/>
            </a:xfrm>
            <a:prstGeom prst="rect">
              <a:avLst/>
            </a:prstGeom>
          </p:spPr>
        </p:pic>
      </p:grpSp>
      <p:sp>
        <p:nvSpPr>
          <p:cNvPr id="26" name="Oval Callout 25"/>
          <p:cNvSpPr/>
          <p:nvPr/>
        </p:nvSpPr>
        <p:spPr>
          <a:xfrm>
            <a:off x="6660232" y="548680"/>
            <a:ext cx="2304256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 forrige økt så vi et flytskjema for systemet å sende en pakke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70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639000" cy="3639000"/>
          </a:xfrm>
          <a:prstGeom prst="rect">
            <a:avLst/>
          </a:prstGeom>
        </p:spPr>
      </p:pic>
      <p:sp>
        <p:nvSpPr>
          <p:cNvPr id="5" name="Tittel 2"/>
          <p:cNvSpPr>
            <a:spLocks noGrp="1"/>
          </p:cNvSpPr>
          <p:nvPr/>
        </p:nvSpPr>
        <p:spPr>
          <a:xfrm>
            <a:off x="457200" y="394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700" dirty="0" smtClean="0"/>
              <a:t>Flytskjema</a:t>
            </a:r>
            <a:r>
              <a:rPr lang="nn-NO" sz="4700" dirty="0"/>
              <a:t> </a:t>
            </a:r>
            <a:endParaRPr lang="nn-NO" sz="3200" dirty="0" smtClean="0"/>
          </a:p>
          <a:p>
            <a:r>
              <a:rPr lang="nn-NO" sz="3200" dirty="0" smtClean="0"/>
              <a:t/>
            </a:r>
            <a:br>
              <a:rPr lang="nn-NO" sz="3200" dirty="0" smtClean="0"/>
            </a:br>
            <a:endParaRPr lang="nb-NO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600200"/>
            <a:ext cx="4824536" cy="4525963"/>
          </a:xfrm>
        </p:spPr>
        <p:txBody>
          <a:bodyPr/>
          <a:lstStyle/>
          <a:p>
            <a:r>
              <a:rPr lang="nn-NO" sz="2200" dirty="0"/>
              <a:t>en grafisk framstilling av et system eller en prosess </a:t>
            </a:r>
            <a:endParaRPr lang="nn-NO" sz="2200" dirty="0" smtClean="0"/>
          </a:p>
          <a:p>
            <a:r>
              <a:rPr lang="nn-NO" sz="2200" dirty="0" err="1"/>
              <a:t>f</a:t>
            </a:r>
            <a:r>
              <a:rPr lang="nn-NO" sz="2200" dirty="0" err="1" smtClean="0"/>
              <a:t>remstillingen</a:t>
            </a:r>
            <a:r>
              <a:rPr lang="nn-NO" sz="2200" dirty="0" smtClean="0"/>
              <a:t> illustrerer </a:t>
            </a:r>
            <a:r>
              <a:rPr lang="nn-NO" sz="2200" dirty="0" err="1" smtClean="0"/>
              <a:t>sammenhenger</a:t>
            </a:r>
            <a:r>
              <a:rPr lang="nn-NO" sz="2200" dirty="0" smtClean="0"/>
              <a:t> </a:t>
            </a:r>
            <a:r>
              <a:rPr lang="nn-NO" sz="2200" dirty="0"/>
              <a:t>mellom </a:t>
            </a:r>
            <a:r>
              <a:rPr lang="nn-NO" sz="2200" dirty="0" smtClean="0"/>
              <a:t>de </a:t>
            </a:r>
            <a:r>
              <a:rPr lang="nn-NO" sz="2200" dirty="0"/>
              <a:t>ulike </a:t>
            </a:r>
            <a:r>
              <a:rPr lang="nn-NO" sz="2200" dirty="0" err="1" smtClean="0"/>
              <a:t>delene</a:t>
            </a:r>
            <a:r>
              <a:rPr lang="nn-NO" sz="2200" dirty="0" smtClean="0"/>
              <a:t> </a:t>
            </a:r>
            <a:r>
              <a:rPr lang="nn-NO" sz="2200" dirty="0"/>
              <a:t>av systemet eller </a:t>
            </a:r>
            <a:r>
              <a:rPr lang="nn-NO" sz="2200" dirty="0" smtClean="0"/>
              <a:t>prosessen  </a:t>
            </a:r>
            <a:endParaRPr lang="nn-NO" sz="2200" dirty="0"/>
          </a:p>
          <a:p>
            <a:r>
              <a:rPr lang="nn-NO" sz="2200" dirty="0"/>
              <a:t>det </a:t>
            </a:r>
            <a:r>
              <a:rPr lang="nn-NO" sz="2200" dirty="0" err="1"/>
              <a:t>brukes</a:t>
            </a:r>
            <a:r>
              <a:rPr lang="nn-NO" sz="2200" dirty="0"/>
              <a:t> ofte piler til å vise den kronologiske ordenen i </a:t>
            </a:r>
            <a:r>
              <a:rPr lang="nn-NO" sz="2200" dirty="0" smtClean="0"/>
              <a:t>systemet</a:t>
            </a:r>
          </a:p>
          <a:p>
            <a:r>
              <a:rPr lang="nn-NO" sz="2200" dirty="0" smtClean="0"/>
              <a:t>kan </a:t>
            </a:r>
            <a:r>
              <a:rPr lang="nn-NO" sz="2200" dirty="0" err="1" smtClean="0"/>
              <a:t>inneholde</a:t>
            </a:r>
            <a:r>
              <a:rPr lang="nn-NO" sz="2200" dirty="0" smtClean="0"/>
              <a:t> både tekst og </a:t>
            </a:r>
            <a:r>
              <a:rPr lang="nn-NO" sz="2200" dirty="0" err="1" smtClean="0"/>
              <a:t>symboler</a:t>
            </a:r>
            <a:endParaRPr lang="nn-NO" sz="2200" dirty="0" smtClean="0"/>
          </a:p>
          <a:p>
            <a:pPr marL="0" indent="0">
              <a:buNone/>
            </a:pPr>
            <a:endParaRPr lang="nb-NO" sz="2200" dirty="0"/>
          </a:p>
          <a:p>
            <a:endParaRPr lang="nn-NO" sz="2200" dirty="0" smtClean="0"/>
          </a:p>
          <a:p>
            <a:endParaRPr lang="nn-NO" sz="2200" dirty="0" smtClean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794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868" y="2787421"/>
            <a:ext cx="1105490" cy="714464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92" y="1438661"/>
            <a:ext cx="1105490" cy="714464"/>
          </a:xfrm>
          <a:prstGeom prst="rect">
            <a:avLst/>
          </a:prstGeom>
        </p:spPr>
      </p:pic>
      <p:grpSp>
        <p:nvGrpSpPr>
          <p:cNvPr id="53" name="Gruppe 10"/>
          <p:cNvGrpSpPr/>
          <p:nvPr/>
        </p:nvGrpSpPr>
        <p:grpSpPr>
          <a:xfrm>
            <a:off x="222798" y="4425764"/>
            <a:ext cx="2093066" cy="1794185"/>
            <a:chOff x="6510533" y="1031503"/>
            <a:chExt cx="1342527" cy="1071155"/>
          </a:xfrm>
        </p:grpSpPr>
        <p:sp>
          <p:nvSpPr>
            <p:cNvPr id="55" name="Rectangle 43"/>
            <p:cNvSpPr/>
            <p:nvPr/>
          </p:nvSpPr>
          <p:spPr>
            <a:xfrm>
              <a:off x="6523850" y="1841048"/>
              <a:ext cx="1329210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1100" b="1" dirty="0" smtClean="0"/>
                <a:t>Bærbar datamaskin</a:t>
              </a:r>
              <a:endParaRPr lang="nb-NO" sz="1100" b="1" dirty="0"/>
            </a:p>
          </p:txBody>
        </p:sp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533" y="1031503"/>
              <a:ext cx="1341772" cy="88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23" y="3174388"/>
            <a:ext cx="648072" cy="73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e 2"/>
          <p:cNvGrpSpPr/>
          <p:nvPr/>
        </p:nvGrpSpPr>
        <p:grpSpPr>
          <a:xfrm>
            <a:off x="872909" y="1363073"/>
            <a:ext cx="1322827" cy="1324167"/>
            <a:chOff x="251520" y="2706692"/>
            <a:chExt cx="1322827" cy="1324167"/>
          </a:xfrm>
        </p:grpSpPr>
        <p:pic>
          <p:nvPicPr>
            <p:cNvPr id="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06692"/>
              <a:ext cx="1322827" cy="990743"/>
            </a:xfrm>
            <a:prstGeom prst="rect">
              <a:avLst/>
            </a:prstGeom>
          </p:spPr>
        </p:pic>
        <p:sp>
          <p:nvSpPr>
            <p:cNvPr id="6" name="Rectangle 35"/>
            <p:cNvSpPr/>
            <p:nvPr/>
          </p:nvSpPr>
          <p:spPr>
            <a:xfrm>
              <a:off x="261459" y="3599972"/>
              <a:ext cx="12364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00" b="1" dirty="0" err="1"/>
                <a:t>Hjemmeruter</a:t>
              </a:r>
              <a:r>
                <a:rPr lang="nb-NO" sz="1100" b="1" dirty="0"/>
                <a:t> </a:t>
              </a:r>
              <a:r>
                <a:rPr lang="nb-NO" sz="1100" b="1" dirty="0" smtClean="0"/>
                <a:t/>
              </a:r>
              <a:br>
                <a:rPr lang="nb-NO" sz="1100" b="1" dirty="0" smtClean="0"/>
              </a:br>
              <a:r>
                <a:rPr lang="nb-NO" sz="1100" b="1" dirty="0" smtClean="0"/>
                <a:t>(</a:t>
              </a:r>
              <a:r>
                <a:rPr lang="nb-NO" sz="1100" b="1" dirty="0"/>
                <a:t>trådløs og kabel</a:t>
              </a:r>
              <a:r>
                <a:rPr lang="nb-NO" sz="1100" b="1" dirty="0" smtClean="0"/>
                <a:t>)</a:t>
              </a:r>
              <a:endParaRPr lang="nb-NO" sz="11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193" y="1062359"/>
            <a:ext cx="4139680" cy="3293530"/>
            <a:chOff x="1583160" y="2043314"/>
            <a:chExt cx="6486316" cy="400117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160" y="5318577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5445224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913346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708920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005064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355440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Rett linje 4"/>
            <p:cNvCxnSpPr/>
            <p:nvPr/>
          </p:nvCxnSpPr>
          <p:spPr>
            <a:xfrm>
              <a:off x="2987824" y="3008550"/>
              <a:ext cx="2736304" cy="60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>
              <a:off x="2677682" y="5681825"/>
              <a:ext cx="3910542" cy="123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2898068" y="3068960"/>
              <a:ext cx="2394012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21"/>
            <p:cNvCxnSpPr/>
            <p:nvPr/>
          </p:nvCxnSpPr>
          <p:spPr>
            <a:xfrm>
              <a:off x="3472104" y="4437112"/>
              <a:ext cx="1603952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26"/>
            <p:cNvCxnSpPr/>
            <p:nvPr/>
          </p:nvCxnSpPr>
          <p:spPr>
            <a:xfrm flipH="1">
              <a:off x="5724128" y="3351572"/>
              <a:ext cx="486309" cy="10914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7"/>
            <p:cNvCxnSpPr/>
            <p:nvPr/>
          </p:nvCxnSpPr>
          <p:spPr>
            <a:xfrm flipH="1">
              <a:off x="2538028" y="4822742"/>
              <a:ext cx="2663107" cy="676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8"/>
            <p:cNvCxnSpPr/>
            <p:nvPr/>
          </p:nvCxnSpPr>
          <p:spPr>
            <a:xfrm>
              <a:off x="5416320" y="4886199"/>
              <a:ext cx="1099896" cy="73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34"/>
            <p:cNvCxnSpPr/>
            <p:nvPr/>
          </p:nvCxnSpPr>
          <p:spPr>
            <a:xfrm flipH="1">
              <a:off x="6604517" y="2408639"/>
              <a:ext cx="336932" cy="660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36"/>
            <p:cNvCxnSpPr>
              <a:stCxn id="31" idx="1"/>
              <a:endCxn id="10" idx="3"/>
            </p:cNvCxnSpPr>
            <p:nvPr/>
          </p:nvCxnSpPr>
          <p:spPr>
            <a:xfrm flipH="1" flipV="1">
              <a:off x="6768751" y="3212976"/>
              <a:ext cx="448391" cy="249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38"/>
            <p:cNvCxnSpPr/>
            <p:nvPr/>
          </p:nvCxnSpPr>
          <p:spPr>
            <a:xfrm flipH="1">
              <a:off x="7509308" y="4932340"/>
              <a:ext cx="293687" cy="824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39"/>
            <p:cNvCxnSpPr>
              <a:endCxn id="9" idx="3"/>
            </p:cNvCxnSpPr>
            <p:nvPr/>
          </p:nvCxnSpPr>
          <p:spPr>
            <a:xfrm flipH="1" flipV="1">
              <a:off x="7632849" y="5744854"/>
              <a:ext cx="436627" cy="238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47"/>
            <p:cNvCxnSpPr/>
            <p:nvPr/>
          </p:nvCxnSpPr>
          <p:spPr>
            <a:xfrm flipH="1">
              <a:off x="2727777" y="2446711"/>
              <a:ext cx="520094" cy="311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143" y="3138953"/>
              <a:ext cx="532962" cy="646422"/>
            </a:xfrm>
            <a:prstGeom prst="rect">
              <a:avLst/>
            </a:prstGeom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579" y="2060489"/>
              <a:ext cx="751798" cy="49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518" y="2043314"/>
              <a:ext cx="751798" cy="49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ight Arrow 38"/>
          <p:cNvSpPr/>
          <p:nvPr/>
        </p:nvSpPr>
        <p:spPr>
          <a:xfrm rot="2168397">
            <a:off x="1970955" y="2987541"/>
            <a:ext cx="2765020" cy="8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ight Arrow 40"/>
          <p:cNvSpPr/>
          <p:nvPr/>
        </p:nvSpPr>
        <p:spPr>
          <a:xfrm rot="12974215">
            <a:off x="1985577" y="2881062"/>
            <a:ext cx="279005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Oval Callout 39"/>
          <p:cNvSpPr/>
          <p:nvPr/>
        </p:nvSpPr>
        <p:spPr>
          <a:xfrm>
            <a:off x="3555072" y="5210659"/>
            <a:ext cx="2592288" cy="1224136"/>
          </a:xfrm>
          <a:prstGeom prst="wedgeEllipseCallout">
            <a:avLst>
              <a:gd name="adj1" fmla="val -120763"/>
              <a:gd name="adj2" fmla="val -77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1. Skriver nettadressen i nettleseren</a:t>
            </a:r>
            <a:endParaRPr lang="nb-NO" dirty="0"/>
          </a:p>
        </p:txBody>
      </p:sp>
      <p:sp>
        <p:nvSpPr>
          <p:cNvPr id="43" name="Oval Callout 42"/>
          <p:cNvSpPr/>
          <p:nvPr/>
        </p:nvSpPr>
        <p:spPr>
          <a:xfrm>
            <a:off x="1980274" y="3458841"/>
            <a:ext cx="2539041" cy="1577712"/>
          </a:xfrm>
          <a:prstGeom prst="wedgeEllipseCallout">
            <a:avLst>
              <a:gd name="adj1" fmla="val -86544"/>
              <a:gd name="adj2" fmla="val -44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2. Forespørselen sendes trådløst med </a:t>
            </a:r>
            <a:r>
              <a:rPr lang="nb-NO" dirty="0" err="1" smtClean="0"/>
              <a:t>wifi</a:t>
            </a:r>
            <a:r>
              <a:rPr lang="nb-NO" dirty="0" smtClean="0"/>
              <a:t> fra PC til </a:t>
            </a:r>
            <a:r>
              <a:rPr lang="nb-NO" dirty="0" err="1" smtClean="0"/>
              <a:t>hjemmeruter</a:t>
            </a:r>
            <a:endParaRPr lang="nb-NO" dirty="0"/>
          </a:p>
        </p:txBody>
      </p:sp>
      <p:sp>
        <p:nvSpPr>
          <p:cNvPr id="46" name="Oval Callout 45"/>
          <p:cNvSpPr/>
          <p:nvPr/>
        </p:nvSpPr>
        <p:spPr>
          <a:xfrm>
            <a:off x="6098340" y="1778517"/>
            <a:ext cx="2794140" cy="1816173"/>
          </a:xfrm>
          <a:prstGeom prst="wedgeEllipseCallout">
            <a:avLst>
              <a:gd name="adj1" fmla="val -81363"/>
              <a:gd name="adj2" fmla="val -1446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5. Sender informasjonen tilbake via kabel og nettverksrutere til </a:t>
            </a:r>
            <a:r>
              <a:rPr lang="nb-NO" dirty="0" err="1" smtClean="0"/>
              <a:t>hjemmeruter</a:t>
            </a:r>
            <a:endParaRPr lang="nb-NO" dirty="0"/>
          </a:p>
        </p:txBody>
      </p:sp>
      <p:sp>
        <p:nvSpPr>
          <p:cNvPr id="48" name="Oval Callout 47"/>
          <p:cNvSpPr/>
          <p:nvPr/>
        </p:nvSpPr>
        <p:spPr>
          <a:xfrm>
            <a:off x="2925771" y="5210659"/>
            <a:ext cx="3312368" cy="1386456"/>
          </a:xfrm>
          <a:prstGeom prst="wedgeEllipseCallout">
            <a:avLst>
              <a:gd name="adj1" fmla="val -83681"/>
              <a:gd name="adj2" fmla="val -8603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7. Informasjonen vises som nettside i nettleseren</a:t>
            </a:r>
            <a:endParaRPr lang="nb-NO" dirty="0"/>
          </a:p>
        </p:txBody>
      </p:sp>
      <p:sp>
        <p:nvSpPr>
          <p:cNvPr id="49" name="Right Arrow 48"/>
          <p:cNvSpPr/>
          <p:nvPr/>
        </p:nvSpPr>
        <p:spPr>
          <a:xfrm rot="16200000">
            <a:off x="530352" y="3350976"/>
            <a:ext cx="1026509" cy="115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ight Arrow 49"/>
          <p:cNvSpPr/>
          <p:nvPr/>
        </p:nvSpPr>
        <p:spPr>
          <a:xfrm rot="5400000">
            <a:off x="1417225" y="3358837"/>
            <a:ext cx="956319" cy="16977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1" name="Rett linje 27"/>
          <p:cNvCxnSpPr/>
          <p:nvPr/>
        </p:nvCxnSpPr>
        <p:spPr>
          <a:xfrm flipH="1" flipV="1">
            <a:off x="2195737" y="2212637"/>
            <a:ext cx="2366839" cy="164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27"/>
          <p:cNvCxnSpPr/>
          <p:nvPr/>
        </p:nvCxnSpPr>
        <p:spPr>
          <a:xfrm flipH="1">
            <a:off x="4741680" y="3096056"/>
            <a:ext cx="586110" cy="725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27"/>
          <p:cNvCxnSpPr/>
          <p:nvPr/>
        </p:nvCxnSpPr>
        <p:spPr>
          <a:xfrm>
            <a:off x="4932041" y="2103523"/>
            <a:ext cx="402350" cy="66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27"/>
          <p:cNvCxnSpPr/>
          <p:nvPr/>
        </p:nvCxnSpPr>
        <p:spPr>
          <a:xfrm flipH="1">
            <a:off x="4104512" y="1756623"/>
            <a:ext cx="64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38"/>
          <p:cNvSpPr/>
          <p:nvPr/>
        </p:nvSpPr>
        <p:spPr>
          <a:xfrm rot="18630570">
            <a:off x="4593575" y="3441169"/>
            <a:ext cx="867800" cy="48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ight Arrow 38"/>
          <p:cNvSpPr/>
          <p:nvPr/>
        </p:nvSpPr>
        <p:spPr>
          <a:xfrm rot="14554291">
            <a:off x="4746530" y="2420932"/>
            <a:ext cx="72851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ight Arrow 38"/>
          <p:cNvSpPr/>
          <p:nvPr/>
        </p:nvSpPr>
        <p:spPr>
          <a:xfrm rot="10800000" flipV="1">
            <a:off x="4108100" y="1707974"/>
            <a:ext cx="6345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ight Arrow 40"/>
          <p:cNvSpPr/>
          <p:nvPr/>
        </p:nvSpPr>
        <p:spPr>
          <a:xfrm>
            <a:off x="4100997" y="1830381"/>
            <a:ext cx="647284" cy="8645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ight Arrow 40"/>
          <p:cNvSpPr/>
          <p:nvPr/>
        </p:nvSpPr>
        <p:spPr>
          <a:xfrm rot="3753343">
            <a:off x="4865058" y="2386406"/>
            <a:ext cx="738978" cy="704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ight Arrow 40"/>
          <p:cNvSpPr/>
          <p:nvPr/>
        </p:nvSpPr>
        <p:spPr>
          <a:xfrm rot="7897192">
            <a:off x="4746097" y="3439254"/>
            <a:ext cx="808695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3" name="Tittel 1032"/>
          <p:cNvSpPr>
            <a:spLocks noGrp="1"/>
          </p:cNvSpPr>
          <p:nvPr>
            <p:ph type="title"/>
          </p:nvPr>
        </p:nvSpPr>
        <p:spPr>
          <a:xfrm>
            <a:off x="447776" y="18864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Flytskjema for å hente en nettside</a:t>
            </a:r>
            <a:endParaRPr lang="nb-NO" dirty="0"/>
          </a:p>
        </p:txBody>
      </p:sp>
      <p:sp>
        <p:nvSpPr>
          <p:cNvPr id="44" name="Oval Callout 43"/>
          <p:cNvSpPr/>
          <p:nvPr/>
        </p:nvSpPr>
        <p:spPr>
          <a:xfrm>
            <a:off x="985950" y="578817"/>
            <a:ext cx="2721954" cy="1412621"/>
          </a:xfrm>
          <a:prstGeom prst="wedgeEllipseCallout">
            <a:avLst>
              <a:gd name="adj1" fmla="val 14553"/>
              <a:gd name="adj2" fmla="val 7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3. Forespørselen sendes via kabel  og nettverksrutere til rett server</a:t>
            </a:r>
            <a:endParaRPr lang="nb-NO" dirty="0"/>
          </a:p>
        </p:txBody>
      </p:sp>
      <p:sp>
        <p:nvSpPr>
          <p:cNvPr id="45" name="Oval Callout 44"/>
          <p:cNvSpPr/>
          <p:nvPr/>
        </p:nvSpPr>
        <p:spPr>
          <a:xfrm>
            <a:off x="5453425" y="578817"/>
            <a:ext cx="3312368" cy="1199702"/>
          </a:xfrm>
          <a:prstGeom prst="wedgeEllipseCallout">
            <a:avLst>
              <a:gd name="adj1" fmla="val -91161"/>
              <a:gd name="adj2" fmla="val 33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4</a:t>
            </a:r>
            <a:r>
              <a:rPr lang="nb-NO" dirty="0" smtClean="0"/>
              <a:t>. Server finner fram informasjonen</a:t>
            </a:r>
            <a:endParaRPr lang="nb-NO" dirty="0"/>
          </a:p>
        </p:txBody>
      </p:sp>
      <p:sp>
        <p:nvSpPr>
          <p:cNvPr id="47" name="Oval Callout 46"/>
          <p:cNvSpPr/>
          <p:nvPr/>
        </p:nvSpPr>
        <p:spPr>
          <a:xfrm>
            <a:off x="2180322" y="3506458"/>
            <a:ext cx="2535694" cy="1506718"/>
          </a:xfrm>
          <a:prstGeom prst="wedgeEllipseCallout">
            <a:avLst>
              <a:gd name="adj1" fmla="val -61535"/>
              <a:gd name="adj2" fmla="val -5002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6</a:t>
            </a:r>
            <a:r>
              <a:rPr lang="nb-NO" dirty="0" smtClean="0"/>
              <a:t>. Informasjonen sendes trådløst fra </a:t>
            </a:r>
            <a:r>
              <a:rPr lang="nb-NO" dirty="0" err="1" smtClean="0"/>
              <a:t>hjemmeruter</a:t>
            </a:r>
            <a:r>
              <a:rPr lang="nb-NO" dirty="0" smtClean="0"/>
              <a:t> til PC</a:t>
            </a:r>
            <a:endParaRPr lang="nb-NO" dirty="0"/>
          </a:p>
        </p:txBody>
      </p:sp>
      <p:sp>
        <p:nvSpPr>
          <p:cNvPr id="16" name="Right Arrow 15"/>
          <p:cNvSpPr/>
          <p:nvPr/>
        </p:nvSpPr>
        <p:spPr>
          <a:xfrm>
            <a:off x="6300192" y="5301208"/>
            <a:ext cx="266429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Vi lager et </a:t>
            </a:r>
            <a:r>
              <a:rPr lang="nb-NO" dirty="0" err="1" smtClean="0"/>
              <a:t>ryddigere</a:t>
            </a:r>
            <a:r>
              <a:rPr lang="nb-NO" dirty="0" smtClean="0"/>
              <a:t> flytskjema på neste side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20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0" grpId="0" animBg="1"/>
      <p:bldP spid="43" grpId="0" animBg="1"/>
      <p:bldP spid="46" grpId="0" animBg="1"/>
      <p:bldP spid="48" grpId="0" animBg="1"/>
      <p:bldP spid="49" grpId="0" animBg="1"/>
      <p:bldP spid="5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44" grpId="0" animBg="1"/>
      <p:bldP spid="45" grpId="0" animBg="1"/>
      <p:bldP spid="4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Flytskjema for å hente en nettside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428573" y="1705199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pc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268230" y="228118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/>
              <a:t>hjemmeruter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2150016" y="47158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server</a:t>
            </a:r>
            <a:endParaRPr lang="nb-NO" dirty="0"/>
          </a:p>
        </p:txBody>
      </p:sp>
      <p:cxnSp>
        <p:nvCxnSpPr>
          <p:cNvPr id="16" name="Rett pil 15"/>
          <p:cNvCxnSpPr/>
          <p:nvPr/>
        </p:nvCxnSpPr>
        <p:spPr>
          <a:xfrm>
            <a:off x="4868733" y="1799192"/>
            <a:ext cx="1399497" cy="57598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/>
          <p:cNvSpPr txBox="1"/>
          <p:nvPr/>
        </p:nvSpPr>
        <p:spPr>
          <a:xfrm>
            <a:off x="5459990" y="4757380"/>
            <a:ext cx="18483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nettverksrutere</a:t>
            </a:r>
            <a:endParaRPr lang="nb-NO" dirty="0"/>
          </a:p>
        </p:txBody>
      </p:sp>
      <p:cxnSp>
        <p:nvCxnSpPr>
          <p:cNvPr id="31" name="Rett pil 30"/>
          <p:cNvCxnSpPr/>
          <p:nvPr/>
        </p:nvCxnSpPr>
        <p:spPr>
          <a:xfrm flipH="1">
            <a:off x="6344152" y="2650520"/>
            <a:ext cx="604163" cy="202486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1500390" y="1543606"/>
            <a:ext cx="167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skriver nettadressen i nettleseren på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6588224" y="3409836"/>
            <a:ext cx="213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sender forespørselen i kabel til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3877190" y="3986480"/>
            <a:ext cx="1383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rgbClr val="00B050"/>
                </a:solidFill>
              </a:rPr>
              <a:t>sender informasjonen i kabel til</a:t>
            </a:r>
            <a:endParaRPr lang="nb-NO" sz="1400" dirty="0">
              <a:solidFill>
                <a:srgbClr val="00B050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2198856" y="5175462"/>
            <a:ext cx="122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mottar forespørsel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kstSylinder 42"/>
          <p:cNvSpPr txBox="1"/>
          <p:nvPr/>
        </p:nvSpPr>
        <p:spPr>
          <a:xfrm>
            <a:off x="539552" y="2265163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bruker</a:t>
            </a:r>
            <a:endParaRPr lang="nb-NO" dirty="0"/>
          </a:p>
        </p:txBody>
      </p:sp>
      <p:cxnSp>
        <p:nvCxnSpPr>
          <p:cNvPr id="44" name="Rett pil 43"/>
          <p:cNvCxnSpPr/>
          <p:nvPr/>
        </p:nvCxnSpPr>
        <p:spPr>
          <a:xfrm flipV="1">
            <a:off x="1979712" y="1844824"/>
            <a:ext cx="1448861" cy="5599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4950296" y="1340768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sender forespørselen trådløst </a:t>
            </a: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med </a:t>
            </a:r>
            <a:r>
              <a:rPr lang="nb-NO" sz="1400" dirty="0" err="1" smtClean="0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 til en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5" name="Rett pil 44"/>
          <p:cNvCxnSpPr>
            <a:stCxn id="30" idx="1"/>
          </p:cNvCxnSpPr>
          <p:nvPr/>
        </p:nvCxnSpPr>
        <p:spPr>
          <a:xfrm flipH="1">
            <a:off x="3602683" y="4942046"/>
            <a:ext cx="1857307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 47"/>
          <p:cNvCxnSpPr/>
          <p:nvPr/>
        </p:nvCxnSpPr>
        <p:spPr>
          <a:xfrm flipV="1">
            <a:off x="3602683" y="4813883"/>
            <a:ext cx="1857307" cy="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Sylinder 48"/>
          <p:cNvSpPr txBox="1"/>
          <p:nvPr/>
        </p:nvSpPr>
        <p:spPr>
          <a:xfrm>
            <a:off x="5140840" y="3356992"/>
            <a:ext cx="14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rgbClr val="00B050"/>
                </a:solidFill>
              </a:rPr>
              <a:t>sender informasjon i </a:t>
            </a:r>
          </a:p>
          <a:p>
            <a:pPr algn="ctr"/>
            <a:r>
              <a:rPr lang="nb-NO" sz="1400" dirty="0">
                <a:solidFill>
                  <a:srgbClr val="00B050"/>
                </a:solidFill>
              </a:rPr>
              <a:t>kabel </a:t>
            </a:r>
            <a:r>
              <a:rPr lang="nb-NO" sz="1400" dirty="0" smtClean="0">
                <a:solidFill>
                  <a:srgbClr val="00B050"/>
                </a:solidFill>
              </a:rPr>
              <a:t>til</a:t>
            </a:r>
            <a:endParaRPr lang="nb-NO" sz="1400" dirty="0">
              <a:solidFill>
                <a:srgbClr val="00B050"/>
              </a:solidFill>
            </a:endParaRPr>
          </a:p>
        </p:txBody>
      </p:sp>
      <p:cxnSp>
        <p:nvCxnSpPr>
          <p:cNvPr id="53" name="Rett pil 52"/>
          <p:cNvCxnSpPr/>
          <p:nvPr/>
        </p:nvCxnSpPr>
        <p:spPr>
          <a:xfrm flipV="1">
            <a:off x="6196522" y="2650520"/>
            <a:ext cx="607726" cy="20248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/>
          <p:nvPr/>
        </p:nvCxnSpPr>
        <p:spPr>
          <a:xfrm flipH="1" flipV="1">
            <a:off x="4868734" y="1949225"/>
            <a:ext cx="1399496" cy="5980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/>
          <p:nvPr/>
        </p:nvCxnSpPr>
        <p:spPr>
          <a:xfrm flipH="1">
            <a:off x="1979712" y="1966809"/>
            <a:ext cx="1448861" cy="5974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Sylinder 66"/>
          <p:cNvSpPr txBox="1"/>
          <p:nvPr/>
        </p:nvSpPr>
        <p:spPr>
          <a:xfrm>
            <a:off x="4499992" y="2329716"/>
            <a:ext cx="1447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s</a:t>
            </a:r>
            <a:r>
              <a:rPr lang="nb-NO" sz="1400" dirty="0" smtClean="0">
                <a:solidFill>
                  <a:srgbClr val="00B050"/>
                </a:solidFill>
              </a:rPr>
              <a:t>ender informasjon trådløst med </a:t>
            </a:r>
            <a:r>
              <a:rPr lang="nb-NO" sz="1400" dirty="0" err="1" smtClean="0">
                <a:solidFill>
                  <a:srgbClr val="00B050"/>
                </a:solidFill>
              </a:rPr>
              <a:t>wifi</a:t>
            </a:r>
            <a:r>
              <a:rPr lang="nb-NO" sz="1400" dirty="0" smtClean="0">
                <a:solidFill>
                  <a:srgbClr val="00B050"/>
                </a:solidFill>
              </a:rPr>
              <a:t> til</a:t>
            </a:r>
            <a:endParaRPr lang="nb-NO" sz="1400" dirty="0">
              <a:solidFill>
                <a:srgbClr val="00B050"/>
              </a:solidFill>
            </a:endParaRPr>
          </a:p>
        </p:txBody>
      </p:sp>
      <p:sp>
        <p:nvSpPr>
          <p:cNvPr id="68" name="TekstSylinder 67"/>
          <p:cNvSpPr txBox="1"/>
          <p:nvPr/>
        </p:nvSpPr>
        <p:spPr>
          <a:xfrm>
            <a:off x="2475633" y="2295940"/>
            <a:ext cx="123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rgbClr val="00B050"/>
                </a:solidFill>
              </a:rPr>
              <a:t>viser informasjon som en nettside til</a:t>
            </a:r>
            <a:endParaRPr lang="nb-NO" sz="1400" dirty="0">
              <a:solidFill>
                <a:srgbClr val="00B050"/>
              </a:solidFill>
            </a:endParaRPr>
          </a:p>
        </p:txBody>
      </p:sp>
      <p:sp>
        <p:nvSpPr>
          <p:cNvPr id="69" name="TekstSylinder 68"/>
          <p:cNvSpPr txBox="1"/>
          <p:nvPr/>
        </p:nvSpPr>
        <p:spPr>
          <a:xfrm>
            <a:off x="3468594" y="5060104"/>
            <a:ext cx="213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accent1">
                    <a:lumMod val="75000"/>
                  </a:schemeClr>
                </a:solidFill>
              </a:rPr>
              <a:t>sender forespørselen i kabel til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TekstSylinder 71"/>
          <p:cNvSpPr txBox="1"/>
          <p:nvPr/>
        </p:nvSpPr>
        <p:spPr>
          <a:xfrm>
            <a:off x="1979712" y="4057908"/>
            <a:ext cx="162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rgbClr val="00B050"/>
                </a:solidFill>
              </a:rPr>
              <a:t>finner </a:t>
            </a:r>
            <a:r>
              <a:rPr lang="nb-NO" sz="1400" dirty="0">
                <a:solidFill>
                  <a:srgbClr val="00B050"/>
                </a:solidFill>
              </a:rPr>
              <a:t>fram informasjonen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796136" y="5373216"/>
            <a:ext cx="3312368" cy="1152128"/>
          </a:xfrm>
          <a:prstGeom prst="wedgeRoundRectCallout">
            <a:avLst>
              <a:gd name="adj1" fmla="val 6327"/>
              <a:gd name="adj2" fmla="val -855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Denne type flytskjema skal dere lage for det smarte klesplagget dere skal designe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72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30" grpId="0" animBg="1"/>
      <p:bldP spid="2" grpId="0"/>
      <p:bldP spid="17" grpId="0"/>
      <p:bldP spid="18" grpId="0"/>
      <p:bldP spid="21" grpId="0"/>
      <p:bldP spid="43" grpId="0" animBg="1"/>
      <p:bldP spid="9" grpId="0"/>
      <p:bldP spid="49" grpId="0"/>
      <p:bldP spid="67" grpId="0"/>
      <p:bldP spid="68" grpId="0"/>
      <p:bldP spid="69" grpId="0"/>
      <p:bldP spid="7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275856" y="191011"/>
            <a:ext cx="2623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/>
              <a:t>Lag flytskjema</a:t>
            </a:r>
            <a:endParaRPr lang="nb-NO" sz="3200" b="1" dirty="0"/>
          </a:p>
        </p:txBody>
      </p:sp>
      <p:sp>
        <p:nvSpPr>
          <p:cNvPr id="2" name="Rektangel 1"/>
          <p:cNvSpPr/>
          <p:nvPr/>
        </p:nvSpPr>
        <p:spPr>
          <a:xfrm>
            <a:off x="2123728" y="1700808"/>
            <a:ext cx="496855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Oppgave</a:t>
            </a:r>
          </a:p>
          <a:p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Lag et flytskjema her i denne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PowerPointen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som viser hva som skjer når du sender en epost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til en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medelev.</a:t>
            </a:r>
          </a:p>
          <a:p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Ekstraoppgave</a:t>
            </a:r>
          </a:p>
          <a:p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 også med at medelev svarer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06130"/>
              </p:ext>
            </p:extLst>
          </p:nvPr>
        </p:nvGraphicFramePr>
        <p:xfrm>
          <a:off x="480757" y="476672"/>
          <a:ext cx="8064895" cy="622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64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ysClr val="windowText" lastClr="000000"/>
                          </a:solidFill>
                        </a:rPr>
                        <a:t>Bilder</a:t>
                      </a:r>
                      <a:r>
                        <a:rPr lang="nb-NO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nb-NO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ysClr val="windowText" lastClr="000000"/>
                          </a:solidFill>
                        </a:rPr>
                        <a:t>Funksjon </a:t>
                      </a:r>
                      <a:endParaRPr lang="nb-NO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594">
                <a:tc>
                  <a:txBody>
                    <a:bodyPr/>
                    <a:lstStyle/>
                    <a:p>
                      <a:r>
                        <a:rPr lang="nb-NO" dirty="0" smtClean="0"/>
                        <a:t>mobil, PC, nettbrett osv.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sende</a:t>
                      </a:r>
                      <a:r>
                        <a:rPr lang="nb-NO" baseline="0" dirty="0" smtClean="0"/>
                        <a:t> og motta informasjon til og fra internett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89">
                <a:tc>
                  <a:txBody>
                    <a:bodyPr/>
                    <a:lstStyle/>
                    <a:p>
                      <a:r>
                        <a:rPr lang="nb-NO" dirty="0" smtClean="0"/>
                        <a:t>kabel 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frakte informasjon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297">
                <a:tc>
                  <a:txBody>
                    <a:bodyPr/>
                    <a:lstStyle/>
                    <a:p>
                      <a:r>
                        <a:rPr lang="nb-NO" dirty="0" smtClean="0"/>
                        <a:t>trådløst nett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frakte informasjon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hjemmeruter</a:t>
                      </a:r>
                      <a:r>
                        <a:rPr lang="nb-NO" dirty="0" smtClean="0"/>
                        <a:t>   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være port til internett</a:t>
                      </a:r>
                    </a:p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 smtClean="0"/>
                        <a:t>nettverksruter 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sende informasjon raskeste vei videre i internett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 smtClean="0"/>
                        <a:t>server 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 i mot, lagre og gi fra seg informasjon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lagre adresseinformasjon</a:t>
                      </a:r>
                    </a:p>
                    <a:p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3028" y="1386239"/>
            <a:ext cx="1037578" cy="6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5"/>
          <a:stretch/>
        </p:blipFill>
        <p:spPr bwMode="auto">
          <a:xfrm>
            <a:off x="3716060" y="3284984"/>
            <a:ext cx="685887" cy="5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3461276" y="2924944"/>
            <a:ext cx="1341772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06" y="4005064"/>
            <a:ext cx="830511" cy="62201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05" y="4797152"/>
            <a:ext cx="1217511" cy="6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2" y="1390628"/>
            <a:ext cx="579686" cy="676023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 rotWithShape="1">
          <a:blip r:embed="rId7"/>
          <a:srcRect t="10687"/>
          <a:stretch/>
        </p:blipFill>
        <p:spPr>
          <a:xfrm>
            <a:off x="3482028" y="1991532"/>
            <a:ext cx="716285" cy="578818"/>
          </a:xfrm>
          <a:prstGeom prst="rect">
            <a:avLst/>
          </a:prstGeom>
        </p:spPr>
      </p:pic>
      <p:pic>
        <p:nvPicPr>
          <p:cNvPr id="19" name="Picture 4" descr="Bilderesultat for mobiltelefon iphone 5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r="15389"/>
          <a:stretch/>
        </p:blipFill>
        <p:spPr bwMode="auto">
          <a:xfrm>
            <a:off x="4960666" y="1680800"/>
            <a:ext cx="471489" cy="7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0526" y="5733256"/>
            <a:ext cx="1105490" cy="7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0" y="596136"/>
            <a:ext cx="3846336" cy="2854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56" y="1661328"/>
            <a:ext cx="4176464" cy="4600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4630980" cy="294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/>
              <a:t>Hvordan får </a:t>
            </a:r>
            <a:r>
              <a:rPr lang="nb-NO" sz="3600" dirty="0" smtClean="0"/>
              <a:t>vi kontakt </a:t>
            </a:r>
            <a:r>
              <a:rPr lang="nb-NO" sz="3600" dirty="0"/>
              <a:t>med internett? </a:t>
            </a:r>
          </a:p>
        </p:txBody>
      </p:sp>
      <p:sp>
        <p:nvSpPr>
          <p:cNvPr id="2" name="Rektangel 1"/>
          <p:cNvSpPr/>
          <p:nvPr/>
        </p:nvSpPr>
        <p:spPr>
          <a:xfrm>
            <a:off x="1043608" y="134076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Hjemmeruter</a:t>
            </a:r>
            <a:r>
              <a:rPr lang="nb-NO" sz="2400" dirty="0"/>
              <a:t> </a:t>
            </a:r>
            <a:r>
              <a:rPr lang="nb-NO" sz="2400" dirty="0" smtClean="0"/>
              <a:t>er </a:t>
            </a:r>
            <a:r>
              <a:rPr lang="nb-NO" sz="2400" dirty="0"/>
              <a:t>en port til internett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 smtClean="0"/>
              <a:t>Hjemmeruter</a:t>
            </a:r>
            <a:r>
              <a:rPr lang="nb-NO" sz="2400" dirty="0" smtClean="0"/>
              <a:t> er koblet med kabel til nærmeste nettverksruter</a:t>
            </a:r>
            <a:endParaRPr lang="nb-NO" sz="2400" dirty="0"/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2699792" cy="20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08920"/>
            <a:ext cx="4680520" cy="1733974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987824" y="476672"/>
            <a:ext cx="4896544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Husker dere  aktiviteten med rekkevidden til radiosignaler, IR-signaler og mikrosignaler?</a:t>
            </a:r>
            <a:endParaRPr lang="nb-NO" dirty="0"/>
          </a:p>
        </p:txBody>
      </p:sp>
      <p:sp>
        <p:nvSpPr>
          <p:cNvPr id="19" name="TextBox 18"/>
          <p:cNvSpPr txBox="1"/>
          <p:nvPr/>
        </p:nvSpPr>
        <p:spPr>
          <a:xfrm>
            <a:off x="2339752" y="4869160"/>
            <a:ext cx="4896544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De ulike signalene har ulik rekkevidde og kan stoppes av ulike materialer. I mobiltelefonnettet bruker vi begrepet dekning.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90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208" y="308555"/>
            <a:ext cx="319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Hva er dekning?</a:t>
            </a:r>
            <a:endParaRPr lang="nb-NO" sz="3600" dirty="0"/>
          </a:p>
        </p:txBody>
      </p:sp>
      <p:grpSp>
        <p:nvGrpSpPr>
          <p:cNvPr id="3" name="Gruppe 2"/>
          <p:cNvGrpSpPr/>
          <p:nvPr/>
        </p:nvGrpSpPr>
        <p:grpSpPr>
          <a:xfrm>
            <a:off x="970208" y="1412776"/>
            <a:ext cx="1322827" cy="1324167"/>
            <a:chOff x="251520" y="2706692"/>
            <a:chExt cx="1322827" cy="1324167"/>
          </a:xfrm>
        </p:grpSpPr>
        <p:pic>
          <p:nvPicPr>
            <p:cNvPr id="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06692"/>
              <a:ext cx="1322827" cy="990743"/>
            </a:xfrm>
            <a:prstGeom prst="rect">
              <a:avLst/>
            </a:prstGeom>
          </p:spPr>
        </p:pic>
        <p:sp>
          <p:nvSpPr>
            <p:cNvPr id="5" name="Rectangle 35"/>
            <p:cNvSpPr/>
            <p:nvPr/>
          </p:nvSpPr>
          <p:spPr>
            <a:xfrm>
              <a:off x="261459" y="3599972"/>
              <a:ext cx="12364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00" b="1" dirty="0" smtClean="0"/>
                <a:t>Trådløs </a:t>
              </a:r>
              <a:r>
                <a:rPr lang="nb-NO" sz="1100" b="1" dirty="0" err="1" smtClean="0"/>
                <a:t>hjemmeruter</a:t>
              </a:r>
              <a:r>
                <a:rPr lang="nb-NO" sz="1100" b="1" dirty="0" smtClean="0"/>
                <a:t> </a:t>
              </a:r>
              <a:endParaRPr lang="nb-NO" sz="11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2648" y="3037104"/>
            <a:ext cx="192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</a:t>
            </a:r>
            <a:r>
              <a:rPr lang="nb-NO" dirty="0" err="1" smtClean="0"/>
              <a:t>hjemmeruter</a:t>
            </a:r>
            <a:r>
              <a:rPr lang="nb-NO" dirty="0" smtClean="0"/>
              <a:t> med </a:t>
            </a:r>
            <a:r>
              <a:rPr lang="nb-NO" dirty="0" err="1" smtClean="0"/>
              <a:t>wifi</a:t>
            </a:r>
            <a:r>
              <a:rPr lang="nb-NO" dirty="0" smtClean="0"/>
              <a:t> sender og mottar mikrobølger.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828018" y="3960434"/>
            <a:ext cx="409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Mikrobølger </a:t>
            </a:r>
            <a:r>
              <a:rPr lang="nb-NO" dirty="0"/>
              <a:t>stråler </a:t>
            </a:r>
            <a:r>
              <a:rPr lang="nb-NO" dirty="0" smtClean="0"/>
              <a:t>ut på samme måte som lys, men de er ikke synlige for øyet.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6926539" y="5085184"/>
            <a:ext cx="182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Lysstråler må treffe øyet ditt for at du skal se.</a:t>
            </a:r>
            <a:endParaRPr lang="nb-NO" dirty="0"/>
          </a:p>
        </p:txBody>
      </p:sp>
      <p:pic>
        <p:nvPicPr>
          <p:cNvPr id="2050" name="Picture 2" descr="Bilderesultat for lyspæ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4" y="908720"/>
            <a:ext cx="3240360" cy="19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2967" y="2864110"/>
            <a:ext cx="192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lyspære sender ut lys.</a:t>
            </a:r>
            <a:endParaRPr lang="nb-NO" dirty="0"/>
          </a:p>
        </p:txBody>
      </p:sp>
      <p:pic>
        <p:nvPicPr>
          <p:cNvPr id="2052" name="Picture 4" descr="Bilderesultat for mobiltelefon iphon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4" y="4799479"/>
            <a:ext cx="1653210" cy="16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5192133"/>
            <a:ext cx="302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Mikrobølger må </a:t>
            </a:r>
            <a:r>
              <a:rPr lang="nb-NO" dirty="0" smtClean="0"/>
              <a:t>treffe antennen på telefonen for at det skal være dekning.</a:t>
            </a:r>
          </a:p>
        </p:txBody>
      </p:sp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8" name="Picture 10" descr="Bilderesultat for tegnet øy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2" y="5085184"/>
            <a:ext cx="1424142" cy="8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.gfx.no/1493/1493926/4g-pluss.956x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" y="1052736"/>
            <a:ext cx="91059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619672" y="19674"/>
            <a:ext cx="323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chemeClr val="bg1"/>
                </a:solidFill>
              </a:rPr>
              <a:t>Hva betyr </a:t>
            </a:r>
            <a:r>
              <a:rPr lang="nb-NO" sz="3200" b="1" dirty="0" smtClean="0">
                <a:solidFill>
                  <a:schemeClr val="bg1"/>
                </a:solidFill>
              </a:rPr>
              <a:t>4G/5G?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5148064" y="476672"/>
            <a:ext cx="3816424" cy="2520280"/>
          </a:xfrm>
          <a:prstGeom prst="wedgeEllipseCallout">
            <a:avLst>
              <a:gd name="adj1" fmla="val -54930"/>
              <a:gd name="adj2" fmla="val 19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Dersom</a:t>
            </a:r>
            <a:r>
              <a:rPr lang="en-US" dirty="0" smtClean="0"/>
              <a:t> </a:t>
            </a:r>
            <a:r>
              <a:rPr lang="en-US" dirty="0" err="1" smtClean="0"/>
              <a:t>mobilen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innenfor</a:t>
            </a:r>
            <a:r>
              <a:rPr lang="en-US" dirty="0" smtClean="0"/>
              <a:t> </a:t>
            </a:r>
            <a:r>
              <a:rPr lang="en-US" dirty="0" err="1" smtClean="0"/>
              <a:t>dekning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wifi-ruter</a:t>
            </a:r>
            <a:r>
              <a:rPr lang="en-US" dirty="0" smtClean="0"/>
              <a:t>, </a:t>
            </a:r>
            <a:r>
              <a:rPr lang="en-US" dirty="0" err="1"/>
              <a:t>må</a:t>
            </a:r>
            <a:r>
              <a:rPr lang="en-US" dirty="0"/>
              <a:t> vi ha </a:t>
            </a:r>
            <a:r>
              <a:rPr lang="en-US" dirty="0" err="1"/>
              <a:t>dekning</a:t>
            </a:r>
            <a:r>
              <a:rPr lang="en-US" dirty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basestasjon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mobilnettet</a:t>
            </a:r>
            <a:r>
              <a:rPr lang="en-US" dirty="0"/>
              <a:t>. Da </a:t>
            </a:r>
            <a:r>
              <a:rPr lang="en-US" dirty="0" err="1" smtClean="0"/>
              <a:t>sier</a:t>
            </a:r>
            <a:r>
              <a:rPr lang="en-US" dirty="0" smtClean="0"/>
              <a:t> </a:t>
            </a:r>
            <a:r>
              <a:rPr lang="en-US" dirty="0"/>
              <a:t>vi at vi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dekning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smtClean="0"/>
              <a:t>4G/5G.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01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411760" y="4797152"/>
            <a:ext cx="4464496" cy="1872208"/>
          </a:xfrm>
          <a:prstGeom prst="wedgeEllipseCallout">
            <a:avLst>
              <a:gd name="adj1" fmla="val -16107"/>
              <a:gd name="adj2" fmla="val -45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600" dirty="0"/>
              <a:t>I mobilnettet (</a:t>
            </a:r>
            <a:r>
              <a:rPr lang="nn-NO" sz="1600" dirty="0" smtClean="0"/>
              <a:t>4G/5G) </a:t>
            </a:r>
            <a:r>
              <a:rPr lang="nn-NO" sz="1600" dirty="0"/>
              <a:t>må telefonen få kontakt med </a:t>
            </a:r>
            <a:r>
              <a:rPr lang="nn-NO" sz="1600" dirty="0" smtClean="0"/>
              <a:t>en </a:t>
            </a:r>
            <a:r>
              <a:rPr lang="nn-NO" sz="1600" dirty="0"/>
              <a:t>basestasjon. </a:t>
            </a:r>
            <a:r>
              <a:rPr lang="nn-NO" sz="1600" dirty="0" smtClean="0"/>
              <a:t>En </a:t>
            </a:r>
            <a:r>
              <a:rPr lang="nn-NO" sz="1600" dirty="0"/>
              <a:t>adresseliste hos mobiloperatøren </a:t>
            </a:r>
            <a:r>
              <a:rPr lang="nn-NO" sz="1600" dirty="0" smtClean="0"/>
              <a:t>vet til </a:t>
            </a:r>
            <a:r>
              <a:rPr lang="nn-NO" sz="1600" dirty="0" err="1" smtClean="0"/>
              <a:t>enhver</a:t>
            </a:r>
            <a:r>
              <a:rPr lang="nn-NO" sz="1600" dirty="0" smtClean="0"/>
              <a:t> tid </a:t>
            </a:r>
            <a:r>
              <a:rPr lang="nn-NO" sz="1600" dirty="0" err="1" smtClean="0"/>
              <a:t>hvor</a:t>
            </a:r>
            <a:r>
              <a:rPr lang="nn-NO" sz="1600" dirty="0" smtClean="0"/>
              <a:t> </a:t>
            </a:r>
            <a:r>
              <a:rPr lang="nn-NO" sz="1600" dirty="0"/>
              <a:t>telefonen </a:t>
            </a:r>
            <a:r>
              <a:rPr lang="nn-NO" sz="1600" dirty="0" smtClean="0"/>
              <a:t>er.</a:t>
            </a: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LivOddrun\My Documents\NokiaLifeblogData\DataStore\Files\images\0710201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35509"/>
          <a:stretch>
            <a:fillRect/>
          </a:stretch>
        </p:blipFill>
        <p:spPr bwMode="auto">
          <a:xfrm>
            <a:off x="265845" y="116632"/>
            <a:ext cx="8604448" cy="64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331640" y="404664"/>
            <a:ext cx="2952328" cy="2736304"/>
          </a:xfrm>
          <a:prstGeom prst="wedgeEllipseCallout">
            <a:avLst>
              <a:gd name="adj1" fmla="val 80720"/>
              <a:gd name="adj2" fmla="val -8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/>
              <a:t>Basestasjonar i mobilnettet (4G) er montert på bygningar eller master. Dei er ofte grålege i farge og har ei avlang form.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LivOddrun\My Documents\NokiaLifeblogData\DataStore\Files\images\07102010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0"/>
          <a:stretch>
            <a:fillRect/>
          </a:stretch>
        </p:blipFill>
        <p:spPr bwMode="auto">
          <a:xfrm>
            <a:off x="1066800" y="0"/>
            <a:ext cx="702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23528" y="2276872"/>
            <a:ext cx="2448272" cy="1944216"/>
          </a:xfrm>
          <a:prstGeom prst="wedgeEllipseCallout">
            <a:avLst>
              <a:gd name="adj1" fmla="val -41382"/>
              <a:gd name="adj2" fmla="val -38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Ser du </a:t>
            </a:r>
            <a:r>
              <a:rPr lang="nn-NO" dirty="0" err="1" smtClean="0"/>
              <a:t>basestasjonene</a:t>
            </a:r>
            <a:r>
              <a:rPr lang="nn-NO" dirty="0" smtClean="0"/>
              <a:t>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ivOddrun\My Documents\NokiaLifeblogData\DataStore\Files\images\07102010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-96" r="27083" b="25385"/>
          <a:stretch>
            <a:fillRect/>
          </a:stretch>
        </p:blipFill>
        <p:spPr bwMode="auto">
          <a:xfrm>
            <a:off x="289354" y="44624"/>
            <a:ext cx="8539718" cy="65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156176" y="620688"/>
            <a:ext cx="2448272" cy="1944216"/>
          </a:xfrm>
          <a:prstGeom prst="wedgeEllipseCallout">
            <a:avLst>
              <a:gd name="adj1" fmla="val -41382"/>
              <a:gd name="adj2" fmla="val -38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Ser du basestasjonen?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4292"/>
            <a:ext cx="7848872" cy="591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2915816" y="260648"/>
            <a:ext cx="3419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 smtClean="0"/>
              <a:t>www.finnsenderen.no</a:t>
            </a:r>
            <a:endParaRPr lang="nb-NO" sz="2800" dirty="0"/>
          </a:p>
        </p:txBody>
      </p:sp>
      <p:sp>
        <p:nvSpPr>
          <p:cNvPr id="4" name="Oval Callout 3"/>
          <p:cNvSpPr/>
          <p:nvPr/>
        </p:nvSpPr>
        <p:spPr>
          <a:xfrm>
            <a:off x="5903640" y="620688"/>
            <a:ext cx="3240360" cy="19442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dirty="0" smtClean="0"/>
              <a:t>Gå inn på  </a:t>
            </a:r>
            <a:r>
              <a:rPr lang="nn-NO" u="sng" dirty="0" smtClean="0">
                <a:hlinkClick r:id="rId3"/>
              </a:rPr>
              <a:t>www.finnsenderen.no</a:t>
            </a:r>
            <a:r>
              <a:rPr lang="nn-NO" u="sng" dirty="0" smtClean="0"/>
              <a:t> </a:t>
            </a:r>
            <a:r>
              <a:rPr lang="nn-NO" dirty="0" smtClean="0"/>
              <a:t>og finn </a:t>
            </a:r>
            <a:r>
              <a:rPr lang="nn-NO" dirty="0" err="1" smtClean="0"/>
              <a:t>nærmeste</a:t>
            </a:r>
            <a:r>
              <a:rPr lang="nn-NO" smtClean="0"/>
              <a:t> basestasjon.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24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44000" cy="57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6156176" y="2924944"/>
            <a:ext cx="259228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Tenk-par-del: Denne </a:t>
            </a:r>
            <a:r>
              <a:rPr lang="nb-NO" dirty="0" smtClean="0"/>
              <a:t>kjolen er ikke kobla til internett. Hva hvis den hadde vært det?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4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 smtClean="0"/>
              <a:t>Idékonkurranse fra Snakketøyet AS</a:t>
            </a:r>
          </a:p>
          <a:p>
            <a:r>
              <a:rPr lang="nb-NO" sz="3600" dirty="0" smtClean="0"/>
              <a:t>Finn opp et smart klesplagg </a:t>
            </a:r>
            <a:r>
              <a:rPr lang="nb-NO" sz="3600" dirty="0"/>
              <a:t>som </a:t>
            </a:r>
            <a:r>
              <a:rPr lang="nb-NO" sz="3600" b="1" dirty="0"/>
              <a:t>kommuniserer med internett </a:t>
            </a:r>
            <a:r>
              <a:rPr lang="nb-NO" sz="3600" dirty="0"/>
              <a:t>for å dekke et </a:t>
            </a:r>
            <a:r>
              <a:rPr lang="nb-NO" sz="3600" dirty="0" smtClean="0"/>
              <a:t>behov. </a:t>
            </a:r>
          </a:p>
          <a:p>
            <a:r>
              <a:rPr lang="nb-NO" sz="3600" dirty="0" smtClean="0"/>
              <a:t>Presenter idéen gjennom film eller bildeserie.</a:t>
            </a:r>
            <a:endParaRPr lang="nb-NO" sz="3600" dirty="0"/>
          </a:p>
          <a:p>
            <a:pPr marL="0" indent="0">
              <a:buNone/>
            </a:pPr>
            <a:endParaRPr lang="nb-NO" sz="3600" dirty="0" smtClean="0"/>
          </a:p>
          <a:p>
            <a:endParaRPr lang="nb-NO" sz="3600" dirty="0" smtClean="0"/>
          </a:p>
        </p:txBody>
      </p:sp>
    </p:spTree>
    <p:extLst>
      <p:ext uri="{BB962C8B-B14F-4D97-AF65-F5344CB8AC3E}">
        <p14:creationId xmlns:p14="http://schemas.microsoft.com/office/powerpoint/2010/main" val="11104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/>
              <a:t>Oppdrag </a:t>
            </a:r>
            <a:r>
              <a:rPr lang="nb-NO" sz="5400" b="1" dirty="0"/>
              <a:t>snakketøy – Idéfasen</a:t>
            </a:r>
            <a:endParaRPr lang="nb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23528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 smtClean="0"/>
              <a:t>Bruk noen minutter til å komme på flere idéer.</a:t>
            </a:r>
          </a:p>
          <a:p>
            <a:endParaRPr lang="nb-NO" sz="2400" b="1" dirty="0" smtClean="0"/>
          </a:p>
          <a:p>
            <a:r>
              <a:rPr lang="nb-NO" sz="2400" b="1" dirty="0" smtClean="0"/>
              <a:t>Husk </a:t>
            </a:r>
            <a:r>
              <a:rPr lang="nb-NO" sz="2400" b="1" dirty="0"/>
              <a:t>at klesplagget </a:t>
            </a:r>
            <a:r>
              <a:rPr lang="nb-NO" sz="2400" b="1" dirty="0" smtClean="0"/>
              <a:t>dere </a:t>
            </a:r>
            <a:r>
              <a:rPr lang="nb-NO" sz="2400" b="1" dirty="0"/>
              <a:t>skal finne </a:t>
            </a:r>
            <a:r>
              <a:rPr lang="nb-NO" sz="2400" b="1" dirty="0" smtClean="0"/>
              <a:t/>
            </a:r>
            <a:br>
              <a:rPr lang="nb-NO" sz="2400" b="1" dirty="0" smtClean="0"/>
            </a:br>
            <a:r>
              <a:rPr lang="nb-NO" sz="2400" b="1" dirty="0" smtClean="0"/>
              <a:t>opp </a:t>
            </a:r>
            <a:r>
              <a:rPr lang="nb-NO" sz="2400" b="1" dirty="0"/>
              <a:t>skal kommunisere med </a:t>
            </a:r>
            <a:r>
              <a:rPr lang="nb-NO" sz="2400" b="1" dirty="0" smtClean="0"/>
              <a:t>internett.</a:t>
            </a:r>
          </a:p>
          <a:p>
            <a:endParaRPr lang="nb-NO" sz="2400" b="1" dirty="0" smtClean="0"/>
          </a:p>
          <a:p>
            <a:r>
              <a:rPr lang="nb-NO" sz="2400" b="1" dirty="0" smtClean="0"/>
              <a:t>Bruk internettsøk for å sjekke om </a:t>
            </a:r>
            <a:br>
              <a:rPr lang="nb-NO" sz="2400" b="1" dirty="0" smtClean="0"/>
            </a:br>
            <a:r>
              <a:rPr lang="nb-NO" sz="2400" b="1" dirty="0" smtClean="0"/>
              <a:t>idéen allerede er gjennomført!</a:t>
            </a:r>
            <a:endParaRPr lang="nb-NO" sz="2000" b="1" dirty="0"/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4293096"/>
            <a:ext cx="3096344" cy="21256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381381" y="4027711"/>
            <a:ext cx="2229330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805818"/>
            <a:ext cx="2232248" cy="15035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4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egentlig internett?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467544" y="1484784"/>
            <a:ext cx="8363272" cy="45259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nb-NO" sz="2400" dirty="0"/>
              <a:t>Internett er et globalt </a:t>
            </a:r>
            <a:r>
              <a:rPr lang="nb-NO" sz="2400" dirty="0" smtClean="0"/>
              <a:t>kommunikasjonssystem</a:t>
            </a:r>
          </a:p>
          <a:p>
            <a:pPr>
              <a:lnSpc>
                <a:spcPct val="115000"/>
              </a:lnSpc>
            </a:pPr>
            <a:r>
              <a:rPr lang="nb-NO" sz="2400" dirty="0"/>
              <a:t>Funksjonen til en server er å ta i mot, lagre og gi fra seg informasjon. Systemet må vite adressa til serveren for å finne den informasjonen vi leter etter.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nb-NO" sz="24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5891"/>
            <a:ext cx="6264696" cy="31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8821"/>
            <a:ext cx="7560840" cy="479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-108520" y="148478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https://</a:t>
            </a:r>
            <a:r>
              <a:rPr lang="nb-NO" sz="2000" dirty="0" smtClean="0"/>
              <a:t>tv.nrk.no/serie/schrodingers-katt/dmpv73000515/05-02-2015</a:t>
            </a:r>
            <a:endParaRPr lang="nb-NO" sz="2000" dirty="0"/>
          </a:p>
        </p:txBody>
      </p:sp>
      <p:sp>
        <p:nvSpPr>
          <p:cNvPr id="6" name="Rektangel 5"/>
          <p:cNvSpPr/>
          <p:nvPr/>
        </p:nvSpPr>
        <p:spPr>
          <a:xfrm>
            <a:off x="1475656" y="1484784"/>
            <a:ext cx="1021610" cy="40011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37026" y="2060847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 smtClean="0">
                <a:solidFill>
                  <a:srgbClr val="FF0000"/>
                </a:solidFill>
              </a:rPr>
              <a:t>Domene – hvilken server det ligger på</a:t>
            </a: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522205" y="1484784"/>
            <a:ext cx="5544616" cy="40011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3721402" y="206628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 smtClean="0">
                <a:solidFill>
                  <a:srgbClr val="00B050"/>
                </a:solidFill>
              </a:rPr>
              <a:t>Sti – hvilket innhold/side serveren skal vise</a:t>
            </a:r>
            <a:endParaRPr lang="nb-NO" sz="2000" dirty="0">
              <a:solidFill>
                <a:srgbClr val="00B050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sz="5400" b="1" dirty="0" smtClean="0"/>
              <a:t>Nettadresse / URL</a:t>
            </a:r>
            <a:endParaRPr lang="nb-NO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835696" y="3356992"/>
            <a:ext cx="2232248" cy="1296144"/>
          </a:xfrm>
          <a:prstGeom prst="wedgeRoundRectCallout">
            <a:avLst>
              <a:gd name="adj1" fmla="val 1225"/>
              <a:gd name="adj2" fmla="val -167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Vi henta fram videoen på NRK ved å gå til en nettadresse (URL) i nettleseren</a:t>
            </a:r>
            <a:endParaRPr lang="nb-NO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716016" y="4005064"/>
            <a:ext cx="2232248" cy="1296144"/>
          </a:xfrm>
          <a:prstGeom prst="wedgeRoundRectCallout">
            <a:avLst>
              <a:gd name="adj1" fmla="val -19257"/>
              <a:gd name="adj2" fmla="val -792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Nettadresser (</a:t>
            </a:r>
            <a:r>
              <a:rPr lang="nb-NO" dirty="0" err="1" smtClean="0"/>
              <a:t>URLer</a:t>
            </a:r>
            <a:r>
              <a:rPr lang="nb-NO" dirty="0" smtClean="0"/>
              <a:t>) består av et domene og en sti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84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37294"/>
            <a:ext cx="5624517" cy="4707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127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2" y="1437765"/>
            <a:ext cx="1068710" cy="57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21" y="692696"/>
            <a:ext cx="737472" cy="39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02" y="230546"/>
            <a:ext cx="534355" cy="2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0546"/>
            <a:ext cx="534355" cy="2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65305"/>
            <a:ext cx="576064" cy="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56704"/>
            <a:ext cx="576064" cy="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17178</TotalTime>
  <Words>828</Words>
  <Application>Microsoft Office PowerPoint</Application>
  <PresentationFormat>On-screen Show (4:3)</PresentationFormat>
  <Paragraphs>139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Office-tema</vt:lpstr>
      <vt:lpstr>Oppdrag snakketøy</vt:lpstr>
      <vt:lpstr>PowerPoint Presentation</vt:lpstr>
      <vt:lpstr>PowerPoint Presentation</vt:lpstr>
      <vt:lpstr>Oppdrag snakketøy</vt:lpstr>
      <vt:lpstr>PowerPoint Presentation</vt:lpstr>
      <vt:lpstr>Hva er egentlig internett?</vt:lpstr>
      <vt:lpstr>Nettadresse / URL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Lag et flytskjema sende en pakke</vt:lpstr>
      <vt:lpstr>PowerPoint Presentation</vt:lpstr>
      <vt:lpstr>Flytskjema for å hente en nettside</vt:lpstr>
      <vt:lpstr>Flytskjema for å hente en nettside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Berit Reitan</cp:lastModifiedBy>
  <cp:revision>139</cp:revision>
  <dcterms:created xsi:type="dcterms:W3CDTF">2017-02-22T14:58:16Z</dcterms:created>
  <dcterms:modified xsi:type="dcterms:W3CDTF">2021-01-29T08:46:03Z</dcterms:modified>
</cp:coreProperties>
</file>