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4" r:id="rId3"/>
    <p:sldId id="265" r:id="rId4"/>
    <p:sldId id="285" r:id="rId5"/>
    <p:sldId id="257" r:id="rId6"/>
    <p:sldId id="281" r:id="rId7"/>
    <p:sldId id="287" r:id="rId8"/>
    <p:sldId id="258" r:id="rId9"/>
    <p:sldId id="267" r:id="rId10"/>
    <p:sldId id="278" r:id="rId11"/>
    <p:sldId id="260" r:id="rId12"/>
    <p:sldId id="282" r:id="rId13"/>
    <p:sldId id="279" r:id="rId14"/>
    <p:sldId id="286" r:id="rId15"/>
    <p:sldId id="280" r:id="rId16"/>
    <p:sldId id="268" r:id="rId17"/>
    <p:sldId id="289" r:id="rId1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D55D2-6034-458D-AB75-F19B3EA177DC}" type="datetimeFigureOut">
              <a:rPr lang="nb-NO" smtClean="0"/>
              <a:t>15.06.2018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A049F-6A3A-4C43-8965-F4A398512B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38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33911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8276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181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56572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703319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145365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402574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809155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633786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41426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6938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1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Økt 3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mtClean="0"/>
              <a:t>Lyspæra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3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" t="6285" r="7099"/>
          <a:stretch/>
        </p:blipFill>
        <p:spPr bwMode="auto">
          <a:xfrm>
            <a:off x="5994193" y="1340768"/>
            <a:ext cx="2862841" cy="48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10</a:t>
            </a:fld>
            <a:endParaRPr lang="nb-NO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2" t="62666" r="8426" b="8484"/>
          <a:stretch/>
        </p:blipFill>
        <p:spPr bwMode="auto">
          <a:xfrm>
            <a:off x="120567" y="404664"/>
            <a:ext cx="2176456" cy="417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79512" y="1556792"/>
            <a:ext cx="774353" cy="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331253" y="1988840"/>
            <a:ext cx="720080" cy="9361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2195736" y="260648"/>
            <a:ext cx="3787145" cy="1512168"/>
          </a:xfrm>
          <a:prstGeom prst="wedgeEllipseCallout">
            <a:avLst>
              <a:gd name="adj1" fmla="val -60703"/>
              <a:gd name="adj2" fmla="val 41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Hvorfor er det bare denne koblingen som får lyspæra til å lyse?</a:t>
            </a:r>
            <a:endParaRPr lang="nb-NO" sz="2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2638563" y="3861048"/>
            <a:ext cx="3344318" cy="946738"/>
          </a:xfrm>
          <a:prstGeom prst="wedgeRoundRectCallout">
            <a:avLst>
              <a:gd name="adj1" fmla="val 74606"/>
              <a:gd name="adj2" fmla="val -1032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Strømmen må gå </a:t>
            </a:r>
            <a:r>
              <a:rPr lang="nb-NO" sz="2200" i="1" dirty="0" smtClean="0"/>
              <a:t>gjennom</a:t>
            </a:r>
            <a:r>
              <a:rPr lang="nb-NO" sz="2200" dirty="0" smtClean="0"/>
              <a:t> lyspæra. </a:t>
            </a:r>
            <a:endParaRPr lang="nb-NO" sz="2200" dirty="0"/>
          </a:p>
        </p:txBody>
      </p:sp>
      <p:sp>
        <p:nvSpPr>
          <p:cNvPr id="19" name="Freeform 18"/>
          <p:cNvSpPr/>
          <p:nvPr/>
        </p:nvSpPr>
        <p:spPr>
          <a:xfrm>
            <a:off x="6298250" y="2898295"/>
            <a:ext cx="1699388" cy="3737109"/>
          </a:xfrm>
          <a:custGeom>
            <a:avLst/>
            <a:gdLst>
              <a:gd name="connsiteX0" fmla="*/ 0 w 1699388"/>
              <a:gd name="connsiteY0" fmla="*/ 2306094 h 3737109"/>
              <a:gd name="connsiteX1" fmla="*/ 1025496 w 1699388"/>
              <a:gd name="connsiteY1" fmla="*/ 2306094 h 3737109"/>
              <a:gd name="connsiteX2" fmla="*/ 974221 w 1699388"/>
              <a:gd name="connsiteY2" fmla="*/ 1041316 h 3737109"/>
              <a:gd name="connsiteX3" fmla="*/ 632389 w 1699388"/>
              <a:gd name="connsiteY3" fmla="*/ 144008 h 3737109"/>
              <a:gd name="connsiteX4" fmla="*/ 1683522 w 1699388"/>
              <a:gd name="connsiteY4" fmla="*/ 101279 h 3737109"/>
              <a:gd name="connsiteX5" fmla="*/ 1264778 w 1699388"/>
              <a:gd name="connsiteY5" fmla="*/ 1126774 h 3737109"/>
              <a:gd name="connsiteX6" fmla="*/ 1247686 w 1699388"/>
              <a:gd name="connsiteY6" fmla="*/ 1152412 h 3737109"/>
              <a:gd name="connsiteX7" fmla="*/ 1290415 w 1699388"/>
              <a:gd name="connsiteY7" fmla="*/ 3536688 h 3737109"/>
              <a:gd name="connsiteX8" fmla="*/ 1341690 w 1699388"/>
              <a:gd name="connsiteY8" fmla="*/ 3622146 h 3737109"/>
              <a:gd name="connsiteX9" fmla="*/ 1290415 w 1699388"/>
              <a:gd name="connsiteY9" fmla="*/ 3707604 h 373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9388" h="3737109">
                <a:moveTo>
                  <a:pt x="0" y="2306094"/>
                </a:moveTo>
                <a:cubicBezTo>
                  <a:pt x="431563" y="2411492"/>
                  <a:pt x="863126" y="2516890"/>
                  <a:pt x="1025496" y="2306094"/>
                </a:cubicBezTo>
                <a:cubicBezTo>
                  <a:pt x="1187866" y="2095298"/>
                  <a:pt x="1039739" y="1401664"/>
                  <a:pt x="974221" y="1041316"/>
                </a:cubicBezTo>
                <a:cubicBezTo>
                  <a:pt x="908703" y="680968"/>
                  <a:pt x="514172" y="300681"/>
                  <a:pt x="632389" y="144008"/>
                </a:cubicBezTo>
                <a:cubicBezTo>
                  <a:pt x="750606" y="-12665"/>
                  <a:pt x="1578124" y="-62515"/>
                  <a:pt x="1683522" y="101279"/>
                </a:cubicBezTo>
                <a:cubicBezTo>
                  <a:pt x="1788920" y="265073"/>
                  <a:pt x="1337417" y="951585"/>
                  <a:pt x="1264778" y="1126774"/>
                </a:cubicBezTo>
                <a:cubicBezTo>
                  <a:pt x="1192139" y="1301963"/>
                  <a:pt x="1243413" y="750760"/>
                  <a:pt x="1247686" y="1152412"/>
                </a:cubicBezTo>
                <a:cubicBezTo>
                  <a:pt x="1251959" y="1554064"/>
                  <a:pt x="1274748" y="3125066"/>
                  <a:pt x="1290415" y="3536688"/>
                </a:cubicBezTo>
                <a:cubicBezTo>
                  <a:pt x="1306082" y="3948310"/>
                  <a:pt x="1341690" y="3593660"/>
                  <a:pt x="1341690" y="3622146"/>
                </a:cubicBezTo>
                <a:cubicBezTo>
                  <a:pt x="1341690" y="3650632"/>
                  <a:pt x="1316052" y="3679118"/>
                  <a:pt x="1290415" y="370760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ounded Rectangular Callout 20"/>
          <p:cNvSpPr/>
          <p:nvPr/>
        </p:nvSpPr>
        <p:spPr>
          <a:xfrm>
            <a:off x="1208795" y="5445224"/>
            <a:ext cx="4331259" cy="1080120"/>
          </a:xfrm>
          <a:prstGeom prst="wedgeRoundRectCallout">
            <a:avLst>
              <a:gd name="adj1" fmla="val 73665"/>
              <a:gd name="adj2" fmla="val -311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Strømmen må gå inn ett sted, så gjennom pæra, og ut igjen et annet sted, tilbake til strømkilden.</a:t>
            </a:r>
            <a:endParaRPr lang="nb-NO" sz="2100" dirty="0"/>
          </a:p>
        </p:txBody>
      </p:sp>
    </p:spTree>
    <p:extLst>
      <p:ext uri="{BB962C8B-B14F-4D97-AF65-F5344CB8AC3E}">
        <p14:creationId xmlns:p14="http://schemas.microsoft.com/office/powerpoint/2010/main" val="173765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Hva tror du denne boka handler om?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11</a:t>
            </a:fld>
            <a:endParaRPr lang="nb-NO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744416" cy="5310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12</a:t>
            </a:fld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4" t="2958" r="-1"/>
          <a:stretch/>
        </p:blipFill>
        <p:spPr>
          <a:xfrm>
            <a:off x="2771800" y="260647"/>
            <a:ext cx="4236329" cy="62014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val Callout 3"/>
          <p:cNvSpPr/>
          <p:nvPr/>
        </p:nvSpPr>
        <p:spPr>
          <a:xfrm>
            <a:off x="467544" y="764704"/>
            <a:ext cx="2520280" cy="792088"/>
          </a:xfrm>
          <a:prstGeom prst="wedgeEllipseCallout">
            <a:avLst>
              <a:gd name="adj1" fmla="val 56726"/>
              <a:gd name="adj2" fmla="val 86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Fyll ut arket.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8859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284" y="156136"/>
            <a:ext cx="4845224" cy="1143000"/>
          </a:xfrm>
        </p:spPr>
        <p:txBody>
          <a:bodyPr/>
          <a:lstStyle/>
          <a:p>
            <a:r>
              <a:rPr lang="nb-NO" dirty="0" smtClean="0"/>
              <a:t>Side 6 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 r="9562"/>
          <a:stretch/>
        </p:blipFill>
        <p:spPr bwMode="auto">
          <a:xfrm>
            <a:off x="4788024" y="476672"/>
            <a:ext cx="3888432" cy="5693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13</a:t>
            </a:fld>
            <a:endParaRPr lang="nb-NO"/>
          </a:p>
        </p:txBody>
      </p:sp>
      <p:sp>
        <p:nvSpPr>
          <p:cNvPr id="5" name="Oval Callout 4"/>
          <p:cNvSpPr/>
          <p:nvPr/>
        </p:nvSpPr>
        <p:spPr>
          <a:xfrm>
            <a:off x="719572" y="1556792"/>
            <a:ext cx="3168352" cy="1368152"/>
          </a:xfrm>
          <a:prstGeom prst="wedgeEllipseCallout">
            <a:avLst>
              <a:gd name="adj1" fmla="val 72083"/>
              <a:gd name="adj2" fmla="val 26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skjer når vi trykker på lysbryteren?</a:t>
            </a:r>
            <a:endParaRPr lang="nb-NO" sz="2200" dirty="0"/>
          </a:p>
        </p:txBody>
      </p:sp>
      <p:sp>
        <p:nvSpPr>
          <p:cNvPr id="6" name="Oval Callout 5"/>
          <p:cNvSpPr/>
          <p:nvPr/>
        </p:nvSpPr>
        <p:spPr>
          <a:xfrm>
            <a:off x="1043608" y="3573016"/>
            <a:ext cx="2664296" cy="1008112"/>
          </a:xfrm>
          <a:prstGeom prst="wedgeEllipseCallout">
            <a:avLst>
              <a:gd name="adj1" fmla="val 70508"/>
              <a:gd name="adj2" fmla="val 18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Hvorfor blir det lyst?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9740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978896" cy="1143000"/>
          </a:xfrm>
        </p:spPr>
        <p:txBody>
          <a:bodyPr/>
          <a:lstStyle/>
          <a:p>
            <a:r>
              <a:rPr lang="nb-NO" dirty="0" smtClean="0"/>
              <a:t>Side 7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14</a:t>
            </a:fld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0816"/>
            <a:ext cx="4291279" cy="6106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86966" y="1700808"/>
            <a:ext cx="3672408" cy="1595295"/>
          </a:xfrm>
          <a:prstGeom prst="wedgeEllipseCallout">
            <a:avLst>
              <a:gd name="adj1" fmla="val 57744"/>
              <a:gd name="adj2" fmla="val 43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Hvordan beveger </a:t>
            </a:r>
            <a:r>
              <a:rPr lang="nb-NO" sz="2200" b="1" dirty="0" smtClean="0"/>
              <a:t>elektronene</a:t>
            </a:r>
            <a:r>
              <a:rPr lang="nb-NO" sz="2200" dirty="0" smtClean="0"/>
              <a:t> seg når vi har </a:t>
            </a:r>
            <a:r>
              <a:rPr lang="nb-NO" sz="2200" b="1" dirty="0" smtClean="0"/>
              <a:t>elektrisk strøm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sp>
        <p:nvSpPr>
          <p:cNvPr id="6" name="Oval Callout 5"/>
          <p:cNvSpPr/>
          <p:nvPr/>
        </p:nvSpPr>
        <p:spPr>
          <a:xfrm>
            <a:off x="107504" y="4149080"/>
            <a:ext cx="3506638" cy="1224136"/>
          </a:xfrm>
          <a:prstGeom prst="wedgeEllipseCallout">
            <a:avLst>
              <a:gd name="adj1" fmla="val 64271"/>
              <a:gd name="adj2" fmla="val -12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Hvor må de bevege seg for at lyspæra skal lyse? </a:t>
            </a:r>
            <a:endParaRPr lang="nb-NO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632720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Ill.: Nina Myklebust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01171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4330824" cy="1143000"/>
          </a:xfrm>
        </p:spPr>
        <p:txBody>
          <a:bodyPr/>
          <a:lstStyle/>
          <a:p>
            <a:r>
              <a:rPr lang="nb-NO" dirty="0" smtClean="0"/>
              <a:t>Side 8 </a:t>
            </a:r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737764" cy="6242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15</a:t>
            </a:fld>
            <a:endParaRPr lang="nb-NO"/>
          </a:p>
        </p:txBody>
      </p:sp>
      <p:sp>
        <p:nvSpPr>
          <p:cNvPr id="4" name="Oval Callout 3"/>
          <p:cNvSpPr/>
          <p:nvPr/>
        </p:nvSpPr>
        <p:spPr>
          <a:xfrm>
            <a:off x="107504" y="1484784"/>
            <a:ext cx="3672408" cy="1512168"/>
          </a:xfrm>
          <a:prstGeom prst="wedgeEllipseCallout">
            <a:avLst>
              <a:gd name="adj1" fmla="val 53907"/>
              <a:gd name="adj2" fmla="val 45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Hvordan må ledningene kobles for at lyspæra skal lyse?</a:t>
            </a:r>
            <a:endParaRPr lang="nb-NO" sz="2200" dirty="0"/>
          </a:p>
        </p:txBody>
      </p:sp>
      <p:sp>
        <p:nvSpPr>
          <p:cNvPr id="6" name="Oval 5"/>
          <p:cNvSpPr/>
          <p:nvPr/>
        </p:nvSpPr>
        <p:spPr>
          <a:xfrm>
            <a:off x="7380312" y="3754888"/>
            <a:ext cx="1267704" cy="1618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6804248" y="55172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Ill.: Rim Tusvik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6970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16</a:t>
            </a:fld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8640"/>
            <a:ext cx="4104456" cy="63219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val Callout 4"/>
          <p:cNvSpPr/>
          <p:nvPr/>
        </p:nvSpPr>
        <p:spPr>
          <a:xfrm>
            <a:off x="539552" y="1268760"/>
            <a:ext cx="2736304" cy="1008112"/>
          </a:xfrm>
          <a:prstGeom prst="wedgeEllipseCallout">
            <a:avLst>
              <a:gd name="adj1" fmla="val 60613"/>
              <a:gd name="adj2" fmla="val 604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Har du endret mening</a:t>
            </a:r>
            <a:r>
              <a:rPr lang="nb-NO" sz="2200" dirty="0" smtClean="0"/>
              <a:t>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3306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nb-NO" sz="4800" dirty="0" smtClean="0">
                <a:solidFill>
                  <a:schemeClr val="tx2"/>
                </a:solidFill>
              </a:rPr>
              <a:t>Lekse: </a:t>
            </a:r>
            <a:endParaRPr lang="nb-NO" sz="4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52565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b-NO" sz="3600" dirty="0" smtClean="0">
                <a:solidFill>
                  <a:schemeClr val="tx2"/>
                </a:solidFill>
              </a:rPr>
              <a:t>Bytt lampetekst med en annen, </a:t>
            </a:r>
          </a:p>
          <a:p>
            <a:pPr marL="0" indent="0" algn="ctr">
              <a:buNone/>
            </a:pPr>
            <a:r>
              <a:rPr lang="nb-NO" sz="3600" dirty="0" smtClean="0">
                <a:solidFill>
                  <a:schemeClr val="tx2"/>
                </a:solidFill>
              </a:rPr>
              <a:t>og gi tilbakemeldinger.</a:t>
            </a:r>
          </a:p>
          <a:p>
            <a:pPr marL="0" indent="0">
              <a:buNone/>
            </a:pPr>
            <a:endParaRPr lang="nb-NO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3600" dirty="0" smtClean="0">
                <a:solidFill>
                  <a:schemeClr val="tx2"/>
                </a:solidFill>
              </a:rPr>
              <a:t>Svarer teksten på</a:t>
            </a:r>
            <a:br>
              <a:rPr lang="nb-NO" sz="3600" dirty="0" smtClean="0">
                <a:solidFill>
                  <a:schemeClr val="tx2"/>
                </a:solidFill>
              </a:rPr>
            </a:br>
            <a:endParaRPr lang="nb-NO" sz="3400" dirty="0" smtClean="0">
              <a:solidFill>
                <a:schemeClr val="tx2"/>
              </a:solidFill>
            </a:endParaRPr>
          </a:p>
          <a:p>
            <a:r>
              <a:rPr lang="nb-NO" sz="3400" dirty="0" smtClean="0">
                <a:solidFill>
                  <a:schemeClr val="tx2"/>
                </a:solidFill>
              </a:rPr>
              <a:t>hvor lampa er plassert?</a:t>
            </a:r>
            <a:br>
              <a:rPr lang="nb-NO" sz="3400" dirty="0" smtClean="0">
                <a:solidFill>
                  <a:schemeClr val="tx2"/>
                </a:solidFill>
              </a:rPr>
            </a:br>
            <a:endParaRPr lang="nb-NO" sz="3400" dirty="0" smtClean="0">
              <a:solidFill>
                <a:schemeClr val="tx2"/>
              </a:solidFill>
            </a:endParaRPr>
          </a:p>
          <a:p>
            <a:r>
              <a:rPr lang="nb-NO" sz="3400" dirty="0" smtClean="0">
                <a:solidFill>
                  <a:schemeClr val="tx2"/>
                </a:solidFill>
              </a:rPr>
              <a:t>hva slags lampe det er? </a:t>
            </a:r>
            <a:br>
              <a:rPr lang="nb-NO" sz="3400" dirty="0" smtClean="0">
                <a:solidFill>
                  <a:schemeClr val="tx2"/>
                </a:solidFill>
              </a:rPr>
            </a:br>
            <a:endParaRPr lang="nb-NO" sz="3400" dirty="0" smtClean="0">
              <a:solidFill>
                <a:schemeClr val="tx2"/>
              </a:solidFill>
            </a:endParaRPr>
          </a:p>
          <a:p>
            <a:r>
              <a:rPr lang="nb-NO" sz="3400" dirty="0" smtClean="0">
                <a:solidFill>
                  <a:schemeClr val="tx2"/>
                </a:solidFill>
              </a:rPr>
              <a:t>hva som er </a:t>
            </a:r>
            <a:r>
              <a:rPr lang="nb-NO" sz="3400" b="1" dirty="0" smtClean="0">
                <a:solidFill>
                  <a:schemeClr val="tx2"/>
                </a:solidFill>
              </a:rPr>
              <a:t>funksjonen</a:t>
            </a:r>
            <a:r>
              <a:rPr lang="nb-NO" sz="3400" dirty="0" smtClean="0">
                <a:solidFill>
                  <a:schemeClr val="tx2"/>
                </a:solidFill>
              </a:rPr>
              <a:t> til lampa? </a:t>
            </a:r>
            <a:br>
              <a:rPr lang="nb-NO" sz="3400" dirty="0" smtClean="0">
                <a:solidFill>
                  <a:schemeClr val="tx2"/>
                </a:solidFill>
              </a:rPr>
            </a:br>
            <a:endParaRPr lang="nb-NO" sz="3400" dirty="0" smtClean="0">
              <a:solidFill>
                <a:schemeClr val="tx2"/>
              </a:solidFill>
            </a:endParaRPr>
          </a:p>
          <a:p>
            <a:r>
              <a:rPr lang="nb-NO" sz="3400" dirty="0" smtClean="0">
                <a:solidFill>
                  <a:schemeClr val="tx2"/>
                </a:solidFill>
              </a:rPr>
              <a:t>hvorfor hun eller han har tatt bilde av akkurat denne lampa?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535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6512" y="332656"/>
            <a:ext cx="4680520" cy="72008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600" i="1" dirty="0" smtClean="0">
                <a:solidFill>
                  <a:schemeClr val="tx2"/>
                </a:solidFill>
              </a:rPr>
              <a:t>Hvilke deler har lampa du har tatt bilde av? Hva er </a:t>
            </a:r>
            <a:r>
              <a:rPr lang="nb-NO" sz="2600" b="1" i="1" dirty="0" smtClean="0">
                <a:solidFill>
                  <a:schemeClr val="tx2"/>
                </a:solidFill>
              </a:rPr>
              <a:t>funksjonen</a:t>
            </a:r>
            <a:r>
              <a:rPr lang="nb-NO" sz="2600" i="1" dirty="0" smtClean="0">
                <a:solidFill>
                  <a:schemeClr val="tx2"/>
                </a:solidFill>
              </a:rPr>
              <a:t> til hver del?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sz="2600" dirty="0" smtClean="0"/>
              <a:t>1. Skriv i 2 minutter: </a:t>
            </a:r>
            <a:r>
              <a:rPr lang="nb-NO" sz="2600" dirty="0">
                <a:solidFill>
                  <a:schemeClr val="tx2"/>
                </a:solidFill>
              </a:rPr>
              <a:t>Lærlingheftet side </a:t>
            </a:r>
            <a:r>
              <a:rPr lang="nb-NO" sz="2600" dirty="0" smtClean="0">
                <a:solidFill>
                  <a:schemeClr val="tx2"/>
                </a:solidFill>
              </a:rPr>
              <a:t>23, spørsmål </a:t>
            </a:r>
            <a:r>
              <a:rPr lang="nb-NO" sz="2600" dirty="0">
                <a:solidFill>
                  <a:schemeClr val="tx2"/>
                </a:solidFill>
              </a:rPr>
              <a:t>2</a:t>
            </a:r>
            <a:r>
              <a:rPr lang="nb-NO" sz="2600" dirty="0" smtClean="0">
                <a:solidFill>
                  <a:schemeClr val="tx2"/>
                </a:solidFill>
              </a:rPr>
              <a:t>.</a:t>
            </a:r>
            <a:r>
              <a:rPr lang="nb-NO" sz="2600" dirty="0" smtClean="0"/>
              <a:t/>
            </a:r>
            <a:br>
              <a:rPr lang="nb-NO" sz="2600" dirty="0" smtClean="0"/>
            </a:br>
            <a:r>
              <a:rPr lang="nb-NO" sz="2600" dirty="0" smtClean="0"/>
              <a:t> </a:t>
            </a:r>
          </a:p>
          <a:p>
            <a:pPr marL="0" indent="0">
              <a:buNone/>
            </a:pPr>
            <a:r>
              <a:rPr lang="nb-NO" sz="2600" dirty="0" smtClean="0"/>
              <a:t>2. Diskuter med naboen i ett minutt.  </a:t>
            </a:r>
            <a:br>
              <a:rPr lang="nb-NO" sz="2600" dirty="0" smtClean="0"/>
            </a:br>
            <a:endParaRPr lang="nb-NO" sz="2600" dirty="0" smtClean="0"/>
          </a:p>
          <a:p>
            <a:pPr marL="0" indent="0">
              <a:buNone/>
            </a:pPr>
            <a:r>
              <a:rPr lang="nb-NO" sz="2600" dirty="0" smtClean="0"/>
              <a:t>3. Del i plenum. </a:t>
            </a:r>
            <a:endParaRPr lang="nb-NO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7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55" y="1052736"/>
            <a:ext cx="4068504" cy="3253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3</a:t>
            </a:fld>
            <a:endParaRPr lang="nb-NO"/>
          </a:p>
        </p:txBody>
      </p:sp>
      <p:pic>
        <p:nvPicPr>
          <p:cNvPr id="1028" name="Picture 4" descr="N:\Forskerføtter og leserøtter\ELEKTRISITET\Bilder\Bilder av lamper\lampe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25092" r="10865" b="27664"/>
          <a:stretch/>
        </p:blipFill>
        <p:spPr bwMode="auto">
          <a:xfrm rot="5400000">
            <a:off x="6764141" y="911000"/>
            <a:ext cx="3024337" cy="14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0552" y="439912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Side 6 i lærlingheftet. </a:t>
            </a:r>
            <a:endParaRPr lang="nb-NO" dirty="0"/>
          </a:p>
        </p:txBody>
      </p:sp>
      <p:sp>
        <p:nvSpPr>
          <p:cNvPr id="4" name="Oval Callout 3"/>
          <p:cNvSpPr/>
          <p:nvPr/>
        </p:nvSpPr>
        <p:spPr>
          <a:xfrm>
            <a:off x="421013" y="1054555"/>
            <a:ext cx="2430597" cy="1025929"/>
          </a:xfrm>
          <a:prstGeom prst="wedgeEllipseCallout">
            <a:avLst>
              <a:gd name="adj1" fmla="val 61421"/>
              <a:gd name="adj2" fmla="val 98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Hvilken </a:t>
            </a:r>
            <a:r>
              <a:rPr lang="nb-NO" sz="2200" b="1" dirty="0" smtClean="0"/>
              <a:t>form</a:t>
            </a:r>
            <a:r>
              <a:rPr lang="nb-NO" sz="2200" dirty="0" smtClean="0"/>
              <a:t> har delen?</a:t>
            </a:r>
            <a:endParaRPr lang="nb-NO" sz="2200" dirty="0"/>
          </a:p>
        </p:txBody>
      </p:sp>
      <p:sp>
        <p:nvSpPr>
          <p:cNvPr id="5" name="Oval Callout 4"/>
          <p:cNvSpPr/>
          <p:nvPr/>
        </p:nvSpPr>
        <p:spPr>
          <a:xfrm>
            <a:off x="143264" y="2609832"/>
            <a:ext cx="2715046" cy="1467240"/>
          </a:xfrm>
          <a:prstGeom prst="wedgeEllipseCallout">
            <a:avLst>
              <a:gd name="adj1" fmla="val 68334"/>
              <a:gd name="adj2" fmla="val -4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slags </a:t>
            </a:r>
            <a:r>
              <a:rPr lang="nb-NO" sz="2200" b="1" dirty="0" smtClean="0"/>
              <a:t>materiale</a:t>
            </a:r>
            <a:r>
              <a:rPr lang="nb-NO" sz="2200" dirty="0" smtClean="0"/>
              <a:t> er delen laget av? Hvorfor?</a:t>
            </a:r>
            <a:endParaRPr lang="nb-NO" sz="2200" dirty="0"/>
          </a:p>
        </p:txBody>
      </p:sp>
      <p:sp>
        <p:nvSpPr>
          <p:cNvPr id="6" name="Oval Callout 5"/>
          <p:cNvSpPr/>
          <p:nvPr/>
        </p:nvSpPr>
        <p:spPr>
          <a:xfrm>
            <a:off x="179512" y="4797152"/>
            <a:ext cx="3254003" cy="1080120"/>
          </a:xfrm>
          <a:prstGeom prst="wedgeEllipseCallout">
            <a:avLst>
              <a:gd name="adj1" fmla="val 40279"/>
              <a:gd name="adj2" fmla="val -82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Hvilke </a:t>
            </a:r>
            <a:r>
              <a:rPr lang="nb-NO" sz="2200" b="1" dirty="0" smtClean="0"/>
              <a:t>egenskaper</a:t>
            </a:r>
            <a:r>
              <a:rPr lang="nb-NO" sz="2200" dirty="0" smtClean="0"/>
              <a:t> har </a:t>
            </a:r>
            <a:r>
              <a:rPr lang="nb-NO" sz="2200" b="1" dirty="0" smtClean="0"/>
              <a:t>materialet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pic>
        <p:nvPicPr>
          <p:cNvPr id="9" name="Picture 2065" descr="N:\Forskerføtter og leserøtter\ELEKTRISITET\Bilder\Bilder til lærerveiledningene\Skrivebordlampe piaxabay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1183447" cy="899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5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4</a:t>
            </a:fld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20688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Hver del jobber sammen med de andre delene av lampa. </a:t>
            </a:r>
            <a:br>
              <a:rPr lang="nb-NO" sz="2800" dirty="0" smtClean="0"/>
            </a:br>
            <a:r>
              <a:rPr lang="nb-NO" sz="2800" dirty="0" smtClean="0"/>
              <a:t> </a:t>
            </a:r>
          </a:p>
        </p:txBody>
      </p:sp>
      <p:pic>
        <p:nvPicPr>
          <p:cNvPr id="7" name="Picture 6" descr="N:\Forskerføtter og leserøtter\ELEKTRISITET\Bilder\Bilder av lamper\lampe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25092" r="10865" b="27664"/>
          <a:stretch/>
        </p:blipFill>
        <p:spPr bwMode="auto">
          <a:xfrm rot="5400000">
            <a:off x="5688088" y="1304800"/>
            <a:ext cx="3975324" cy="188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:\Forskerføtter og leserøtter\ELEKTRISITET\Bilder\Bilder til lærerveiledningene\Skrivebordlampe piaxab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" y="2100899"/>
            <a:ext cx="3187333" cy="32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3768" y="3758919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Lampa er et </a:t>
            </a:r>
            <a:r>
              <a:rPr lang="nb-NO" sz="2800" b="1" dirty="0"/>
              <a:t>system</a:t>
            </a:r>
            <a:r>
              <a:rPr lang="nb-NO" sz="2800" dirty="0"/>
              <a:t> – satt sammen av delene som jobber sammen. </a:t>
            </a:r>
          </a:p>
        </p:txBody>
      </p:sp>
    </p:spTree>
    <p:extLst>
      <p:ext uri="{BB962C8B-B14F-4D97-AF65-F5344CB8AC3E}">
        <p14:creationId xmlns:p14="http://schemas.microsoft.com/office/powerpoint/2010/main" val="327380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Tenkeskriving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91909"/>
            <a:ext cx="4248472" cy="3136994"/>
          </a:xfrm>
        </p:spPr>
        <p:txBody>
          <a:bodyPr>
            <a:normAutofit/>
          </a:bodyPr>
          <a:lstStyle/>
          <a:p>
            <a:r>
              <a:rPr lang="nb-NO" sz="2800" dirty="0" smtClean="0"/>
              <a:t>Skriv i 2 minutter. </a:t>
            </a:r>
          </a:p>
          <a:p>
            <a:endParaRPr lang="nb-NO" sz="2800" dirty="0"/>
          </a:p>
          <a:p>
            <a:r>
              <a:rPr lang="nb-NO" sz="2800" dirty="0" smtClean="0"/>
              <a:t>Del med naboen.  </a:t>
            </a:r>
          </a:p>
          <a:p>
            <a:endParaRPr lang="nb-NO" sz="2800" dirty="0"/>
          </a:p>
          <a:p>
            <a:r>
              <a:rPr lang="nb-NO" sz="2800" dirty="0" smtClean="0"/>
              <a:t>Del i plenum. </a:t>
            </a:r>
            <a:endParaRPr lang="nb-NO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5</a:t>
            </a:fld>
            <a:endParaRPr lang="nb-NO"/>
          </a:p>
        </p:txBody>
      </p:sp>
      <p:pic>
        <p:nvPicPr>
          <p:cNvPr id="4" name="Picture 3" descr="Light, Bulb, Filament, Lamp, Oran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9" y="548680"/>
            <a:ext cx="1368152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987569" y="5013176"/>
            <a:ext cx="210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Lærlingheftet side 7.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787923" cy="231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2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chemeClr val="tx2"/>
                </a:solidFill>
              </a:rPr>
              <a:t>O</a:t>
            </a:r>
            <a:r>
              <a:rPr lang="nb-NO" sz="3600" dirty="0" smtClean="0">
                <a:solidFill>
                  <a:schemeClr val="tx2"/>
                </a:solidFill>
              </a:rPr>
              <a:t>ppdrag: </a:t>
            </a:r>
            <a:endParaRPr lang="nb-NO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5184576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Fagbrev som modellhuselektriker. </a:t>
            </a:r>
            <a:endParaRPr lang="nb-NO" sz="2800" dirty="0"/>
          </a:p>
          <a:p>
            <a:r>
              <a:rPr lang="nb-NO" sz="2800" dirty="0" smtClean="0"/>
              <a:t>Lære om </a:t>
            </a:r>
            <a:r>
              <a:rPr lang="nb-NO" sz="2800" b="1" dirty="0" smtClean="0"/>
              <a:t>elektrisk strøm</a:t>
            </a:r>
            <a:r>
              <a:rPr lang="nb-NO" sz="2800" dirty="0" smtClean="0"/>
              <a:t>.</a:t>
            </a:r>
            <a:endParaRPr lang="nb-N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6</a:t>
            </a:fld>
            <a:endParaRPr lang="nb-NO"/>
          </a:p>
        </p:txBody>
      </p:sp>
      <p:pic>
        <p:nvPicPr>
          <p:cNvPr id="3074" name="Picture 2" descr="N:\Forskerføtter og leserøtter\ELEKTRISITET\Bilder\Bilder til lærerveiledningene\Fagb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76030"/>
            <a:ext cx="3096344" cy="3676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ight, Bulb, Filament, Lamp, Oran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37112"/>
            <a:ext cx="1368152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290490" y="2980592"/>
            <a:ext cx="3672408" cy="1456520"/>
          </a:xfrm>
          <a:prstGeom prst="wedgeEllipseCallout">
            <a:avLst>
              <a:gd name="adj1" fmla="val 58717"/>
              <a:gd name="adj2" fmla="val 50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vi finne ut hva som får ei lyspære til å lyse.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64857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8" y="260648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chemeClr val="tx2">
                    <a:lumMod val="75000"/>
                  </a:schemeClr>
                </a:solidFill>
              </a:rPr>
              <a:t>Hvor på batteriet sitter </a:t>
            </a:r>
            <a:r>
              <a:rPr lang="nb-NO" sz="3200" b="1" dirty="0" smtClean="0">
                <a:solidFill>
                  <a:schemeClr val="tx2">
                    <a:lumMod val="75000"/>
                  </a:schemeClr>
                </a:solidFill>
              </a:rPr>
              <a:t>polene</a:t>
            </a:r>
            <a:r>
              <a:rPr lang="nb-NO" sz="3200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  <a:endParaRPr lang="nb-NO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7</a:t>
            </a:fld>
            <a:endParaRPr lang="nb-N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7029"/>
            <a:ext cx="2736304" cy="289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:\Forskerføtter og leserøtter\ELEKTRISITET\Bilder\bilder fra annica\batterier\5R0A18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5" t="4582" r="20792" b="4904"/>
          <a:stretch/>
        </p:blipFill>
        <p:spPr bwMode="auto">
          <a:xfrm>
            <a:off x="7619885" y="2330936"/>
            <a:ext cx="129614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>
            <a:off x="5292080" y="1425913"/>
            <a:ext cx="25202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Down Arrow 8"/>
          <p:cNvSpPr/>
          <p:nvPr/>
        </p:nvSpPr>
        <p:spPr>
          <a:xfrm rot="1759960">
            <a:off x="8485366" y="1362418"/>
            <a:ext cx="346967" cy="1107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Down Arrow 9"/>
          <p:cNvSpPr/>
          <p:nvPr/>
        </p:nvSpPr>
        <p:spPr>
          <a:xfrm rot="8415273">
            <a:off x="8524100" y="5351986"/>
            <a:ext cx="269500" cy="898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Down Arrow 10"/>
          <p:cNvSpPr/>
          <p:nvPr/>
        </p:nvSpPr>
        <p:spPr>
          <a:xfrm>
            <a:off x="6513034" y="1417089"/>
            <a:ext cx="25202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143344" y="3744962"/>
            <a:ext cx="4716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Den ene</a:t>
            </a:r>
            <a:r>
              <a:rPr lang="nb-NO" sz="2400" b="1" dirty="0" smtClean="0"/>
              <a:t> polen</a:t>
            </a:r>
            <a:r>
              <a:rPr lang="nb-NO" sz="2400" dirty="0" smtClean="0"/>
              <a:t> er merket med «</a:t>
            </a:r>
            <a:r>
              <a:rPr lang="nb-NO" sz="3600" b="1" dirty="0" smtClean="0"/>
              <a:t>+</a:t>
            </a:r>
            <a:r>
              <a:rPr lang="nb-NO" sz="2800" dirty="0" smtClean="0"/>
              <a:t>»</a:t>
            </a:r>
            <a:r>
              <a:rPr lang="nb-NO" sz="2400" dirty="0" smtClean="0"/>
              <a:t>. </a:t>
            </a:r>
          </a:p>
          <a:p>
            <a:r>
              <a:rPr lang="nb-NO" sz="2400" dirty="0"/>
              <a:t>D</a:t>
            </a:r>
            <a:r>
              <a:rPr lang="nb-NO" sz="2400" dirty="0" smtClean="0"/>
              <a:t>en andre er merket med «</a:t>
            </a:r>
            <a:r>
              <a:rPr lang="nb-NO" sz="3600" b="1" dirty="0" smtClean="0"/>
              <a:t>-</a:t>
            </a:r>
            <a:r>
              <a:rPr lang="nb-NO" sz="2800" dirty="0" smtClean="0"/>
              <a:t>»</a:t>
            </a:r>
            <a:r>
              <a:rPr lang="nb-NO" sz="2400" dirty="0" smtClean="0"/>
              <a:t>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3" name="TextBox 12"/>
          <p:cNvSpPr txBox="1"/>
          <p:nvPr/>
        </p:nvSpPr>
        <p:spPr>
          <a:xfrm>
            <a:off x="6292147" y="5647413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err="1" smtClean="0"/>
              <a:t>Annica</a:t>
            </a:r>
            <a:r>
              <a:rPr lang="nb-NO" sz="1050" dirty="0" smtClean="0"/>
              <a:t> Thomsson </a:t>
            </a:r>
            <a:endParaRPr lang="nb-NO" sz="105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95536" y="1863282"/>
            <a:ext cx="3312368" cy="913847"/>
          </a:xfrm>
          <a:prstGeom prst="wedgeRoundRectCallout">
            <a:avLst>
              <a:gd name="adj1" fmla="val 81076"/>
              <a:gd name="adj2" fmla="val 26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200" b="1" dirty="0" smtClean="0">
                <a:solidFill>
                  <a:schemeClr val="bg1"/>
                </a:solidFill>
              </a:rPr>
              <a:t>Polene </a:t>
            </a:r>
            <a:r>
              <a:rPr lang="nb-NO" sz="2200" dirty="0" smtClean="0">
                <a:solidFill>
                  <a:schemeClr val="bg1"/>
                </a:solidFill>
              </a:rPr>
              <a:t>er </a:t>
            </a:r>
            <a:r>
              <a:rPr lang="nb-NO" sz="2200" dirty="0">
                <a:solidFill>
                  <a:schemeClr val="bg1"/>
                </a:solidFill>
              </a:rPr>
              <a:t>der strømmen går inn og ut av batteriet.</a:t>
            </a:r>
          </a:p>
        </p:txBody>
      </p:sp>
    </p:spTree>
    <p:extLst>
      <p:ext uri="{BB962C8B-B14F-4D97-AF65-F5344CB8AC3E}">
        <p14:creationId xmlns:p14="http://schemas.microsoft.com/office/powerpoint/2010/main" val="38410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4032448" cy="922114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F2B800"/>
                </a:solidFill>
              </a:rPr>
              <a:t>Lyser lyspæra? </a:t>
            </a:r>
            <a:endParaRPr lang="nb-NO" sz="3600" dirty="0">
              <a:solidFill>
                <a:srgbClr val="F2B800"/>
              </a:solidFill>
            </a:endParaRPr>
          </a:p>
        </p:txBody>
      </p:sp>
      <p:pic>
        <p:nvPicPr>
          <p:cNvPr id="12" name="Content Placeholder 11" descr="N:\Forskerføtter og leserøtter\ELEKTRISITET\Elevbøker\Faktabok om elektrisitet\ferdig bok\NY med klumper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8853" r="11754" b="4529"/>
          <a:stretch/>
        </p:blipFill>
        <p:spPr bwMode="auto">
          <a:xfrm>
            <a:off x="282016" y="1124744"/>
            <a:ext cx="7026287" cy="5704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8</a:t>
            </a:fld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7934425" y="1168772"/>
            <a:ext cx="129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Lyspære</a:t>
            </a:r>
            <a:endParaRPr lang="nb-NO" dirty="0"/>
          </a:p>
        </p:txBody>
      </p:sp>
      <p:sp>
        <p:nvSpPr>
          <p:cNvPr id="13" name="TextBox 12"/>
          <p:cNvSpPr txBox="1"/>
          <p:nvPr/>
        </p:nvSpPr>
        <p:spPr>
          <a:xfrm>
            <a:off x="8029641" y="2056281"/>
            <a:ext cx="129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Ledninger</a:t>
            </a:r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8112669" y="2809263"/>
            <a:ext cx="118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Batteri</a:t>
            </a:r>
            <a:endParaRPr lang="nb-NO" dirty="0"/>
          </a:p>
        </p:txBody>
      </p:sp>
      <p:sp>
        <p:nvSpPr>
          <p:cNvPr id="15" name="Right Arrow 14"/>
          <p:cNvSpPr/>
          <p:nvPr/>
        </p:nvSpPr>
        <p:spPr>
          <a:xfrm rot="9704741">
            <a:off x="7138007" y="1359675"/>
            <a:ext cx="789951" cy="168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ight Arrow 15"/>
          <p:cNvSpPr/>
          <p:nvPr/>
        </p:nvSpPr>
        <p:spPr>
          <a:xfrm rot="10800000">
            <a:off x="7251381" y="2161076"/>
            <a:ext cx="678239" cy="187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ight Arrow 16"/>
          <p:cNvSpPr/>
          <p:nvPr/>
        </p:nvSpPr>
        <p:spPr>
          <a:xfrm rot="10800000">
            <a:off x="7271642" y="2912606"/>
            <a:ext cx="773878" cy="162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6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2" y="97309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dirty="0" smtClean="0"/>
              <a:t>Hva må til for at lyspæra skal lyse?   </a:t>
            </a:r>
            <a:endParaRPr lang="nb-NO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9</a:t>
            </a:fld>
            <a:endParaRPr lang="nb-NO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52" y="1326645"/>
            <a:ext cx="2963835" cy="325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68813" y="4643844"/>
            <a:ext cx="210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Lærlingheftet side 8.</a:t>
            </a:r>
            <a:endParaRPr lang="nb-NO" dirty="0"/>
          </a:p>
        </p:txBody>
      </p:sp>
      <p:pic>
        <p:nvPicPr>
          <p:cNvPr id="1026" name="Picture 2" descr="N:\Forskerføtter og leserøtter\ELEKTRISITET\Bilder\Bilder til lærerveiledningene\Forberedelse og utstyr_økt 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14133" r="8364" b="5401"/>
          <a:stretch/>
        </p:blipFill>
        <p:spPr bwMode="auto">
          <a:xfrm>
            <a:off x="827584" y="3781200"/>
            <a:ext cx="4857046" cy="24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6290054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err="1" smtClean="0"/>
              <a:t>Annica</a:t>
            </a:r>
            <a:r>
              <a:rPr lang="nb-NO" sz="1050" dirty="0" smtClean="0"/>
              <a:t> Thomsson</a:t>
            </a:r>
            <a:endParaRPr lang="nb-NO" sz="105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39552" y="1196752"/>
            <a:ext cx="2880320" cy="680515"/>
          </a:xfrm>
          <a:prstGeom prst="wedgeRoundRectCallout">
            <a:avLst>
              <a:gd name="adj1" fmla="val 30100"/>
              <a:gd name="adj2" fmla="val 82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Samarbeid to og to.</a:t>
            </a:r>
            <a:endParaRPr lang="nb-NO" sz="2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06631" y="2276872"/>
            <a:ext cx="4680520" cy="1152128"/>
          </a:xfrm>
          <a:prstGeom prst="wedgeRoundRectCallout">
            <a:avLst>
              <a:gd name="adj1" fmla="val -13251"/>
              <a:gd name="adj2" fmla="val 1000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Dere trenger et batteri, to ledninger med krokodilleklemmer og ei lyspære.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9977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352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Office-tema</vt:lpstr>
      <vt:lpstr>Økt 3</vt:lpstr>
      <vt:lpstr>Skriv-par-del</vt:lpstr>
      <vt:lpstr>PowerPoint Presentation</vt:lpstr>
      <vt:lpstr>PowerPoint Presentation</vt:lpstr>
      <vt:lpstr>Tenkeskriving</vt:lpstr>
      <vt:lpstr>Oppdrag: </vt:lpstr>
      <vt:lpstr>Hvor på batteriet sitter polene? </vt:lpstr>
      <vt:lpstr>Lyser lyspæra? </vt:lpstr>
      <vt:lpstr>Hva må til for at lyspæra skal lyse?   </vt:lpstr>
      <vt:lpstr>PowerPoint Presentation</vt:lpstr>
      <vt:lpstr>Hva tror du denne boka handler om?  </vt:lpstr>
      <vt:lpstr>PowerPoint Presentation</vt:lpstr>
      <vt:lpstr>Side 6 </vt:lpstr>
      <vt:lpstr>Side 7</vt:lpstr>
      <vt:lpstr>Side 8 </vt:lpstr>
      <vt:lpstr>PowerPoint Presentation</vt:lpstr>
      <vt:lpstr>Lekse: 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3</dc:title>
  <dc:creator>Liv Oddrun Voll</dc:creator>
  <cp:lastModifiedBy>Maria Gaare Dahl</cp:lastModifiedBy>
  <cp:revision>252</cp:revision>
  <dcterms:created xsi:type="dcterms:W3CDTF">2017-02-13T14:57:33Z</dcterms:created>
  <dcterms:modified xsi:type="dcterms:W3CDTF">2018-06-15T08:21:12Z</dcterms:modified>
</cp:coreProperties>
</file>