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7" r:id="rId2"/>
    <p:sldId id="261" r:id="rId3"/>
    <p:sldId id="288" r:id="rId4"/>
    <p:sldId id="289" r:id="rId5"/>
    <p:sldId id="265" r:id="rId6"/>
    <p:sldId id="266" r:id="rId7"/>
    <p:sldId id="270" r:id="rId8"/>
    <p:sldId id="267" r:id="rId9"/>
    <p:sldId id="268" r:id="rId10"/>
    <p:sldId id="269" r:id="rId11"/>
    <p:sldId id="271" r:id="rId12"/>
    <p:sldId id="272" r:id="rId13"/>
    <p:sldId id="278" r:id="rId14"/>
    <p:sldId id="273" r:id="rId15"/>
    <p:sldId id="279" r:id="rId16"/>
    <p:sldId id="280" r:id="rId17"/>
    <p:sldId id="286" r:id="rId18"/>
    <p:sldId id="283" r:id="rId19"/>
    <p:sldId id="284" r:id="rId20"/>
    <p:sldId id="281" r:id="rId21"/>
    <p:sldId id="285" r:id="rId22"/>
    <p:sldId id="282" r:id="rId23"/>
    <p:sldId id="276" r:id="rId24"/>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4F81B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06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BEF83-47F3-4770-BC73-B90E7B1C4E5F}" type="datetimeFigureOut">
              <a:rPr lang="nb-NO" smtClean="0"/>
              <a:t>01.09.2021</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92868-C57F-4F46-B9BC-E231257ABFB4}" type="slidenum">
              <a:rPr lang="nb-NO" smtClean="0"/>
              <a:t>‹#›</a:t>
            </a:fld>
            <a:endParaRPr lang="nb-NO"/>
          </a:p>
        </p:txBody>
      </p:sp>
    </p:spTree>
    <p:extLst>
      <p:ext uri="{BB962C8B-B14F-4D97-AF65-F5344CB8AC3E}">
        <p14:creationId xmlns:p14="http://schemas.microsoft.com/office/powerpoint/2010/main" val="193837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Foreløpig bilde </a:t>
            </a:r>
            <a:r>
              <a:rPr lang="nb-NO" dirty="0"/>
              <a:t>i midten er ikke klarert:</a:t>
            </a:r>
          </a:p>
          <a:p>
            <a:r>
              <a:rPr lang="nb-NO" dirty="0"/>
              <a:t>http://www.littleham-landcross.org.uk/Downloads/Biodiversity%20Meeting.jpg</a:t>
            </a:r>
          </a:p>
        </p:txBody>
      </p:sp>
      <p:sp>
        <p:nvSpPr>
          <p:cNvPr id="4" name="Plassholder for lysbildenummer 3"/>
          <p:cNvSpPr>
            <a:spLocks noGrp="1"/>
          </p:cNvSpPr>
          <p:nvPr>
            <p:ph type="sldNum" sz="quarter" idx="10"/>
          </p:nvPr>
        </p:nvSpPr>
        <p:spPr/>
        <p:txBody>
          <a:bodyPr/>
          <a:lstStyle/>
          <a:p>
            <a:fld id="{2AA78C37-F730-4C73-A9E6-A509106B0F7E}" type="slidenum">
              <a:rPr lang="nb-NO" smtClean="0"/>
              <a:t>1</a:t>
            </a:fld>
            <a:endParaRPr lang="nb-NO"/>
          </a:p>
        </p:txBody>
      </p:sp>
    </p:spTree>
    <p:extLst>
      <p:ext uri="{BB962C8B-B14F-4D97-AF65-F5344CB8AC3E}">
        <p14:creationId xmlns:p14="http://schemas.microsoft.com/office/powerpoint/2010/main" val="302072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480DBBE2-6740-4D27-AEB2-AF6D7D4268C8}" type="datetimeFigureOut">
              <a:rPr lang="nb-NO" smtClean="0"/>
              <a:t>01.09.2021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270334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80DBBE2-6740-4D27-AEB2-AF6D7D4268C8}" type="datetimeFigureOut">
              <a:rPr lang="nb-NO" smtClean="0"/>
              <a:t>01.09.2021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106574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80DBBE2-6740-4D27-AEB2-AF6D7D4268C8}" type="datetimeFigureOut">
              <a:rPr lang="nb-NO" smtClean="0"/>
              <a:t>01.09.2021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119269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80DBBE2-6740-4D27-AEB2-AF6D7D4268C8}" type="datetimeFigureOut">
              <a:rPr lang="nb-NO" smtClean="0"/>
              <a:t>01.09.2021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105920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480DBBE2-6740-4D27-AEB2-AF6D7D4268C8}" type="datetimeFigureOut">
              <a:rPr lang="nb-NO" smtClean="0"/>
              <a:t>01.09.2021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394055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80DBBE2-6740-4D27-AEB2-AF6D7D4268C8}" type="datetimeFigureOut">
              <a:rPr lang="nb-NO" smtClean="0"/>
              <a:t>01.09.2021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277642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480DBBE2-6740-4D27-AEB2-AF6D7D4268C8}" type="datetimeFigureOut">
              <a:rPr lang="nb-NO" smtClean="0"/>
              <a:t>01.09.2021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1570662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80DBBE2-6740-4D27-AEB2-AF6D7D4268C8}" type="datetimeFigureOut">
              <a:rPr lang="nb-NO" smtClean="0"/>
              <a:t>01.09.2021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59630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80DBBE2-6740-4D27-AEB2-AF6D7D4268C8}" type="datetimeFigureOut">
              <a:rPr lang="nb-NO" smtClean="0"/>
              <a:t>01.09.2021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389789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80DBBE2-6740-4D27-AEB2-AF6D7D4268C8}" type="datetimeFigureOut">
              <a:rPr lang="nb-NO" smtClean="0"/>
              <a:t>01.09.2021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259635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80DBBE2-6740-4D27-AEB2-AF6D7D4268C8}" type="datetimeFigureOut">
              <a:rPr lang="nb-NO" smtClean="0"/>
              <a:t>01.09.2021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1A58BFF-62EA-4639-9E08-771897878FEE}" type="slidenum">
              <a:rPr lang="nb-NO" smtClean="0"/>
              <a:t>‹#›</a:t>
            </a:fld>
            <a:endParaRPr lang="nb-NO"/>
          </a:p>
        </p:txBody>
      </p:sp>
    </p:spTree>
    <p:extLst>
      <p:ext uri="{BB962C8B-B14F-4D97-AF65-F5344CB8AC3E}">
        <p14:creationId xmlns:p14="http://schemas.microsoft.com/office/powerpoint/2010/main" val="305102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DBBE2-6740-4D27-AEB2-AF6D7D4268C8}" type="datetimeFigureOut">
              <a:rPr lang="nb-NO" smtClean="0"/>
              <a:t>01.09.2021</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58BFF-62EA-4639-9E08-771897878FEE}" type="slidenum">
              <a:rPr lang="nb-NO" smtClean="0"/>
              <a:t>‹#›</a:t>
            </a:fld>
            <a:endParaRPr lang="nb-NO"/>
          </a:p>
        </p:txBody>
      </p:sp>
      <p:sp>
        <p:nvSpPr>
          <p:cNvPr id="7" name="Plassholder for lysbildenummer 5"/>
          <p:cNvSpPr>
            <a:spLocks noGrp="1"/>
          </p:cNvSpPr>
          <p:nvPr userDrawn="1"/>
        </p:nvSpPr>
        <p:spPr>
          <a:xfrm>
            <a:off x="8461674" y="6147410"/>
            <a:ext cx="718838" cy="737974"/>
          </a:xfrm>
          <a:custGeom>
            <a:avLst/>
            <a:gdLst>
              <a:gd name="connsiteX0" fmla="*/ 0 w 725666"/>
              <a:gd name="connsiteY0" fmla="*/ 758231 h 758231"/>
              <a:gd name="connsiteX1" fmla="*/ 0 w 725666"/>
              <a:gd name="connsiteY1" fmla="*/ 0 h 758231"/>
              <a:gd name="connsiteX2" fmla="*/ 725666 w 725666"/>
              <a:gd name="connsiteY2" fmla="*/ 758231 h 758231"/>
              <a:gd name="connsiteX3" fmla="*/ 0 w 725666"/>
              <a:gd name="connsiteY3" fmla="*/ 758231 h 758231"/>
              <a:gd name="connsiteX0" fmla="*/ 0 w 726393"/>
              <a:gd name="connsiteY0" fmla="*/ 766777 h 766777"/>
              <a:gd name="connsiteX1" fmla="*/ 726393 w 726393"/>
              <a:gd name="connsiteY1" fmla="*/ 0 h 766777"/>
              <a:gd name="connsiteX2" fmla="*/ 725666 w 726393"/>
              <a:gd name="connsiteY2" fmla="*/ 766777 h 766777"/>
              <a:gd name="connsiteX3" fmla="*/ 0 w 726393"/>
              <a:gd name="connsiteY3" fmla="*/ 766777 h 766777"/>
            </a:gdLst>
            <a:ahLst/>
            <a:cxnLst>
              <a:cxn ang="0">
                <a:pos x="connsiteX0" y="connsiteY0"/>
              </a:cxn>
              <a:cxn ang="0">
                <a:pos x="connsiteX1" y="connsiteY1"/>
              </a:cxn>
              <a:cxn ang="0">
                <a:pos x="connsiteX2" y="connsiteY2"/>
              </a:cxn>
              <a:cxn ang="0">
                <a:pos x="connsiteX3" y="connsiteY3"/>
              </a:cxn>
            </a:cxnLst>
            <a:rect l="l" t="t" r="r" b="b"/>
            <a:pathLst>
              <a:path w="726393" h="766777">
                <a:moveTo>
                  <a:pt x="0" y="766777"/>
                </a:moveTo>
                <a:lnTo>
                  <a:pt x="726393" y="0"/>
                </a:lnTo>
                <a:cubicBezTo>
                  <a:pt x="726151" y="255592"/>
                  <a:pt x="725908" y="511185"/>
                  <a:pt x="725666" y="766777"/>
                </a:cubicBezTo>
                <a:lnTo>
                  <a:pt x="0" y="766777"/>
                </a:lnTo>
                <a:close/>
              </a:path>
            </a:pathLst>
          </a:cu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none"/>
        </p:style>
        <p:txBody>
          <a:bodyPr vert="horz" lIns="91440" tIns="45720" rIns="91440" bIns="45720" rtlCol="0"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sz="2400" dirty="0">
                <a:solidFill>
                  <a:schemeClr val="bg1">
                    <a:lumMod val="65000"/>
                  </a:schemeClr>
                </a:solidFill>
              </a:rPr>
              <a:t> </a:t>
            </a:r>
            <a:fld id="{2B830274-0B4E-4D02-AB38-178C371AA6D7}" type="slidenum">
              <a:rPr lang="nb-NO" sz="2400" smtClean="0">
                <a:solidFill>
                  <a:schemeClr val="bg1">
                    <a:lumMod val="65000"/>
                  </a:schemeClr>
                </a:solidFill>
              </a:rPr>
              <a:pPr algn="r"/>
              <a:t>‹#›</a:t>
            </a:fld>
            <a:endParaRPr lang="nb-NO" dirty="0">
              <a:solidFill>
                <a:schemeClr val="bg1">
                  <a:lumMod val="65000"/>
                </a:schemeClr>
              </a:solidFill>
            </a:endParaRPr>
          </a:p>
        </p:txBody>
      </p:sp>
    </p:spTree>
    <p:extLst>
      <p:ext uri="{BB962C8B-B14F-4D97-AF65-F5344CB8AC3E}">
        <p14:creationId xmlns:p14="http://schemas.microsoft.com/office/powerpoint/2010/main" val="1007463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jpe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hyperlink" Target="https://www.viten.no/naeringskjede"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nrk.no/video/PS*8394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rk.no/skole-deling/?mediaId=1336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rk.no/skole-deling/?mediaId=13361"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537" y="4268889"/>
            <a:ext cx="1550975" cy="240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276" y="1781591"/>
            <a:ext cx="3859783" cy="369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Undertittel 2"/>
          <p:cNvSpPr>
            <a:spLocks noGrp="1"/>
          </p:cNvSpPr>
          <p:nvPr>
            <p:ph type="subTitle" idx="1"/>
          </p:nvPr>
        </p:nvSpPr>
        <p:spPr>
          <a:xfrm>
            <a:off x="179512" y="260648"/>
            <a:ext cx="8712968" cy="792088"/>
          </a:xfrm>
        </p:spPr>
        <p:txBody>
          <a:bodyPr>
            <a:noAutofit/>
          </a:bodyPr>
          <a:lstStyle/>
          <a:p>
            <a:r>
              <a:rPr lang="nn-NO" b="1" dirty="0">
                <a:solidFill>
                  <a:schemeClr val="tx1"/>
                </a:solidFill>
              </a:rPr>
              <a:t>Kvifor er det viktig med naturmangfald?</a:t>
            </a:r>
          </a:p>
        </p:txBody>
      </p:sp>
      <p:pic>
        <p:nvPicPr>
          <p:cNvPr id="4" name="Bilde 3"/>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27900" t="31575" r="16525" b="21625"/>
          <a:stretch/>
        </p:blipFill>
        <p:spPr>
          <a:xfrm rot="5400000">
            <a:off x="-680641" y="2183464"/>
            <a:ext cx="2522626" cy="1194928"/>
          </a:xfrm>
          <a:prstGeom prst="rect">
            <a:avLst/>
          </a:prstGeom>
        </p:spPr>
      </p:pic>
      <p:pic>
        <p:nvPicPr>
          <p:cNvPr id="5" name="Bilde 4"/>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l="23491" t="30810" r="16793" b="11213"/>
          <a:stretch/>
        </p:blipFill>
        <p:spPr>
          <a:xfrm rot="5400000">
            <a:off x="7303284" y="1650934"/>
            <a:ext cx="2306488" cy="1259610"/>
          </a:xfrm>
          <a:prstGeom prst="rect">
            <a:avLst/>
          </a:prstGeom>
        </p:spPr>
      </p:pic>
      <p:pic>
        <p:nvPicPr>
          <p:cNvPr id="7" name="Bilde 6"/>
          <p:cNvPicPr>
            <a:picLocks noChangeAspect="1"/>
          </p:cNvPicPr>
          <p:nvPr/>
        </p:nvPicPr>
        <p:blipFill rotWithShape="1">
          <a:blip r:embed="rId9" cstate="print">
            <a:extLst>
              <a:ext uri="{BEBA8EAE-BF5A-486C-A8C5-ECC9F3942E4B}">
                <a14:imgProps xmlns:a14="http://schemas.microsoft.com/office/drawing/2010/main">
                  <a14:imgLayer r:embed="rId10">
                    <a14:imgEffect>
                      <a14:artisticPaintBrush/>
                    </a14:imgEffect>
                    <a14:imgEffect>
                      <a14:brightnessContrast bright="40000" contrast="-40000"/>
                    </a14:imgEffect>
                  </a14:imgLayer>
                </a14:imgProps>
              </a:ext>
              <a:ext uri="{28A0092B-C50C-407E-A947-70E740481C1C}">
                <a14:useLocalDpi xmlns:a14="http://schemas.microsoft.com/office/drawing/2010/main" val="0"/>
              </a:ext>
            </a:extLst>
          </a:blip>
          <a:srcRect l="20644" t="31575" r="6456" b="16025"/>
          <a:stretch/>
        </p:blipFill>
        <p:spPr>
          <a:xfrm rot="5400000">
            <a:off x="-562797" y="4932699"/>
            <a:ext cx="2492314" cy="1007697"/>
          </a:xfrm>
          <a:prstGeom prst="rect">
            <a:avLst/>
          </a:prstGeom>
        </p:spPr>
      </p:pic>
      <p:sp>
        <p:nvSpPr>
          <p:cNvPr id="8" name="Bildeforklaring formet som et avrundet rektangel 7"/>
          <p:cNvSpPr/>
          <p:nvPr/>
        </p:nvSpPr>
        <p:spPr>
          <a:xfrm>
            <a:off x="1043608" y="1269797"/>
            <a:ext cx="2088232" cy="1440160"/>
          </a:xfrm>
          <a:prstGeom prst="wedgeRoundRectCallout">
            <a:avLst>
              <a:gd name="adj1" fmla="val -64303"/>
              <a:gd name="adj2" fmla="val -2240"/>
              <a:gd name="adj3" fmla="val 16667"/>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n-NO" dirty="0">
                <a:solidFill>
                  <a:schemeClr val="tx1"/>
                </a:solidFill>
                <a:latin typeface="Comic Sans MS" panose="030F0702030302020204" pitchFamily="66" charset="0"/>
              </a:rPr>
              <a:t>Fordi alt heng saman med alt og alle artar er avhengige av kvarandre.</a:t>
            </a:r>
          </a:p>
        </p:txBody>
      </p:sp>
      <p:sp>
        <p:nvSpPr>
          <p:cNvPr id="9" name="Bildeforklaring formet som et avrundet rektangel 8"/>
          <p:cNvSpPr/>
          <p:nvPr/>
        </p:nvSpPr>
        <p:spPr>
          <a:xfrm>
            <a:off x="6372200" y="1052736"/>
            <a:ext cx="1656184" cy="2664296"/>
          </a:xfrm>
          <a:prstGeom prst="wedgeRoundRectCallout">
            <a:avLst>
              <a:gd name="adj1" fmla="val 63676"/>
              <a:gd name="adj2" fmla="val -25067"/>
              <a:gd name="adj3" fmla="val 16667"/>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n-NO" dirty="0">
                <a:solidFill>
                  <a:schemeClr val="tx1"/>
                </a:solidFill>
                <a:latin typeface="Comic Sans MS" panose="030F0702030302020204" pitchFamily="66" charset="0"/>
              </a:rPr>
              <a:t>Det er ikkje viktig. Eg skulle ønske det berre fanst hestar og kattar. Ikkje mygg i alle fall!</a:t>
            </a:r>
          </a:p>
        </p:txBody>
      </p:sp>
      <p:sp>
        <p:nvSpPr>
          <p:cNvPr id="10" name="Bildeforklaring formet som et avrundet rektangel 9"/>
          <p:cNvSpPr/>
          <p:nvPr/>
        </p:nvSpPr>
        <p:spPr>
          <a:xfrm>
            <a:off x="6372200" y="4124914"/>
            <a:ext cx="1440160" cy="1387352"/>
          </a:xfrm>
          <a:prstGeom prst="wedgeRoundRectCallout">
            <a:avLst>
              <a:gd name="adj1" fmla="val 68035"/>
              <a:gd name="adj2" fmla="val 3333"/>
              <a:gd name="adj3" fmla="val 16667"/>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n-NO" dirty="0">
                <a:solidFill>
                  <a:schemeClr val="tx1"/>
                </a:solidFill>
                <a:latin typeface="Comic Sans MS" panose="030F0702030302020204" pitchFamily="66" charset="0"/>
              </a:rPr>
              <a:t>Fordi alle artar har like stor rett til å leve.</a:t>
            </a:r>
          </a:p>
        </p:txBody>
      </p:sp>
      <p:sp>
        <p:nvSpPr>
          <p:cNvPr id="11" name="Bildeforklaring formet som et avrundet rektangel 10"/>
          <p:cNvSpPr/>
          <p:nvPr/>
        </p:nvSpPr>
        <p:spPr>
          <a:xfrm>
            <a:off x="1374440" y="4221088"/>
            <a:ext cx="1580518" cy="2016224"/>
          </a:xfrm>
          <a:prstGeom prst="wedgeRoundRectCallout">
            <a:avLst>
              <a:gd name="adj1" fmla="val -67699"/>
              <a:gd name="adj2" fmla="val -18537"/>
              <a:gd name="adj3" fmla="val 16667"/>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n-NO" dirty="0">
                <a:solidFill>
                  <a:schemeClr val="tx1"/>
                </a:solidFill>
                <a:latin typeface="Comic Sans MS" panose="030F0702030302020204" pitchFamily="66" charset="0"/>
              </a:rPr>
              <a:t>Fordi vi bruker ulike artar til ulike ting: mat, medisin, materiale.</a:t>
            </a:r>
          </a:p>
        </p:txBody>
      </p:sp>
      <p:sp>
        <p:nvSpPr>
          <p:cNvPr id="12" name="Undertittel 2"/>
          <p:cNvSpPr txBox="1">
            <a:spLocks/>
          </p:cNvSpPr>
          <p:nvPr/>
        </p:nvSpPr>
        <p:spPr>
          <a:xfrm>
            <a:off x="1385665" y="5527723"/>
            <a:ext cx="6400800" cy="7920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n-NO" b="1" dirty="0">
                <a:solidFill>
                  <a:schemeClr val="tx1"/>
                </a:solidFill>
              </a:rPr>
              <a:t>Kva meiner du?</a:t>
            </a:r>
          </a:p>
        </p:txBody>
      </p:sp>
    </p:spTree>
    <p:extLst>
      <p:ext uri="{BB962C8B-B14F-4D97-AF65-F5344CB8AC3E}">
        <p14:creationId xmlns:p14="http://schemas.microsoft.com/office/powerpoint/2010/main" val="1074792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990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573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286662485"/>
              </p:ext>
            </p:extLst>
          </p:nvPr>
        </p:nvGraphicFramePr>
        <p:xfrm>
          <a:off x="899592" y="908720"/>
          <a:ext cx="6624736" cy="4824534"/>
        </p:xfrm>
        <a:graphic>
          <a:graphicData uri="http://schemas.openxmlformats.org/drawingml/2006/table">
            <a:tbl>
              <a:tblPr firstRow="1" firstCol="1" bandRow="1">
                <a:tableStyleId>{5C22544A-7EE6-4342-B048-85BDC9FD1C3A}</a:tableStyleId>
              </a:tblPr>
              <a:tblGrid>
                <a:gridCol w="6624736">
                  <a:extLst>
                    <a:ext uri="{9D8B030D-6E8A-4147-A177-3AD203B41FA5}">
                      <a16:colId xmlns:a16="http://schemas.microsoft.com/office/drawing/2014/main" val="20000"/>
                    </a:ext>
                  </a:extLst>
                </a:gridCol>
              </a:tblGrid>
              <a:tr h="4824534">
                <a:tc>
                  <a:txBody>
                    <a:bodyPr/>
                    <a:lstStyle/>
                    <a:p>
                      <a:pPr>
                        <a:lnSpc>
                          <a:spcPct val="115000"/>
                        </a:lnSpc>
                        <a:spcAft>
                          <a:spcPts val="0"/>
                        </a:spcAft>
                      </a:pPr>
                      <a:r>
                        <a:rPr lang="nn-NO" sz="2400" b="0" noProof="0" dirty="0">
                          <a:solidFill>
                            <a:schemeClr val="tx1"/>
                          </a:solidFill>
                          <a:effectLst/>
                          <a:latin typeface="Comic Sans MS" panose="030F0702030302020204" pitchFamily="66" charset="0"/>
                        </a:rPr>
                        <a:t>Plantar og dyr og området dei lever i, kallar vi eit økosystem.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 name="TekstSylinder 3"/>
          <p:cNvSpPr txBox="1"/>
          <p:nvPr/>
        </p:nvSpPr>
        <p:spPr>
          <a:xfrm>
            <a:off x="50750" y="7630"/>
            <a:ext cx="1943289"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b="1" dirty="0">
                <a:solidFill>
                  <a:schemeClr val="bg1"/>
                </a:solidFill>
                <a:effectLst>
                  <a:outerShdw dist="38100" dir="1800000" algn="ctr" rotWithShape="0">
                    <a:schemeClr val="tx1"/>
                  </a:outerShdw>
                </a:effectLst>
              </a:rPr>
              <a:t>Nøkkelsetningsark</a:t>
            </a:r>
          </a:p>
        </p:txBody>
      </p:sp>
    </p:spTree>
    <p:extLst>
      <p:ext uri="{BB962C8B-B14F-4D97-AF65-F5344CB8AC3E}">
        <p14:creationId xmlns:p14="http://schemas.microsoft.com/office/powerpoint/2010/main" val="241984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11560" y="1556791"/>
            <a:ext cx="8041625" cy="769441"/>
          </a:xfrm>
          <a:prstGeom prst="rect">
            <a:avLst/>
          </a:prstGeom>
        </p:spPr>
        <p:txBody>
          <a:bodyPr wrap="none">
            <a:spAutoFit/>
          </a:bodyPr>
          <a:lstStyle/>
          <a:p>
            <a:r>
              <a:rPr lang="nn-NO" sz="4400" dirty="0"/>
              <a:t>tang → kongekrabbe → menneske</a:t>
            </a:r>
          </a:p>
        </p:txBody>
      </p:sp>
    </p:spTree>
    <p:extLst>
      <p:ext uri="{BB962C8B-B14F-4D97-AF65-F5344CB8AC3E}">
        <p14:creationId xmlns:p14="http://schemas.microsoft.com/office/powerpoint/2010/main" val="401866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1657166580"/>
              </p:ext>
            </p:extLst>
          </p:nvPr>
        </p:nvGraphicFramePr>
        <p:xfrm>
          <a:off x="899592" y="692696"/>
          <a:ext cx="7344816" cy="4398264"/>
        </p:xfrm>
        <a:graphic>
          <a:graphicData uri="http://schemas.openxmlformats.org/drawingml/2006/table">
            <a:tbl>
              <a:tblPr firstRow="1" firstCol="1" bandRow="1">
                <a:tableStyleId>{5C22544A-7EE6-4342-B048-85BDC9FD1C3A}</a:tableStyleId>
              </a:tblPr>
              <a:tblGrid>
                <a:gridCol w="2016224">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tblGrid>
              <a:tr h="371118">
                <a:tc>
                  <a:txBody>
                    <a:bodyPr/>
                    <a:lstStyle/>
                    <a:p>
                      <a:pPr>
                        <a:lnSpc>
                          <a:spcPct val="115000"/>
                        </a:lnSpc>
                        <a:spcAft>
                          <a:spcPts val="0"/>
                        </a:spcAft>
                      </a:pPr>
                      <a:r>
                        <a:rPr lang="nn-NO" sz="2400" noProof="0" dirty="0">
                          <a:solidFill>
                            <a:schemeClr val="tx1"/>
                          </a:solidFill>
                          <a:effectLst/>
                        </a:rPr>
                        <a:t>Omgrep</a:t>
                      </a:r>
                      <a:endParaRPr lang="nn-NO" sz="1100" noProof="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400" noProof="0" dirty="0">
                          <a:solidFill>
                            <a:schemeClr val="tx1"/>
                          </a:solidFill>
                          <a:effectLst/>
                        </a:rPr>
                        <a:t>Forklaring</a:t>
                      </a:r>
                      <a:endParaRPr lang="nn-NO" sz="1100" noProof="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1118">
                <a:tc>
                  <a:txBody>
                    <a:bodyPr/>
                    <a:lstStyle/>
                    <a:p>
                      <a:pPr>
                        <a:lnSpc>
                          <a:spcPct val="115000"/>
                        </a:lnSpc>
                        <a:spcAft>
                          <a:spcPts val="0"/>
                        </a:spcAft>
                      </a:pPr>
                      <a:r>
                        <a:rPr lang="nn-NO" sz="2000" b="0" noProof="0" dirty="0">
                          <a:solidFill>
                            <a:schemeClr val="bg1">
                              <a:lumMod val="65000"/>
                            </a:schemeClr>
                          </a:solidFill>
                          <a:effectLst/>
                          <a:latin typeface="Comic Sans MS" panose="030F0702030302020204" pitchFamily="66" charset="0"/>
                          <a:ea typeface="SimSun"/>
                          <a:cs typeface="Times New Roman"/>
                        </a:rPr>
                        <a:t>artar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noProof="0" dirty="0">
                          <a:solidFill>
                            <a:schemeClr val="bg1">
                              <a:lumMod val="65000"/>
                            </a:schemeClr>
                          </a:solidFill>
                          <a:latin typeface="Comic Sans MS" panose="030F0702030302020204" pitchFamily="66" charset="0"/>
                        </a:rPr>
                        <a:t>ulike typar planter og dyr, for eksempel ulv, rev, løvetann og blæretang</a:t>
                      </a:r>
                      <a:endParaRPr lang="nn-NO" sz="2000" b="0" noProof="0" dirty="0">
                        <a:solidFill>
                          <a:schemeClr val="bg1">
                            <a:lumMod val="65000"/>
                          </a:schemeClr>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111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nn-NO" sz="2000" b="0" noProof="0" dirty="0">
                          <a:solidFill>
                            <a:schemeClr val="bg1">
                              <a:lumMod val="65000"/>
                            </a:schemeClr>
                          </a:solidFill>
                          <a:effectLst/>
                          <a:latin typeface="Comic Sans MS" panose="030F0702030302020204" pitchFamily="66" charset="0"/>
                        </a:rPr>
                        <a:t>naturmangfald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nn-NO" sz="2000" b="0" noProof="0" dirty="0">
                          <a:solidFill>
                            <a:schemeClr val="bg1">
                              <a:lumMod val="65000"/>
                            </a:schemeClr>
                          </a:solidFill>
                          <a:effectLst/>
                          <a:latin typeface="Comic Sans MS" panose="030F0702030302020204" pitchFamily="66" charset="0"/>
                          <a:ea typeface="SimSun"/>
                          <a:cs typeface="Times New Roman"/>
                        </a:rPr>
                        <a:t>variasjon av liv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1118">
                <a:tc>
                  <a:txBody>
                    <a:bodyPr/>
                    <a:lstStyle/>
                    <a:p>
                      <a:pPr>
                        <a:lnSpc>
                          <a:spcPct val="115000"/>
                        </a:lnSpc>
                        <a:spcAft>
                          <a:spcPts val="0"/>
                        </a:spcAft>
                      </a:pPr>
                      <a:r>
                        <a:rPr lang="nn-NO" sz="2000" b="0" i="0" u="none" strike="noStrike" kern="1200" noProof="0" dirty="0">
                          <a:solidFill>
                            <a:schemeClr val="tx1"/>
                          </a:solidFill>
                          <a:effectLst/>
                          <a:latin typeface="Comic Sans MS" panose="030F0702030302020204" pitchFamily="66" charset="0"/>
                          <a:ea typeface="+mn-ea"/>
                          <a:cs typeface="+mn-cs"/>
                        </a:rPr>
                        <a:t>økosystem</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nn-NO" sz="2000" b="0" i="0" u="none" strike="noStrike" kern="1200" noProof="0" dirty="0">
                          <a:solidFill>
                            <a:schemeClr val="tx1"/>
                          </a:solidFill>
                          <a:effectLst/>
                          <a:latin typeface="Comic Sans MS" panose="030F0702030302020204" pitchFamily="66" charset="0"/>
                          <a:ea typeface="+mn-ea"/>
                          <a:cs typeface="+mn-cs"/>
                        </a:rPr>
                        <a:t>alle artane og miljøet i eit område</a:t>
                      </a:r>
                      <a:endParaRPr lang="nn-NO" sz="2000" b="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1118">
                <a:tc>
                  <a:txBody>
                    <a:bodyPr/>
                    <a:lstStyle/>
                    <a:p>
                      <a:pPr>
                        <a:lnSpc>
                          <a:spcPct val="115000"/>
                        </a:lnSpc>
                        <a:spcAft>
                          <a:spcPts val="0"/>
                        </a:spcAft>
                      </a:pPr>
                      <a:r>
                        <a:rPr lang="nn-NO" sz="2000" noProof="0" dirty="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noProof="0" dirty="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1118">
                <a:tc>
                  <a:txBody>
                    <a:bodyPr/>
                    <a:lstStyle/>
                    <a:p>
                      <a:pPr>
                        <a:lnSpc>
                          <a:spcPct val="115000"/>
                        </a:lnSpc>
                        <a:spcAft>
                          <a:spcPts val="0"/>
                        </a:spcAft>
                      </a:pPr>
                      <a:r>
                        <a:rPr lang="nn-NO" sz="2000" noProof="0" dirty="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noProof="0" dirty="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1118">
                <a:tc>
                  <a:txBody>
                    <a:bodyPr/>
                    <a:lstStyle/>
                    <a:p>
                      <a:pPr>
                        <a:lnSpc>
                          <a:spcPct val="115000"/>
                        </a:lnSpc>
                        <a:spcAft>
                          <a:spcPts val="0"/>
                        </a:spcAft>
                      </a:pPr>
                      <a:r>
                        <a:rPr lang="nn-NO" sz="2000" noProof="0" dirty="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noProof="0" dirty="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1118">
                <a:tc>
                  <a:txBody>
                    <a:bodyPr/>
                    <a:lstStyle/>
                    <a:p>
                      <a:pPr>
                        <a:lnSpc>
                          <a:spcPct val="115000"/>
                        </a:lnSpc>
                        <a:spcAft>
                          <a:spcPts val="0"/>
                        </a:spcAft>
                      </a:pPr>
                      <a:r>
                        <a:rPr lang="nn-NO" sz="2000" noProof="0" dirty="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noProof="0" dirty="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1118">
                <a:tc>
                  <a:txBody>
                    <a:bodyPr/>
                    <a:lstStyle/>
                    <a:p>
                      <a:pPr>
                        <a:lnSpc>
                          <a:spcPct val="115000"/>
                        </a:lnSpc>
                        <a:spcAft>
                          <a:spcPts val="0"/>
                        </a:spcAft>
                      </a:pPr>
                      <a:r>
                        <a:rPr lang="nn-NO" sz="2000" noProof="0" dirty="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noProof="0" dirty="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4" name="TekstSylinder 3"/>
          <p:cNvSpPr txBox="1"/>
          <p:nvPr/>
        </p:nvSpPr>
        <p:spPr>
          <a:xfrm>
            <a:off x="50750" y="7630"/>
            <a:ext cx="1351139"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b="1" dirty="0">
                <a:solidFill>
                  <a:schemeClr val="bg1"/>
                </a:solidFill>
                <a:effectLst>
                  <a:outerShdw dist="38100" dir="1800000" algn="ctr" rotWithShape="0">
                    <a:schemeClr val="tx1"/>
                  </a:outerShdw>
                </a:effectLst>
              </a:rPr>
              <a:t>Omgrepsark</a:t>
            </a:r>
          </a:p>
        </p:txBody>
      </p:sp>
    </p:spTree>
    <p:extLst>
      <p:ext uri="{BB962C8B-B14F-4D97-AF65-F5344CB8AC3E}">
        <p14:creationId xmlns:p14="http://schemas.microsoft.com/office/powerpoint/2010/main" val="1535939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majkenk\AppData\Local\Microsoft\Windows\Temporary Internet Files\Content.IE5\0NE8NUF8\Ophiolepis_elegans_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18" y="3742178"/>
            <a:ext cx="2772896" cy="20796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jkenk\AppData\Local\Microsoft\Windows\Temporary Internet Files\Content.IE5\7M3KGQ7X\101734831_349501719a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4241" y="591464"/>
            <a:ext cx="2611491" cy="195861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www.miljolare.no/innsendt/bilder/vedlegg/41033/56151dfca1a1c/flerb__rstemark_allminnelig_nereris.jpg"/>
          <p:cNvPicPr>
            <a:picLocks noChangeAspect="1" noChangeArrowheads="1"/>
          </p:cNvPicPr>
          <p:nvPr/>
        </p:nvPicPr>
        <p:blipFill rotWithShape="1">
          <a:blip r:embed="rId4">
            <a:extLst>
              <a:ext uri="{28A0092B-C50C-407E-A947-70E740481C1C}">
                <a14:useLocalDpi xmlns:a14="http://schemas.microsoft.com/office/drawing/2010/main" val="0"/>
              </a:ext>
            </a:extLst>
          </a:blip>
          <a:srcRect l="13985" t="46675" r="19119" b="9563"/>
          <a:stretch/>
        </p:blipFill>
        <p:spPr bwMode="auto">
          <a:xfrm>
            <a:off x="251520" y="627601"/>
            <a:ext cx="2777966" cy="241719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majkenk\AppData\Local\Microsoft\Windows\Temporary Internet Files\Content.IE5\0NE8NUF8\260px-Pacific_rockweed,_Olympic_National_Park,_US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238" y="3386764"/>
            <a:ext cx="2790500" cy="2790500"/>
          </a:xfrm>
          <a:prstGeom prst="rect">
            <a:avLst/>
          </a:prstGeom>
          <a:noFill/>
          <a:extLst>
            <a:ext uri="{909E8E84-426E-40DD-AFC4-6F175D3DCCD1}">
              <a14:hiddenFill xmlns:a14="http://schemas.microsoft.com/office/drawing/2010/main">
                <a:solidFill>
                  <a:srgbClr val="FFFFFF"/>
                </a:solidFill>
              </a14:hiddenFill>
            </a:ext>
          </a:extLst>
        </p:spPr>
      </p:pic>
      <p:sp>
        <p:nvSpPr>
          <p:cNvPr id="12" name="Rektangel 11"/>
          <p:cNvSpPr/>
          <p:nvPr/>
        </p:nvSpPr>
        <p:spPr>
          <a:xfrm>
            <a:off x="6115238" y="6177264"/>
            <a:ext cx="737125" cy="461665"/>
          </a:xfrm>
          <a:prstGeom prst="rect">
            <a:avLst/>
          </a:prstGeom>
        </p:spPr>
        <p:txBody>
          <a:bodyPr wrap="none">
            <a:spAutoFit/>
          </a:bodyPr>
          <a:lstStyle/>
          <a:p>
            <a:r>
              <a:rPr lang="nn-NO" sz="2400" dirty="0"/>
              <a:t>tang</a:t>
            </a:r>
          </a:p>
        </p:txBody>
      </p:sp>
      <p:sp>
        <p:nvSpPr>
          <p:cNvPr id="13" name="Rektangel 12"/>
          <p:cNvSpPr/>
          <p:nvPr/>
        </p:nvSpPr>
        <p:spPr>
          <a:xfrm>
            <a:off x="3404241" y="6086317"/>
            <a:ext cx="1198726" cy="461665"/>
          </a:xfrm>
          <a:prstGeom prst="rect">
            <a:avLst/>
          </a:prstGeom>
        </p:spPr>
        <p:txBody>
          <a:bodyPr wrap="none">
            <a:spAutoFit/>
          </a:bodyPr>
          <a:lstStyle/>
          <a:p>
            <a:r>
              <a:rPr lang="nn-NO" sz="2400" dirty="0"/>
              <a:t>fiskeegg</a:t>
            </a:r>
          </a:p>
        </p:txBody>
      </p:sp>
      <p:sp>
        <p:nvSpPr>
          <p:cNvPr id="14" name="Rektangel 13"/>
          <p:cNvSpPr/>
          <p:nvPr/>
        </p:nvSpPr>
        <p:spPr>
          <a:xfrm>
            <a:off x="733280" y="5834550"/>
            <a:ext cx="1850571" cy="461665"/>
          </a:xfrm>
          <a:prstGeom prst="rect">
            <a:avLst/>
          </a:prstGeom>
        </p:spPr>
        <p:txBody>
          <a:bodyPr wrap="none">
            <a:spAutoFit/>
          </a:bodyPr>
          <a:lstStyle/>
          <a:p>
            <a:r>
              <a:rPr lang="nn-NO" sz="2400" dirty="0"/>
              <a:t>slangestjerne</a:t>
            </a:r>
          </a:p>
        </p:txBody>
      </p:sp>
      <p:sp>
        <p:nvSpPr>
          <p:cNvPr id="15" name="Rektangel 14"/>
          <p:cNvSpPr/>
          <p:nvPr/>
        </p:nvSpPr>
        <p:spPr>
          <a:xfrm>
            <a:off x="715217" y="3044794"/>
            <a:ext cx="1621726" cy="461665"/>
          </a:xfrm>
          <a:prstGeom prst="rect">
            <a:avLst/>
          </a:prstGeom>
        </p:spPr>
        <p:txBody>
          <a:bodyPr wrap="none">
            <a:spAutoFit/>
          </a:bodyPr>
          <a:lstStyle/>
          <a:p>
            <a:r>
              <a:rPr lang="nn-NO" sz="2400" dirty="0"/>
              <a:t>børstemark</a:t>
            </a:r>
          </a:p>
        </p:txBody>
      </p:sp>
      <p:sp>
        <p:nvSpPr>
          <p:cNvPr id="16" name="Rektangel 15"/>
          <p:cNvSpPr/>
          <p:nvPr/>
        </p:nvSpPr>
        <p:spPr>
          <a:xfrm>
            <a:off x="3899123" y="2525941"/>
            <a:ext cx="1474891" cy="461665"/>
          </a:xfrm>
          <a:prstGeom prst="rect">
            <a:avLst/>
          </a:prstGeom>
        </p:spPr>
        <p:txBody>
          <a:bodyPr wrap="none">
            <a:spAutoFit/>
          </a:bodyPr>
          <a:lstStyle/>
          <a:p>
            <a:r>
              <a:rPr lang="nn-NO" sz="2400" dirty="0"/>
              <a:t>kråkebolle</a:t>
            </a:r>
          </a:p>
        </p:txBody>
      </p:sp>
      <p:sp>
        <p:nvSpPr>
          <p:cNvPr id="17" name="Rektangel 16"/>
          <p:cNvSpPr/>
          <p:nvPr/>
        </p:nvSpPr>
        <p:spPr>
          <a:xfrm>
            <a:off x="6773042" y="2756773"/>
            <a:ext cx="1367682" cy="461665"/>
          </a:xfrm>
          <a:prstGeom prst="rect">
            <a:avLst/>
          </a:prstGeom>
        </p:spPr>
        <p:txBody>
          <a:bodyPr wrap="none">
            <a:spAutoFit/>
          </a:bodyPr>
          <a:lstStyle/>
          <a:p>
            <a:r>
              <a:rPr lang="nn-NO" sz="2400" dirty="0"/>
              <a:t>haneskjel</a:t>
            </a:r>
          </a:p>
        </p:txBody>
      </p:sp>
      <p:pic>
        <p:nvPicPr>
          <p:cNvPr id="2" name="Picture 2" descr="https://upload.wikimedia.org/wikipedia/commons/thumb/4/49/Chlamys_islandica.jpg/250px-Chlamys_islandic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9863" y="127873"/>
            <a:ext cx="238125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5642" y="3386764"/>
            <a:ext cx="2434650" cy="255403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Bilderesultat for lod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1" y="3524299"/>
            <a:ext cx="4210078" cy="122416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majkenk\AppData\Local\Microsoft\Windows\Temporary Internet Files\Content.IE5\7M3KGQ7X\tors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9" y="112314"/>
            <a:ext cx="4185688" cy="1785894"/>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majkenk\AppData\Local\Microsoft\Windows\Temporary Internet Files\Content.IE5\7M3KGQ7X\120px-Rödspotta,_Iduns_kokbok[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4427" y="3392565"/>
            <a:ext cx="2592288" cy="166338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majkenk\AppData\Local\Microsoft\Windows\Temporary Internet Files\Content.IE5\7M3KGQ7X\5013603237_1dd12b5db5_b[1].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308679"/>
            <a:ext cx="2617502" cy="2089351"/>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p:nvSpPr>
        <p:spPr>
          <a:xfrm>
            <a:off x="1257890" y="2319263"/>
            <a:ext cx="529312" cy="461665"/>
          </a:xfrm>
          <a:prstGeom prst="rect">
            <a:avLst/>
          </a:prstGeom>
        </p:spPr>
        <p:txBody>
          <a:bodyPr wrap="none">
            <a:spAutoFit/>
          </a:bodyPr>
          <a:lstStyle/>
          <a:p>
            <a:r>
              <a:rPr lang="nn-NO" sz="2400" dirty="0"/>
              <a:t>sel</a:t>
            </a:r>
          </a:p>
        </p:txBody>
      </p:sp>
      <p:sp>
        <p:nvSpPr>
          <p:cNvPr id="11" name="Rektangel 10"/>
          <p:cNvSpPr/>
          <p:nvPr/>
        </p:nvSpPr>
        <p:spPr>
          <a:xfrm>
            <a:off x="2669247" y="3241618"/>
            <a:ext cx="894797" cy="461665"/>
          </a:xfrm>
          <a:prstGeom prst="rect">
            <a:avLst/>
          </a:prstGeom>
        </p:spPr>
        <p:txBody>
          <a:bodyPr wrap="none">
            <a:spAutoFit/>
          </a:bodyPr>
          <a:lstStyle/>
          <a:p>
            <a:r>
              <a:rPr lang="nn-NO" sz="2400" dirty="0"/>
              <a:t>lodde</a:t>
            </a:r>
          </a:p>
        </p:txBody>
      </p:sp>
      <p:sp>
        <p:nvSpPr>
          <p:cNvPr id="12" name="Rektangel 11"/>
          <p:cNvSpPr/>
          <p:nvPr/>
        </p:nvSpPr>
        <p:spPr>
          <a:xfrm>
            <a:off x="6021328" y="1631682"/>
            <a:ext cx="807978" cy="461665"/>
          </a:xfrm>
          <a:prstGeom prst="rect">
            <a:avLst/>
          </a:prstGeom>
        </p:spPr>
        <p:txBody>
          <a:bodyPr wrap="none">
            <a:spAutoFit/>
          </a:bodyPr>
          <a:lstStyle/>
          <a:p>
            <a:r>
              <a:rPr lang="nn-NO" sz="2400" dirty="0"/>
              <a:t>torsk</a:t>
            </a:r>
          </a:p>
        </p:txBody>
      </p:sp>
      <p:sp>
        <p:nvSpPr>
          <p:cNvPr id="13" name="Rektangel 12"/>
          <p:cNvSpPr/>
          <p:nvPr/>
        </p:nvSpPr>
        <p:spPr>
          <a:xfrm>
            <a:off x="5037588" y="3255367"/>
            <a:ext cx="607859" cy="461665"/>
          </a:xfrm>
          <a:prstGeom prst="rect">
            <a:avLst/>
          </a:prstGeom>
        </p:spPr>
        <p:txBody>
          <a:bodyPr wrap="none">
            <a:spAutoFit/>
          </a:bodyPr>
          <a:lstStyle/>
          <a:p>
            <a:r>
              <a:rPr lang="nn-NO" sz="2400" dirty="0"/>
              <a:t>sild</a:t>
            </a:r>
          </a:p>
        </p:txBody>
      </p:sp>
      <p:sp>
        <p:nvSpPr>
          <p:cNvPr id="14" name="Rektangel 13"/>
          <p:cNvSpPr/>
          <p:nvPr/>
        </p:nvSpPr>
        <p:spPr>
          <a:xfrm>
            <a:off x="7307978" y="5055950"/>
            <a:ext cx="1070293" cy="461665"/>
          </a:xfrm>
          <a:prstGeom prst="rect">
            <a:avLst/>
          </a:prstGeom>
        </p:spPr>
        <p:txBody>
          <a:bodyPr wrap="none">
            <a:spAutoFit/>
          </a:bodyPr>
          <a:lstStyle/>
          <a:p>
            <a:r>
              <a:rPr lang="nn-NO" sz="2400" dirty="0"/>
              <a:t>flyndre</a:t>
            </a:r>
          </a:p>
        </p:txBody>
      </p:sp>
      <p:sp>
        <p:nvSpPr>
          <p:cNvPr id="15" name="Rektangel 14"/>
          <p:cNvSpPr/>
          <p:nvPr/>
        </p:nvSpPr>
        <p:spPr>
          <a:xfrm>
            <a:off x="5717480" y="6401544"/>
            <a:ext cx="1122038" cy="461665"/>
          </a:xfrm>
          <a:prstGeom prst="rect">
            <a:avLst/>
          </a:prstGeom>
        </p:spPr>
        <p:txBody>
          <a:bodyPr wrap="none">
            <a:spAutoFit/>
          </a:bodyPr>
          <a:lstStyle/>
          <a:p>
            <a:r>
              <a:rPr lang="nn-NO" sz="2400" dirty="0"/>
              <a:t>steinbit</a:t>
            </a:r>
          </a:p>
        </p:txBody>
      </p:sp>
      <p:pic>
        <p:nvPicPr>
          <p:cNvPr id="2060" name="Picture 12" descr="Bilderesultat for sil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912" y="2242968"/>
            <a:ext cx="3456058" cy="116442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ilderesultat for steinbi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065" y="5014629"/>
            <a:ext cx="5346864" cy="1585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p:cNvGrpSpPr/>
          <p:nvPr/>
        </p:nvGrpSpPr>
        <p:grpSpPr>
          <a:xfrm>
            <a:off x="469999" y="260648"/>
            <a:ext cx="8168265" cy="5135736"/>
            <a:chOff x="467543" y="476672"/>
            <a:chExt cx="8168265" cy="5135736"/>
          </a:xfrm>
        </p:grpSpPr>
        <p:pic>
          <p:nvPicPr>
            <p:cNvPr id="3074"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67543" y="476672"/>
              <a:ext cx="8168265" cy="51357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ikebent trekant 2"/>
            <p:cNvSpPr/>
            <p:nvPr/>
          </p:nvSpPr>
          <p:spPr>
            <a:xfrm rot="5400000">
              <a:off x="3527884" y="1748396"/>
              <a:ext cx="2808312" cy="25922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5" name="Rektangel 4">
            <a:hlinkClick r:id="rId3"/>
          </p:cNvPr>
          <p:cNvSpPr/>
          <p:nvPr/>
        </p:nvSpPr>
        <p:spPr>
          <a:xfrm>
            <a:off x="467544" y="271388"/>
            <a:ext cx="8168265" cy="5135736"/>
          </a:xfrm>
          <a:prstGeom prst="rect">
            <a:avLst/>
          </a:prstGeom>
          <a:solidFill>
            <a:srgbClr val="000099">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2472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965747691"/>
              </p:ext>
            </p:extLst>
          </p:nvPr>
        </p:nvGraphicFramePr>
        <p:xfrm>
          <a:off x="899592" y="908720"/>
          <a:ext cx="6624736" cy="4824534"/>
        </p:xfrm>
        <a:graphic>
          <a:graphicData uri="http://schemas.openxmlformats.org/drawingml/2006/table">
            <a:tbl>
              <a:tblPr firstRow="1" firstCol="1" bandRow="1">
                <a:tableStyleId>{5C22544A-7EE6-4342-B048-85BDC9FD1C3A}</a:tableStyleId>
              </a:tblPr>
              <a:tblGrid>
                <a:gridCol w="6624736">
                  <a:extLst>
                    <a:ext uri="{9D8B030D-6E8A-4147-A177-3AD203B41FA5}">
                      <a16:colId xmlns:a16="http://schemas.microsoft.com/office/drawing/2014/main" val="20000"/>
                    </a:ext>
                  </a:extLst>
                </a:gridCol>
              </a:tblGrid>
              <a:tr h="4824534">
                <a:tc>
                  <a:txBody>
                    <a:bodyPr/>
                    <a:lstStyle/>
                    <a:p>
                      <a:pPr>
                        <a:lnSpc>
                          <a:spcPct val="115000"/>
                        </a:lnSpc>
                        <a:spcAft>
                          <a:spcPts val="0"/>
                        </a:spcAft>
                      </a:pPr>
                      <a:r>
                        <a:rPr lang="nn-NO" sz="2000" b="0" noProof="0" dirty="0">
                          <a:solidFill>
                            <a:schemeClr val="bg1">
                              <a:lumMod val="65000"/>
                            </a:schemeClr>
                          </a:solidFill>
                          <a:effectLst/>
                          <a:latin typeface="Comic Sans MS" panose="030F0702030302020204" pitchFamily="66" charset="0"/>
                        </a:rPr>
                        <a:t>Plantar og dyr og området dei lever i, kallar vi eit økosystem. </a:t>
                      </a:r>
                      <a:r>
                        <a:rPr lang="nn-NO" sz="2000" b="0" noProof="0" dirty="0">
                          <a:solidFill>
                            <a:schemeClr val="tx1"/>
                          </a:solidFill>
                          <a:effectLst/>
                          <a:latin typeface="Comic Sans MS" panose="030F0702030302020204" pitchFamily="66" charset="0"/>
                        </a:rPr>
                        <a:t>Artane i eit økosystem påverkar kvarandre.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 name="TekstSylinder 3"/>
          <p:cNvSpPr txBox="1"/>
          <p:nvPr/>
        </p:nvSpPr>
        <p:spPr>
          <a:xfrm>
            <a:off x="50750" y="7630"/>
            <a:ext cx="1943289"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b="1" dirty="0">
                <a:solidFill>
                  <a:schemeClr val="bg1"/>
                </a:solidFill>
                <a:effectLst>
                  <a:outerShdw dist="38100" dir="1800000" algn="ctr" rotWithShape="0">
                    <a:schemeClr val="tx1"/>
                  </a:outerShdw>
                </a:effectLst>
              </a:rPr>
              <a:t>Nøkkelsetningsark</a:t>
            </a:r>
          </a:p>
        </p:txBody>
      </p:sp>
    </p:spTree>
    <p:extLst>
      <p:ext uri="{BB962C8B-B14F-4D97-AF65-F5344CB8AC3E}">
        <p14:creationId xmlns:p14="http://schemas.microsoft.com/office/powerpoint/2010/main" val="921463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 y="332657"/>
            <a:ext cx="9141172" cy="552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693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txBox="1">
            <a:spLocks/>
          </p:cNvSpPr>
          <p:nvPr/>
        </p:nvSpPr>
        <p:spPr>
          <a:xfrm>
            <a:off x="179512" y="2060848"/>
            <a:ext cx="8712968" cy="7920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n-NO" sz="6600" b="1" dirty="0"/>
              <a:t>Kongekrabbe</a:t>
            </a:r>
            <a:endParaRPr lang="nn-NO" sz="5400" b="1" dirty="0"/>
          </a:p>
        </p:txBody>
      </p:sp>
      <p:sp>
        <p:nvSpPr>
          <p:cNvPr id="4" name="Undertittel 2"/>
          <p:cNvSpPr txBox="1">
            <a:spLocks/>
          </p:cNvSpPr>
          <p:nvPr/>
        </p:nvSpPr>
        <p:spPr>
          <a:xfrm>
            <a:off x="179512" y="3221360"/>
            <a:ext cx="8712968" cy="7920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n-NO" sz="3600" b="1" dirty="0"/>
              <a:t>Korleis trur du ho ser ut?</a:t>
            </a:r>
          </a:p>
        </p:txBody>
      </p:sp>
    </p:spTree>
    <p:extLst>
      <p:ext uri="{BB962C8B-B14F-4D97-AF65-F5344CB8AC3E}">
        <p14:creationId xmlns:p14="http://schemas.microsoft.com/office/powerpoint/2010/main" val="377221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6024"/>
            <a:ext cx="9128339"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e 5"/>
          <p:cNvPicPr>
            <a:picLocks noChangeAspect="1"/>
          </p:cNvPicPr>
          <p:nvPr/>
        </p:nvPicPr>
        <p:blipFill rotWithShape="1">
          <a:blip r:embed="rId3" cstate="print">
            <a:extLst>
              <a:ext uri="{28A0092B-C50C-407E-A947-70E740481C1C}">
                <a14:useLocalDpi xmlns:a14="http://schemas.microsoft.com/office/drawing/2010/main" val="0"/>
              </a:ext>
            </a:extLst>
          </a:blip>
          <a:srcRect t="18622" b="14049"/>
          <a:stretch/>
        </p:blipFill>
        <p:spPr>
          <a:xfrm>
            <a:off x="6620212" y="2276872"/>
            <a:ext cx="1596811" cy="1075098"/>
          </a:xfrm>
          <a:prstGeom prst="rect">
            <a:avLst/>
          </a:prstGeom>
        </p:spPr>
      </p:pic>
      <p:sp>
        <p:nvSpPr>
          <p:cNvPr id="15" name="Frihåndsform 14"/>
          <p:cNvSpPr/>
          <p:nvPr/>
        </p:nvSpPr>
        <p:spPr>
          <a:xfrm>
            <a:off x="2613082" y="468536"/>
            <a:ext cx="5342282" cy="1791014"/>
          </a:xfrm>
          <a:custGeom>
            <a:avLst/>
            <a:gdLst>
              <a:gd name="connsiteX0" fmla="*/ 4906158 w 5342282"/>
              <a:gd name="connsiteY0" fmla="*/ 1791014 h 1791014"/>
              <a:gd name="connsiteX1" fmla="*/ 4974171 w 5342282"/>
              <a:gd name="connsiteY1" fmla="*/ 1783457 h 1791014"/>
              <a:gd name="connsiteX2" fmla="*/ 4981728 w 5342282"/>
              <a:gd name="connsiteY2" fmla="*/ 1760786 h 1791014"/>
              <a:gd name="connsiteX3" fmla="*/ 5004399 w 5342282"/>
              <a:gd name="connsiteY3" fmla="*/ 1753229 h 1791014"/>
              <a:gd name="connsiteX4" fmla="*/ 5019513 w 5342282"/>
              <a:gd name="connsiteY4" fmla="*/ 1730558 h 1791014"/>
              <a:gd name="connsiteX5" fmla="*/ 5034627 w 5342282"/>
              <a:gd name="connsiteY5" fmla="*/ 1685216 h 1791014"/>
              <a:gd name="connsiteX6" fmla="*/ 5057298 w 5342282"/>
              <a:gd name="connsiteY6" fmla="*/ 1670102 h 1791014"/>
              <a:gd name="connsiteX7" fmla="*/ 5087526 w 5342282"/>
              <a:gd name="connsiteY7" fmla="*/ 1617203 h 1791014"/>
              <a:gd name="connsiteX8" fmla="*/ 5095083 w 5342282"/>
              <a:gd name="connsiteY8" fmla="*/ 1594532 h 1791014"/>
              <a:gd name="connsiteX9" fmla="*/ 5125311 w 5342282"/>
              <a:gd name="connsiteY9" fmla="*/ 1586975 h 1791014"/>
              <a:gd name="connsiteX10" fmla="*/ 5147982 w 5342282"/>
              <a:gd name="connsiteY10" fmla="*/ 1579418 h 1791014"/>
              <a:gd name="connsiteX11" fmla="*/ 5208439 w 5342282"/>
              <a:gd name="connsiteY11" fmla="*/ 1518962 h 1791014"/>
              <a:gd name="connsiteX12" fmla="*/ 5231110 w 5342282"/>
              <a:gd name="connsiteY12" fmla="*/ 1511404 h 1791014"/>
              <a:gd name="connsiteX13" fmla="*/ 5246224 w 5342282"/>
              <a:gd name="connsiteY13" fmla="*/ 1488733 h 1791014"/>
              <a:gd name="connsiteX14" fmla="*/ 5253781 w 5342282"/>
              <a:gd name="connsiteY14" fmla="*/ 1466062 h 1791014"/>
              <a:gd name="connsiteX15" fmla="*/ 5306680 w 5342282"/>
              <a:gd name="connsiteY15" fmla="*/ 1420720 h 1791014"/>
              <a:gd name="connsiteX16" fmla="*/ 5314237 w 5342282"/>
              <a:gd name="connsiteY16" fmla="*/ 1050426 h 1791014"/>
              <a:gd name="connsiteX17" fmla="*/ 5291566 w 5342282"/>
              <a:gd name="connsiteY17" fmla="*/ 921957 h 1791014"/>
              <a:gd name="connsiteX18" fmla="*/ 5276452 w 5342282"/>
              <a:gd name="connsiteY18" fmla="*/ 861500 h 1791014"/>
              <a:gd name="connsiteX19" fmla="*/ 5261338 w 5342282"/>
              <a:gd name="connsiteY19" fmla="*/ 838829 h 1791014"/>
              <a:gd name="connsiteX20" fmla="*/ 5253781 w 5342282"/>
              <a:gd name="connsiteY20" fmla="*/ 816158 h 1791014"/>
              <a:gd name="connsiteX21" fmla="*/ 5231110 w 5342282"/>
              <a:gd name="connsiteY21" fmla="*/ 793487 h 1791014"/>
              <a:gd name="connsiteX22" fmla="*/ 5215996 w 5342282"/>
              <a:gd name="connsiteY22" fmla="*/ 770816 h 1791014"/>
              <a:gd name="connsiteX23" fmla="*/ 5170654 w 5342282"/>
              <a:gd name="connsiteY23" fmla="*/ 748145 h 1791014"/>
              <a:gd name="connsiteX24" fmla="*/ 5155539 w 5342282"/>
              <a:gd name="connsiteY24" fmla="*/ 725474 h 1791014"/>
              <a:gd name="connsiteX25" fmla="*/ 5011956 w 5342282"/>
              <a:gd name="connsiteY25" fmla="*/ 702803 h 1791014"/>
              <a:gd name="connsiteX26" fmla="*/ 4966614 w 5342282"/>
              <a:gd name="connsiteY26" fmla="*/ 687689 h 1791014"/>
              <a:gd name="connsiteX27" fmla="*/ 4943943 w 5342282"/>
              <a:gd name="connsiteY27" fmla="*/ 680132 h 1791014"/>
              <a:gd name="connsiteX28" fmla="*/ 4860816 w 5342282"/>
              <a:gd name="connsiteY28" fmla="*/ 672575 h 1791014"/>
              <a:gd name="connsiteX29" fmla="*/ 4800359 w 5342282"/>
              <a:gd name="connsiteY29" fmla="*/ 627233 h 1791014"/>
              <a:gd name="connsiteX30" fmla="*/ 4777688 w 5342282"/>
              <a:gd name="connsiteY30" fmla="*/ 619676 h 1791014"/>
              <a:gd name="connsiteX31" fmla="*/ 4717232 w 5342282"/>
              <a:gd name="connsiteY31" fmla="*/ 566776 h 1791014"/>
              <a:gd name="connsiteX32" fmla="*/ 4694561 w 5342282"/>
              <a:gd name="connsiteY32" fmla="*/ 544105 h 1791014"/>
              <a:gd name="connsiteX33" fmla="*/ 4641662 w 5342282"/>
              <a:gd name="connsiteY33" fmla="*/ 513877 h 1791014"/>
              <a:gd name="connsiteX34" fmla="*/ 4618991 w 5342282"/>
              <a:gd name="connsiteY34" fmla="*/ 498763 h 1791014"/>
              <a:gd name="connsiteX35" fmla="*/ 4566092 w 5342282"/>
              <a:gd name="connsiteY35" fmla="*/ 483649 h 1791014"/>
              <a:gd name="connsiteX36" fmla="*/ 4543420 w 5342282"/>
              <a:gd name="connsiteY36" fmla="*/ 476092 h 1791014"/>
              <a:gd name="connsiteX37" fmla="*/ 4437622 w 5342282"/>
              <a:gd name="connsiteY37" fmla="*/ 460978 h 1791014"/>
              <a:gd name="connsiteX38" fmla="*/ 4339381 w 5342282"/>
              <a:gd name="connsiteY38" fmla="*/ 438307 h 1791014"/>
              <a:gd name="connsiteX39" fmla="*/ 4316710 w 5342282"/>
              <a:gd name="connsiteY39" fmla="*/ 423193 h 1791014"/>
              <a:gd name="connsiteX40" fmla="*/ 4263811 w 5342282"/>
              <a:gd name="connsiteY40" fmla="*/ 415636 h 1791014"/>
              <a:gd name="connsiteX41" fmla="*/ 4105113 w 5342282"/>
              <a:gd name="connsiteY41" fmla="*/ 408079 h 1791014"/>
              <a:gd name="connsiteX42" fmla="*/ 4037100 w 5342282"/>
              <a:gd name="connsiteY42" fmla="*/ 385408 h 1791014"/>
              <a:gd name="connsiteX43" fmla="*/ 4006872 w 5342282"/>
              <a:gd name="connsiteY43" fmla="*/ 377851 h 1791014"/>
              <a:gd name="connsiteX44" fmla="*/ 3969087 w 5342282"/>
              <a:gd name="connsiteY44" fmla="*/ 355180 h 1791014"/>
              <a:gd name="connsiteX45" fmla="*/ 3938858 w 5342282"/>
              <a:gd name="connsiteY45" fmla="*/ 347623 h 1791014"/>
              <a:gd name="connsiteX46" fmla="*/ 3901073 w 5342282"/>
              <a:gd name="connsiteY46" fmla="*/ 332509 h 1791014"/>
              <a:gd name="connsiteX47" fmla="*/ 3840617 w 5342282"/>
              <a:gd name="connsiteY47" fmla="*/ 309838 h 1791014"/>
              <a:gd name="connsiteX48" fmla="*/ 3765047 w 5342282"/>
              <a:gd name="connsiteY48" fmla="*/ 256938 h 1791014"/>
              <a:gd name="connsiteX49" fmla="*/ 3704591 w 5342282"/>
              <a:gd name="connsiteY49" fmla="*/ 241824 h 1791014"/>
              <a:gd name="connsiteX50" fmla="*/ 3629020 w 5342282"/>
              <a:gd name="connsiteY50" fmla="*/ 211596 h 1791014"/>
              <a:gd name="connsiteX51" fmla="*/ 3576121 w 5342282"/>
              <a:gd name="connsiteY51" fmla="*/ 196482 h 1791014"/>
              <a:gd name="connsiteX52" fmla="*/ 3553450 w 5342282"/>
              <a:gd name="connsiteY52" fmla="*/ 188925 h 1791014"/>
              <a:gd name="connsiteX53" fmla="*/ 3168042 w 5342282"/>
              <a:gd name="connsiteY53" fmla="*/ 181368 h 1791014"/>
              <a:gd name="connsiteX54" fmla="*/ 3107586 w 5342282"/>
              <a:gd name="connsiteY54" fmla="*/ 166254 h 1791014"/>
              <a:gd name="connsiteX55" fmla="*/ 3077358 w 5342282"/>
              <a:gd name="connsiteY55" fmla="*/ 158697 h 1791014"/>
              <a:gd name="connsiteX56" fmla="*/ 3054687 w 5342282"/>
              <a:gd name="connsiteY56" fmla="*/ 136026 h 1791014"/>
              <a:gd name="connsiteX57" fmla="*/ 3032016 w 5342282"/>
              <a:gd name="connsiteY57" fmla="*/ 128469 h 1791014"/>
              <a:gd name="connsiteX58" fmla="*/ 2737292 w 5342282"/>
              <a:gd name="connsiteY58" fmla="*/ 120912 h 1791014"/>
              <a:gd name="connsiteX59" fmla="*/ 2571037 w 5342282"/>
              <a:gd name="connsiteY59" fmla="*/ 113355 h 1791014"/>
              <a:gd name="connsiteX60" fmla="*/ 2548366 w 5342282"/>
              <a:gd name="connsiteY60" fmla="*/ 30228 h 1791014"/>
              <a:gd name="connsiteX61" fmla="*/ 2525695 w 5342282"/>
              <a:gd name="connsiteY61" fmla="*/ 22671 h 1791014"/>
              <a:gd name="connsiteX62" fmla="*/ 2495467 w 5342282"/>
              <a:gd name="connsiteY62" fmla="*/ 7557 h 1791014"/>
              <a:gd name="connsiteX63" fmla="*/ 2314098 w 5342282"/>
              <a:gd name="connsiteY63" fmla="*/ 0 h 1791014"/>
              <a:gd name="connsiteX64" fmla="*/ 1505497 w 5342282"/>
              <a:gd name="connsiteY64" fmla="*/ 22671 h 1791014"/>
              <a:gd name="connsiteX65" fmla="*/ 1309014 w 5342282"/>
              <a:gd name="connsiteY65" fmla="*/ 30228 h 1791014"/>
              <a:gd name="connsiteX66" fmla="*/ 1067189 w 5342282"/>
              <a:gd name="connsiteY66" fmla="*/ 37785 h 1791014"/>
              <a:gd name="connsiteX67" fmla="*/ 931163 w 5342282"/>
              <a:gd name="connsiteY67" fmla="*/ 30228 h 1791014"/>
              <a:gd name="connsiteX68" fmla="*/ 900935 w 5342282"/>
              <a:gd name="connsiteY68" fmla="*/ 37785 h 1791014"/>
              <a:gd name="connsiteX69" fmla="*/ 832921 w 5342282"/>
              <a:gd name="connsiteY69" fmla="*/ 45342 h 1791014"/>
              <a:gd name="connsiteX70" fmla="*/ 787579 w 5342282"/>
              <a:gd name="connsiteY70" fmla="*/ 75570 h 1791014"/>
              <a:gd name="connsiteX71" fmla="*/ 764908 w 5342282"/>
              <a:gd name="connsiteY71" fmla="*/ 90684 h 1791014"/>
              <a:gd name="connsiteX72" fmla="*/ 757351 w 5342282"/>
              <a:gd name="connsiteY72" fmla="*/ 113355 h 1791014"/>
              <a:gd name="connsiteX73" fmla="*/ 636439 w 5342282"/>
              <a:gd name="connsiteY73" fmla="*/ 211596 h 1791014"/>
              <a:gd name="connsiteX74" fmla="*/ 598654 w 5342282"/>
              <a:gd name="connsiteY74" fmla="*/ 241824 h 1791014"/>
              <a:gd name="connsiteX75" fmla="*/ 568425 w 5342282"/>
              <a:gd name="connsiteY75" fmla="*/ 279609 h 1791014"/>
              <a:gd name="connsiteX76" fmla="*/ 523083 w 5342282"/>
              <a:gd name="connsiteY76" fmla="*/ 302281 h 1791014"/>
              <a:gd name="connsiteX77" fmla="*/ 424842 w 5342282"/>
              <a:gd name="connsiteY77" fmla="*/ 370294 h 1791014"/>
              <a:gd name="connsiteX78" fmla="*/ 364386 w 5342282"/>
              <a:gd name="connsiteY78" fmla="*/ 408079 h 1791014"/>
              <a:gd name="connsiteX79" fmla="*/ 311487 w 5342282"/>
              <a:gd name="connsiteY79" fmla="*/ 438307 h 1791014"/>
              <a:gd name="connsiteX80" fmla="*/ 228359 w 5342282"/>
              <a:gd name="connsiteY80" fmla="*/ 483649 h 1791014"/>
              <a:gd name="connsiteX81" fmla="*/ 213245 w 5342282"/>
              <a:gd name="connsiteY81" fmla="*/ 506320 h 1791014"/>
              <a:gd name="connsiteX82" fmla="*/ 198131 w 5342282"/>
              <a:gd name="connsiteY82" fmla="*/ 589447 h 1791014"/>
              <a:gd name="connsiteX83" fmla="*/ 190574 w 5342282"/>
              <a:gd name="connsiteY83" fmla="*/ 1239352 h 1791014"/>
              <a:gd name="connsiteX84" fmla="*/ 175460 w 5342282"/>
              <a:gd name="connsiteY84" fmla="*/ 1262023 h 1791014"/>
              <a:gd name="connsiteX85" fmla="*/ 152789 w 5342282"/>
              <a:gd name="connsiteY85" fmla="*/ 1284694 h 1791014"/>
              <a:gd name="connsiteX86" fmla="*/ 137675 w 5342282"/>
              <a:gd name="connsiteY86" fmla="*/ 1307365 h 1791014"/>
              <a:gd name="connsiteX87" fmla="*/ 115004 w 5342282"/>
              <a:gd name="connsiteY87" fmla="*/ 1314922 h 1791014"/>
              <a:gd name="connsiteX88" fmla="*/ 46991 w 5342282"/>
              <a:gd name="connsiteY88" fmla="*/ 1352707 h 1791014"/>
              <a:gd name="connsiteX89" fmla="*/ 24320 w 5342282"/>
              <a:gd name="connsiteY89" fmla="*/ 1360264 h 1791014"/>
              <a:gd name="connsiteX90" fmla="*/ 1649 w 5342282"/>
              <a:gd name="connsiteY90" fmla="*/ 1367821 h 1791014"/>
              <a:gd name="connsiteX91" fmla="*/ 31877 w 5342282"/>
              <a:gd name="connsiteY91" fmla="*/ 1367821 h 179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342282" h="1791014">
                <a:moveTo>
                  <a:pt x="4906158" y="1791014"/>
                </a:moveTo>
                <a:cubicBezTo>
                  <a:pt x="4928829" y="1788495"/>
                  <a:pt x="4952992" y="1791929"/>
                  <a:pt x="4974171" y="1783457"/>
                </a:cubicBezTo>
                <a:cubicBezTo>
                  <a:pt x="4981567" y="1780499"/>
                  <a:pt x="4976095" y="1766419"/>
                  <a:pt x="4981728" y="1760786"/>
                </a:cubicBezTo>
                <a:cubicBezTo>
                  <a:pt x="4987361" y="1755153"/>
                  <a:pt x="4996842" y="1755748"/>
                  <a:pt x="5004399" y="1753229"/>
                </a:cubicBezTo>
                <a:cubicBezTo>
                  <a:pt x="5009437" y="1745672"/>
                  <a:pt x="5015824" y="1738858"/>
                  <a:pt x="5019513" y="1730558"/>
                </a:cubicBezTo>
                <a:cubicBezTo>
                  <a:pt x="5025983" y="1716000"/>
                  <a:pt x="5021371" y="1694053"/>
                  <a:pt x="5034627" y="1685216"/>
                </a:cubicBezTo>
                <a:lnTo>
                  <a:pt x="5057298" y="1670102"/>
                </a:lnTo>
                <a:cubicBezTo>
                  <a:pt x="5073281" y="1606170"/>
                  <a:pt x="5051508" y="1671230"/>
                  <a:pt x="5087526" y="1617203"/>
                </a:cubicBezTo>
                <a:cubicBezTo>
                  <a:pt x="5091945" y="1610575"/>
                  <a:pt x="5088863" y="1599508"/>
                  <a:pt x="5095083" y="1594532"/>
                </a:cubicBezTo>
                <a:cubicBezTo>
                  <a:pt x="5103193" y="1588044"/>
                  <a:pt x="5115325" y="1589828"/>
                  <a:pt x="5125311" y="1586975"/>
                </a:cubicBezTo>
                <a:cubicBezTo>
                  <a:pt x="5132970" y="1584787"/>
                  <a:pt x="5140425" y="1581937"/>
                  <a:pt x="5147982" y="1579418"/>
                </a:cubicBezTo>
                <a:cubicBezTo>
                  <a:pt x="5179465" y="1532195"/>
                  <a:pt x="5165061" y="1537553"/>
                  <a:pt x="5208439" y="1518962"/>
                </a:cubicBezTo>
                <a:cubicBezTo>
                  <a:pt x="5215761" y="1515824"/>
                  <a:pt x="5223553" y="1513923"/>
                  <a:pt x="5231110" y="1511404"/>
                </a:cubicBezTo>
                <a:cubicBezTo>
                  <a:pt x="5236148" y="1503847"/>
                  <a:pt x="5242162" y="1496857"/>
                  <a:pt x="5246224" y="1488733"/>
                </a:cubicBezTo>
                <a:cubicBezTo>
                  <a:pt x="5249786" y="1481608"/>
                  <a:pt x="5249151" y="1472544"/>
                  <a:pt x="5253781" y="1466062"/>
                </a:cubicBezTo>
                <a:cubicBezTo>
                  <a:pt x="5270440" y="1442739"/>
                  <a:pt x="5284894" y="1435244"/>
                  <a:pt x="5306680" y="1420720"/>
                </a:cubicBezTo>
                <a:cubicBezTo>
                  <a:pt x="5371594" y="1290893"/>
                  <a:pt x="5331173" y="1383497"/>
                  <a:pt x="5314237" y="1050426"/>
                </a:cubicBezTo>
                <a:cubicBezTo>
                  <a:pt x="5307346" y="914903"/>
                  <a:pt x="5308298" y="983307"/>
                  <a:pt x="5291566" y="921957"/>
                </a:cubicBezTo>
                <a:cubicBezTo>
                  <a:pt x="5286100" y="901916"/>
                  <a:pt x="5287975" y="878784"/>
                  <a:pt x="5276452" y="861500"/>
                </a:cubicBezTo>
                <a:cubicBezTo>
                  <a:pt x="5271414" y="853943"/>
                  <a:pt x="5265400" y="846953"/>
                  <a:pt x="5261338" y="838829"/>
                </a:cubicBezTo>
                <a:cubicBezTo>
                  <a:pt x="5257776" y="831704"/>
                  <a:pt x="5258200" y="822786"/>
                  <a:pt x="5253781" y="816158"/>
                </a:cubicBezTo>
                <a:cubicBezTo>
                  <a:pt x="5247853" y="807266"/>
                  <a:pt x="5237952" y="801697"/>
                  <a:pt x="5231110" y="793487"/>
                </a:cubicBezTo>
                <a:cubicBezTo>
                  <a:pt x="5225296" y="786510"/>
                  <a:pt x="5222418" y="777238"/>
                  <a:pt x="5215996" y="770816"/>
                </a:cubicBezTo>
                <a:cubicBezTo>
                  <a:pt x="5201347" y="756167"/>
                  <a:pt x="5189093" y="754291"/>
                  <a:pt x="5170654" y="748145"/>
                </a:cubicBezTo>
                <a:cubicBezTo>
                  <a:pt x="5165616" y="740588"/>
                  <a:pt x="5163241" y="730288"/>
                  <a:pt x="5155539" y="725474"/>
                </a:cubicBezTo>
                <a:cubicBezTo>
                  <a:pt x="5119749" y="703105"/>
                  <a:pt x="5042156" y="705126"/>
                  <a:pt x="5011956" y="702803"/>
                </a:cubicBezTo>
                <a:lnTo>
                  <a:pt x="4966614" y="687689"/>
                </a:lnTo>
                <a:cubicBezTo>
                  <a:pt x="4959057" y="685170"/>
                  <a:pt x="4951876" y="680853"/>
                  <a:pt x="4943943" y="680132"/>
                </a:cubicBezTo>
                <a:lnTo>
                  <a:pt x="4860816" y="672575"/>
                </a:lnTo>
                <a:cubicBezTo>
                  <a:pt x="4842912" y="654673"/>
                  <a:pt x="4825992" y="635777"/>
                  <a:pt x="4800359" y="627233"/>
                </a:cubicBezTo>
                <a:lnTo>
                  <a:pt x="4777688" y="619676"/>
                </a:lnTo>
                <a:cubicBezTo>
                  <a:pt x="4703239" y="545225"/>
                  <a:pt x="4790074" y="629212"/>
                  <a:pt x="4717232" y="566776"/>
                </a:cubicBezTo>
                <a:cubicBezTo>
                  <a:pt x="4709118" y="559821"/>
                  <a:pt x="4702771" y="550947"/>
                  <a:pt x="4694561" y="544105"/>
                </a:cubicBezTo>
                <a:cubicBezTo>
                  <a:pt x="4674476" y="527367"/>
                  <a:pt x="4665180" y="527316"/>
                  <a:pt x="4641662" y="513877"/>
                </a:cubicBezTo>
                <a:cubicBezTo>
                  <a:pt x="4633776" y="509371"/>
                  <a:pt x="4627115" y="502825"/>
                  <a:pt x="4618991" y="498763"/>
                </a:cubicBezTo>
                <a:cubicBezTo>
                  <a:pt x="4606912" y="492723"/>
                  <a:pt x="4577391" y="486877"/>
                  <a:pt x="4566092" y="483649"/>
                </a:cubicBezTo>
                <a:cubicBezTo>
                  <a:pt x="4558432" y="481461"/>
                  <a:pt x="4551265" y="477476"/>
                  <a:pt x="4543420" y="476092"/>
                </a:cubicBezTo>
                <a:cubicBezTo>
                  <a:pt x="4508338" y="469901"/>
                  <a:pt x="4472182" y="469618"/>
                  <a:pt x="4437622" y="460978"/>
                </a:cubicBezTo>
                <a:cubicBezTo>
                  <a:pt x="4364705" y="442749"/>
                  <a:pt x="4397535" y="449938"/>
                  <a:pt x="4339381" y="438307"/>
                </a:cubicBezTo>
                <a:cubicBezTo>
                  <a:pt x="4331824" y="433269"/>
                  <a:pt x="4325409" y="425803"/>
                  <a:pt x="4316710" y="423193"/>
                </a:cubicBezTo>
                <a:cubicBezTo>
                  <a:pt x="4299649" y="418075"/>
                  <a:pt x="4281578" y="416905"/>
                  <a:pt x="4263811" y="415636"/>
                </a:cubicBezTo>
                <a:cubicBezTo>
                  <a:pt x="4210986" y="411863"/>
                  <a:pt x="4158012" y="410598"/>
                  <a:pt x="4105113" y="408079"/>
                </a:cubicBezTo>
                <a:cubicBezTo>
                  <a:pt x="4032674" y="389969"/>
                  <a:pt x="4122471" y="413865"/>
                  <a:pt x="4037100" y="385408"/>
                </a:cubicBezTo>
                <a:cubicBezTo>
                  <a:pt x="4027247" y="382124"/>
                  <a:pt x="4016948" y="380370"/>
                  <a:pt x="4006872" y="377851"/>
                </a:cubicBezTo>
                <a:cubicBezTo>
                  <a:pt x="3994277" y="370294"/>
                  <a:pt x="3982509" y="361145"/>
                  <a:pt x="3969087" y="355180"/>
                </a:cubicBezTo>
                <a:cubicBezTo>
                  <a:pt x="3959596" y="350962"/>
                  <a:pt x="3948711" y="350907"/>
                  <a:pt x="3938858" y="347623"/>
                </a:cubicBezTo>
                <a:cubicBezTo>
                  <a:pt x="3925989" y="343333"/>
                  <a:pt x="3913942" y="336799"/>
                  <a:pt x="3901073" y="332509"/>
                </a:cubicBezTo>
                <a:cubicBezTo>
                  <a:pt x="3863773" y="320076"/>
                  <a:pt x="3875951" y="331922"/>
                  <a:pt x="3840617" y="309838"/>
                </a:cubicBezTo>
                <a:cubicBezTo>
                  <a:pt x="3823941" y="299415"/>
                  <a:pt x="3780367" y="260768"/>
                  <a:pt x="3765047" y="256938"/>
                </a:cubicBezTo>
                <a:cubicBezTo>
                  <a:pt x="3744895" y="251900"/>
                  <a:pt x="3723170" y="251114"/>
                  <a:pt x="3704591" y="241824"/>
                </a:cubicBezTo>
                <a:cubicBezTo>
                  <a:pt x="3660113" y="219585"/>
                  <a:pt x="3685051" y="230273"/>
                  <a:pt x="3629020" y="211596"/>
                </a:cubicBezTo>
                <a:cubicBezTo>
                  <a:pt x="3574657" y="193475"/>
                  <a:pt x="3642551" y="215462"/>
                  <a:pt x="3576121" y="196482"/>
                </a:cubicBezTo>
                <a:cubicBezTo>
                  <a:pt x="3568462" y="194294"/>
                  <a:pt x="3561410" y="189220"/>
                  <a:pt x="3553450" y="188925"/>
                </a:cubicBezTo>
                <a:cubicBezTo>
                  <a:pt x="3425044" y="184169"/>
                  <a:pt x="3296511" y="183887"/>
                  <a:pt x="3168042" y="181368"/>
                </a:cubicBezTo>
                <a:lnTo>
                  <a:pt x="3107586" y="166254"/>
                </a:lnTo>
                <a:lnTo>
                  <a:pt x="3077358" y="158697"/>
                </a:lnTo>
                <a:cubicBezTo>
                  <a:pt x="3069801" y="151140"/>
                  <a:pt x="3063579" y="141954"/>
                  <a:pt x="3054687" y="136026"/>
                </a:cubicBezTo>
                <a:cubicBezTo>
                  <a:pt x="3048059" y="131607"/>
                  <a:pt x="3039973" y="128848"/>
                  <a:pt x="3032016" y="128469"/>
                </a:cubicBezTo>
                <a:cubicBezTo>
                  <a:pt x="2933854" y="123795"/>
                  <a:pt x="2835513" y="124132"/>
                  <a:pt x="2737292" y="120912"/>
                </a:cubicBezTo>
                <a:cubicBezTo>
                  <a:pt x="2681846" y="119094"/>
                  <a:pt x="2626455" y="115874"/>
                  <a:pt x="2571037" y="113355"/>
                </a:cubicBezTo>
                <a:cubicBezTo>
                  <a:pt x="2514885" y="29127"/>
                  <a:pt x="2623623" y="199557"/>
                  <a:pt x="2548366" y="30228"/>
                </a:cubicBezTo>
                <a:cubicBezTo>
                  <a:pt x="2545131" y="22949"/>
                  <a:pt x="2533017" y="25809"/>
                  <a:pt x="2525695" y="22671"/>
                </a:cubicBezTo>
                <a:cubicBezTo>
                  <a:pt x="2515341" y="18233"/>
                  <a:pt x="2506668" y="8757"/>
                  <a:pt x="2495467" y="7557"/>
                </a:cubicBezTo>
                <a:cubicBezTo>
                  <a:pt x="2435303" y="1111"/>
                  <a:pt x="2374554" y="2519"/>
                  <a:pt x="2314098" y="0"/>
                </a:cubicBezTo>
                <a:cubicBezTo>
                  <a:pt x="1689552" y="10238"/>
                  <a:pt x="2042579" y="293"/>
                  <a:pt x="1505497" y="22671"/>
                </a:cubicBezTo>
                <a:lnTo>
                  <a:pt x="1309014" y="30228"/>
                </a:lnTo>
                <a:cubicBezTo>
                  <a:pt x="1102333" y="46762"/>
                  <a:pt x="1182630" y="54277"/>
                  <a:pt x="1067189" y="37785"/>
                </a:cubicBezTo>
                <a:cubicBezTo>
                  <a:pt x="993071" y="13079"/>
                  <a:pt x="1037724" y="21348"/>
                  <a:pt x="931163" y="30228"/>
                </a:cubicBezTo>
                <a:cubicBezTo>
                  <a:pt x="921087" y="32747"/>
                  <a:pt x="911200" y="36206"/>
                  <a:pt x="900935" y="37785"/>
                </a:cubicBezTo>
                <a:cubicBezTo>
                  <a:pt x="878389" y="41254"/>
                  <a:pt x="854561" y="38129"/>
                  <a:pt x="832921" y="45342"/>
                </a:cubicBezTo>
                <a:cubicBezTo>
                  <a:pt x="815688" y="51086"/>
                  <a:pt x="802693" y="65494"/>
                  <a:pt x="787579" y="75570"/>
                </a:cubicBezTo>
                <a:lnTo>
                  <a:pt x="764908" y="90684"/>
                </a:lnTo>
                <a:cubicBezTo>
                  <a:pt x="762389" y="98241"/>
                  <a:pt x="762130" y="106982"/>
                  <a:pt x="757351" y="113355"/>
                </a:cubicBezTo>
                <a:cubicBezTo>
                  <a:pt x="727182" y="153580"/>
                  <a:pt x="672720" y="182572"/>
                  <a:pt x="636439" y="211596"/>
                </a:cubicBezTo>
                <a:cubicBezTo>
                  <a:pt x="623844" y="221672"/>
                  <a:pt x="610059" y="230419"/>
                  <a:pt x="598654" y="241824"/>
                </a:cubicBezTo>
                <a:cubicBezTo>
                  <a:pt x="587249" y="253229"/>
                  <a:pt x="581020" y="269533"/>
                  <a:pt x="568425" y="279609"/>
                </a:cubicBezTo>
                <a:cubicBezTo>
                  <a:pt x="555230" y="290165"/>
                  <a:pt x="537370" y="293257"/>
                  <a:pt x="523083" y="302281"/>
                </a:cubicBezTo>
                <a:cubicBezTo>
                  <a:pt x="489408" y="323550"/>
                  <a:pt x="457982" y="348201"/>
                  <a:pt x="424842" y="370294"/>
                </a:cubicBezTo>
                <a:cubicBezTo>
                  <a:pt x="405069" y="383476"/>
                  <a:pt x="384764" y="395852"/>
                  <a:pt x="364386" y="408079"/>
                </a:cubicBezTo>
                <a:cubicBezTo>
                  <a:pt x="346971" y="418528"/>
                  <a:pt x="328385" y="427042"/>
                  <a:pt x="311487" y="438307"/>
                </a:cubicBezTo>
                <a:cubicBezTo>
                  <a:pt x="254857" y="476060"/>
                  <a:pt x="283010" y="461789"/>
                  <a:pt x="228359" y="483649"/>
                </a:cubicBezTo>
                <a:cubicBezTo>
                  <a:pt x="223321" y="491206"/>
                  <a:pt x="216823" y="497972"/>
                  <a:pt x="213245" y="506320"/>
                </a:cubicBezTo>
                <a:cubicBezTo>
                  <a:pt x="205610" y="524136"/>
                  <a:pt x="199882" y="577189"/>
                  <a:pt x="198131" y="589447"/>
                </a:cubicBezTo>
                <a:cubicBezTo>
                  <a:pt x="195612" y="806082"/>
                  <a:pt x="197873" y="1022825"/>
                  <a:pt x="190574" y="1239352"/>
                </a:cubicBezTo>
                <a:cubicBezTo>
                  <a:pt x="190268" y="1248429"/>
                  <a:pt x="181274" y="1255046"/>
                  <a:pt x="175460" y="1262023"/>
                </a:cubicBezTo>
                <a:cubicBezTo>
                  <a:pt x="168618" y="1270233"/>
                  <a:pt x="159631" y="1276484"/>
                  <a:pt x="152789" y="1284694"/>
                </a:cubicBezTo>
                <a:cubicBezTo>
                  <a:pt x="146975" y="1291671"/>
                  <a:pt x="144767" y="1301691"/>
                  <a:pt x="137675" y="1307365"/>
                </a:cubicBezTo>
                <a:cubicBezTo>
                  <a:pt x="131455" y="1312341"/>
                  <a:pt x="122561" y="1312403"/>
                  <a:pt x="115004" y="1314922"/>
                </a:cubicBezTo>
                <a:cubicBezTo>
                  <a:pt x="81068" y="1348858"/>
                  <a:pt x="102472" y="1334213"/>
                  <a:pt x="46991" y="1352707"/>
                </a:cubicBezTo>
                <a:lnTo>
                  <a:pt x="24320" y="1360264"/>
                </a:lnTo>
                <a:cubicBezTo>
                  <a:pt x="16763" y="1362783"/>
                  <a:pt x="-6317" y="1367821"/>
                  <a:pt x="1649" y="1367821"/>
                </a:cubicBezTo>
                <a:lnTo>
                  <a:pt x="31877" y="136782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188640"/>
            <a:ext cx="1652294" cy="1340768"/>
          </a:xfrm>
          <a:prstGeom prst="rect">
            <a:avLst/>
          </a:prstGeom>
        </p:spPr>
      </p:pic>
      <p:pic>
        <p:nvPicPr>
          <p:cNvPr id="18" name="Bilde 17"/>
          <p:cNvPicPr>
            <a:picLocks noChangeAspect="1"/>
          </p:cNvPicPr>
          <p:nvPr/>
        </p:nvPicPr>
        <p:blipFill rotWithShape="1">
          <a:blip r:embed="rId3" cstate="print">
            <a:extLst>
              <a:ext uri="{28A0092B-C50C-407E-A947-70E740481C1C}">
                <a14:useLocalDpi xmlns:a14="http://schemas.microsoft.com/office/drawing/2010/main" val="0"/>
              </a:ext>
            </a:extLst>
          </a:blip>
          <a:srcRect t="18622" b="14049"/>
          <a:stretch/>
        </p:blipFill>
        <p:spPr>
          <a:xfrm>
            <a:off x="5580112" y="216024"/>
            <a:ext cx="1596811" cy="1075098"/>
          </a:xfrm>
          <a:prstGeom prst="rect">
            <a:avLst/>
          </a:prstGeom>
        </p:spPr>
      </p:pic>
      <p:pic>
        <p:nvPicPr>
          <p:cNvPr id="19" name="Bilde 18"/>
          <p:cNvPicPr>
            <a:picLocks noChangeAspect="1"/>
          </p:cNvPicPr>
          <p:nvPr/>
        </p:nvPicPr>
        <p:blipFill rotWithShape="1">
          <a:blip r:embed="rId3" cstate="print">
            <a:extLst>
              <a:ext uri="{28A0092B-C50C-407E-A947-70E740481C1C}">
                <a14:useLocalDpi xmlns:a14="http://schemas.microsoft.com/office/drawing/2010/main" val="0"/>
              </a:ext>
            </a:extLst>
          </a:blip>
          <a:srcRect t="18622" b="14049"/>
          <a:stretch/>
        </p:blipFill>
        <p:spPr>
          <a:xfrm>
            <a:off x="2123728" y="1364043"/>
            <a:ext cx="1596811" cy="1075098"/>
          </a:xfrm>
          <a:prstGeom prst="rect">
            <a:avLst/>
          </a:prstGeom>
        </p:spPr>
      </p:pic>
      <p:pic>
        <p:nvPicPr>
          <p:cNvPr id="20" name="Bilde 19"/>
          <p:cNvPicPr>
            <a:picLocks noChangeAspect="1"/>
          </p:cNvPicPr>
          <p:nvPr/>
        </p:nvPicPr>
        <p:blipFill rotWithShape="1">
          <a:blip r:embed="rId3" cstate="print">
            <a:extLst>
              <a:ext uri="{28A0092B-C50C-407E-A947-70E740481C1C}">
                <a14:useLocalDpi xmlns:a14="http://schemas.microsoft.com/office/drawing/2010/main" val="0"/>
              </a:ext>
            </a:extLst>
          </a:blip>
          <a:srcRect t="18622" b="14049"/>
          <a:stretch/>
        </p:blipFill>
        <p:spPr>
          <a:xfrm>
            <a:off x="1259632" y="753573"/>
            <a:ext cx="1596811" cy="1075098"/>
          </a:xfrm>
          <a:prstGeom prst="rect">
            <a:avLst/>
          </a:prstGeom>
        </p:spPr>
      </p:pic>
      <p:pic>
        <p:nvPicPr>
          <p:cNvPr id="21" name="Bild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1427" y="1473653"/>
            <a:ext cx="1652294" cy="1340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78779"/>
            <a:ext cx="6436490" cy="806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366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1322326757"/>
              </p:ext>
            </p:extLst>
          </p:nvPr>
        </p:nvGraphicFramePr>
        <p:xfrm>
          <a:off x="899592" y="692696"/>
          <a:ext cx="7344816" cy="5075428"/>
        </p:xfrm>
        <a:graphic>
          <a:graphicData uri="http://schemas.openxmlformats.org/drawingml/2006/table">
            <a:tbl>
              <a:tblPr firstRow="1" firstCol="1" bandRow="1">
                <a:tableStyleId>{5C22544A-7EE6-4342-B048-85BDC9FD1C3A}</a:tableStyleId>
              </a:tblPr>
              <a:tblGrid>
                <a:gridCol w="2160240">
                  <a:extLst>
                    <a:ext uri="{9D8B030D-6E8A-4147-A177-3AD203B41FA5}">
                      <a16:colId xmlns:a16="http://schemas.microsoft.com/office/drawing/2014/main" val="20000"/>
                    </a:ext>
                  </a:extLst>
                </a:gridCol>
                <a:gridCol w="5184576">
                  <a:extLst>
                    <a:ext uri="{9D8B030D-6E8A-4147-A177-3AD203B41FA5}">
                      <a16:colId xmlns:a16="http://schemas.microsoft.com/office/drawing/2014/main" val="20001"/>
                    </a:ext>
                  </a:extLst>
                </a:gridCol>
              </a:tblGrid>
              <a:tr h="371118">
                <a:tc>
                  <a:txBody>
                    <a:bodyPr/>
                    <a:lstStyle/>
                    <a:p>
                      <a:pPr>
                        <a:lnSpc>
                          <a:spcPct val="115000"/>
                        </a:lnSpc>
                        <a:spcAft>
                          <a:spcPts val="0"/>
                        </a:spcAft>
                      </a:pPr>
                      <a:r>
                        <a:rPr lang="nn-NO" sz="2400" noProof="0" dirty="0">
                          <a:solidFill>
                            <a:schemeClr val="tx1"/>
                          </a:solidFill>
                          <a:effectLst/>
                        </a:rPr>
                        <a:t>Omgrep</a:t>
                      </a:r>
                      <a:endParaRPr lang="nn-NO" sz="1100" noProof="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400" noProof="0" dirty="0">
                          <a:solidFill>
                            <a:schemeClr val="tx1"/>
                          </a:solidFill>
                          <a:effectLst/>
                        </a:rPr>
                        <a:t>Forklaring</a:t>
                      </a:r>
                      <a:endParaRPr lang="nn-NO" sz="1100" noProof="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1118">
                <a:tc>
                  <a:txBody>
                    <a:bodyPr/>
                    <a:lstStyle/>
                    <a:p>
                      <a:pPr>
                        <a:lnSpc>
                          <a:spcPct val="115000"/>
                        </a:lnSpc>
                        <a:spcAft>
                          <a:spcPts val="0"/>
                        </a:spcAft>
                      </a:pPr>
                      <a:r>
                        <a:rPr lang="nn-NO" sz="2000" b="0" noProof="0" dirty="0">
                          <a:solidFill>
                            <a:schemeClr val="bg1">
                              <a:lumMod val="65000"/>
                            </a:schemeClr>
                          </a:solidFill>
                          <a:effectLst/>
                          <a:latin typeface="Comic Sans MS" panose="030F0702030302020204" pitchFamily="66" charset="0"/>
                          <a:ea typeface="SimSun"/>
                          <a:cs typeface="Times New Roman"/>
                        </a:rPr>
                        <a:t>artar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noProof="0" dirty="0">
                          <a:solidFill>
                            <a:schemeClr val="bg1">
                              <a:lumMod val="65000"/>
                            </a:schemeClr>
                          </a:solidFill>
                          <a:latin typeface="Comic Sans MS" panose="030F0702030302020204" pitchFamily="66" charset="0"/>
                        </a:rPr>
                        <a:t>ulike typar plantar og dyr, for eksempel ulv, rev, løvetann og blæretang</a:t>
                      </a:r>
                      <a:endParaRPr lang="nn-NO" sz="2000" b="0" noProof="0" dirty="0">
                        <a:solidFill>
                          <a:schemeClr val="bg1">
                            <a:lumMod val="65000"/>
                          </a:schemeClr>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111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nn-NO" sz="2000" b="0" noProof="0" dirty="0">
                          <a:solidFill>
                            <a:schemeClr val="bg1">
                              <a:lumMod val="65000"/>
                            </a:schemeClr>
                          </a:solidFill>
                          <a:effectLst/>
                          <a:latin typeface="Comic Sans MS" panose="030F0702030302020204" pitchFamily="66" charset="0"/>
                        </a:rPr>
                        <a:t>naturmangfald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nn-NO" sz="2000" b="0" noProof="0" dirty="0">
                          <a:solidFill>
                            <a:schemeClr val="bg1">
                              <a:lumMod val="65000"/>
                            </a:schemeClr>
                          </a:solidFill>
                          <a:effectLst/>
                          <a:latin typeface="Comic Sans MS" panose="030F0702030302020204" pitchFamily="66" charset="0"/>
                          <a:ea typeface="SimSun"/>
                          <a:cs typeface="Times New Roman"/>
                        </a:rPr>
                        <a:t>variasjon av liv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1118">
                <a:tc>
                  <a:txBody>
                    <a:bodyPr/>
                    <a:lstStyle/>
                    <a:p>
                      <a:pPr>
                        <a:lnSpc>
                          <a:spcPct val="115000"/>
                        </a:lnSpc>
                        <a:spcAft>
                          <a:spcPts val="0"/>
                        </a:spcAft>
                      </a:pPr>
                      <a:r>
                        <a:rPr lang="nn-NO" sz="2000" b="0" i="0" u="none" strike="noStrike" kern="1200" noProof="0" dirty="0">
                          <a:solidFill>
                            <a:schemeClr val="bg1">
                              <a:lumMod val="65000"/>
                            </a:schemeClr>
                          </a:solidFill>
                          <a:effectLst/>
                          <a:latin typeface="Comic Sans MS" panose="030F0702030302020204" pitchFamily="66" charset="0"/>
                          <a:ea typeface="+mn-ea"/>
                          <a:cs typeface="+mn-cs"/>
                        </a:rPr>
                        <a:t>økosystem</a:t>
                      </a:r>
                      <a:endParaRPr lang="nn-NO" sz="2000" noProof="0" dirty="0">
                        <a:solidFill>
                          <a:schemeClr val="bg1">
                            <a:lumMod val="65000"/>
                          </a:schemeClr>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nn-NO" sz="2000" b="0" i="0" u="none" strike="noStrike" kern="1200" noProof="0" dirty="0">
                          <a:solidFill>
                            <a:schemeClr val="bg1">
                              <a:lumMod val="65000"/>
                            </a:schemeClr>
                          </a:solidFill>
                          <a:effectLst/>
                          <a:latin typeface="Comic Sans MS" panose="030F0702030302020204" pitchFamily="66" charset="0"/>
                          <a:ea typeface="+mn-ea"/>
                          <a:cs typeface="+mn-cs"/>
                        </a:rPr>
                        <a:t>alle artane og miljøet i eit område</a:t>
                      </a:r>
                      <a:endParaRPr lang="nn-NO" sz="2000" b="0" noProof="0" dirty="0">
                        <a:solidFill>
                          <a:schemeClr val="bg1">
                            <a:lumMod val="65000"/>
                          </a:schemeClr>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1118">
                <a:tc>
                  <a:txBody>
                    <a:bodyPr/>
                    <a:lstStyle/>
                    <a:p>
                      <a:pPr>
                        <a:lnSpc>
                          <a:spcPct val="115000"/>
                        </a:lnSpc>
                        <a:spcAft>
                          <a:spcPts val="0"/>
                        </a:spcAft>
                      </a:pPr>
                      <a:r>
                        <a:rPr lang="nn-NO" sz="2000" b="0" i="0" u="none" strike="noStrike" kern="1200" noProof="0" dirty="0">
                          <a:solidFill>
                            <a:schemeClr val="tx1"/>
                          </a:solidFill>
                          <a:effectLst/>
                          <a:latin typeface="Comic Sans MS" panose="030F0702030302020204" pitchFamily="66" charset="0"/>
                          <a:ea typeface="+mn-ea"/>
                          <a:cs typeface="+mn-cs"/>
                        </a:rPr>
                        <a:t>framand art</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b="0" i="0" u="none" strike="noStrike" kern="1200" noProof="0" dirty="0">
                          <a:solidFill>
                            <a:schemeClr val="tx1"/>
                          </a:solidFill>
                          <a:effectLst/>
                          <a:latin typeface="Comic Sans MS" panose="030F0702030302020204" pitchFamily="66" charset="0"/>
                          <a:ea typeface="+mn-ea"/>
                          <a:cs typeface="+mn-cs"/>
                        </a:rPr>
                        <a:t>art som er spreidd ved hjelp av menneskeleg aktivitet til område der dei ikkje høyrer naturleg heime</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1118">
                <a:tc>
                  <a:txBody>
                    <a:bodyPr/>
                    <a:lstStyle/>
                    <a:p>
                      <a:pPr>
                        <a:lnSpc>
                          <a:spcPct val="115000"/>
                        </a:lnSpc>
                        <a:spcAft>
                          <a:spcPts val="0"/>
                        </a:spcAft>
                      </a:pPr>
                      <a:r>
                        <a:rPr lang="nn-NO" sz="2000" noProof="0" dirty="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noProof="0" dirty="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1118">
                <a:tc>
                  <a:txBody>
                    <a:bodyPr/>
                    <a:lstStyle/>
                    <a:p>
                      <a:pPr>
                        <a:lnSpc>
                          <a:spcPct val="115000"/>
                        </a:lnSpc>
                        <a:spcAft>
                          <a:spcPts val="0"/>
                        </a:spcAft>
                      </a:pPr>
                      <a:r>
                        <a:rPr lang="nn-NO" sz="2000" noProof="0" dirty="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noProof="0" dirty="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1118">
                <a:tc>
                  <a:txBody>
                    <a:bodyPr/>
                    <a:lstStyle/>
                    <a:p>
                      <a:pPr>
                        <a:lnSpc>
                          <a:spcPct val="115000"/>
                        </a:lnSpc>
                        <a:spcAft>
                          <a:spcPts val="0"/>
                        </a:spcAft>
                      </a:pPr>
                      <a:r>
                        <a:rPr lang="nn-NO" sz="2000" noProof="0" dirty="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noProof="0" dirty="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1118">
                <a:tc>
                  <a:txBody>
                    <a:bodyPr/>
                    <a:lstStyle/>
                    <a:p>
                      <a:pPr>
                        <a:lnSpc>
                          <a:spcPct val="115000"/>
                        </a:lnSpc>
                        <a:spcAft>
                          <a:spcPts val="0"/>
                        </a:spcAft>
                      </a:pPr>
                      <a:r>
                        <a:rPr lang="nn-NO" sz="2000" noProof="0" dirty="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noProof="0" dirty="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4" name="TekstSylinder 3"/>
          <p:cNvSpPr txBox="1"/>
          <p:nvPr/>
        </p:nvSpPr>
        <p:spPr>
          <a:xfrm>
            <a:off x="50750" y="7630"/>
            <a:ext cx="1351139"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b="1" dirty="0">
                <a:solidFill>
                  <a:schemeClr val="bg1"/>
                </a:solidFill>
                <a:effectLst>
                  <a:outerShdw dist="38100" dir="1800000" algn="ctr" rotWithShape="0">
                    <a:schemeClr val="tx1"/>
                  </a:outerShdw>
                </a:effectLst>
              </a:rPr>
              <a:t>Omgrepsark</a:t>
            </a:r>
          </a:p>
        </p:txBody>
      </p:sp>
    </p:spTree>
    <p:extLst>
      <p:ext uri="{BB962C8B-B14F-4D97-AF65-F5344CB8AC3E}">
        <p14:creationId xmlns:p14="http://schemas.microsoft.com/office/powerpoint/2010/main" val="1117330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2534772844"/>
              </p:ext>
            </p:extLst>
          </p:nvPr>
        </p:nvGraphicFramePr>
        <p:xfrm>
          <a:off x="899592" y="692696"/>
          <a:ext cx="6624736" cy="4824534"/>
        </p:xfrm>
        <a:graphic>
          <a:graphicData uri="http://schemas.openxmlformats.org/drawingml/2006/table">
            <a:tbl>
              <a:tblPr firstRow="1" firstCol="1" bandRow="1">
                <a:tableStyleId>{5C22544A-7EE6-4342-B048-85BDC9FD1C3A}</a:tableStyleId>
              </a:tblPr>
              <a:tblGrid>
                <a:gridCol w="6624736">
                  <a:extLst>
                    <a:ext uri="{9D8B030D-6E8A-4147-A177-3AD203B41FA5}">
                      <a16:colId xmlns:a16="http://schemas.microsoft.com/office/drawing/2014/main" val="20000"/>
                    </a:ext>
                  </a:extLst>
                </a:gridCol>
              </a:tblGrid>
              <a:tr h="4824534">
                <a:tc>
                  <a:txBody>
                    <a:bodyPr/>
                    <a:lstStyle/>
                    <a:p>
                      <a:pPr>
                        <a:lnSpc>
                          <a:spcPct val="115000"/>
                        </a:lnSpc>
                        <a:spcAft>
                          <a:spcPts val="0"/>
                        </a:spcAft>
                      </a:pPr>
                      <a:r>
                        <a:rPr lang="nn-NO" sz="2000" b="0" noProof="0" dirty="0">
                          <a:solidFill>
                            <a:schemeClr val="tx1"/>
                          </a:solidFill>
                          <a:effectLst/>
                          <a:latin typeface="Comic Sans MS" panose="030F0702030302020204" pitchFamily="66" charset="0"/>
                        </a:rPr>
                        <a:t>I dag endrar vi naturen mykje raskare enn vi nokon gong har gjort. Vi spreier for eksempel stadig fleire planter og dyr til nye område. Desse kallar vi framande artar, og nokre av dei kan vere eit problem for planter og dyr som finst der frå før.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 name="TekstSylinder 3"/>
          <p:cNvSpPr txBox="1"/>
          <p:nvPr/>
        </p:nvSpPr>
        <p:spPr>
          <a:xfrm>
            <a:off x="50750" y="7630"/>
            <a:ext cx="1943289"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b="1" dirty="0">
                <a:solidFill>
                  <a:schemeClr val="bg1"/>
                </a:solidFill>
                <a:effectLst>
                  <a:outerShdw dist="38100" dir="1800000" algn="ctr" rotWithShape="0">
                    <a:schemeClr val="tx1"/>
                  </a:outerShdw>
                </a:effectLst>
              </a:rPr>
              <a:t>Nøkkelsetningsark</a:t>
            </a:r>
          </a:p>
        </p:txBody>
      </p:sp>
    </p:spTree>
    <p:extLst>
      <p:ext uri="{BB962C8B-B14F-4D97-AF65-F5344CB8AC3E}">
        <p14:creationId xmlns:p14="http://schemas.microsoft.com/office/powerpoint/2010/main" val="677297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671"/>
            <a:ext cx="9144000" cy="451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9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90388"/>
            <a:ext cx="9144000" cy="451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a:xfrm>
            <a:off x="6732240" y="1124744"/>
            <a:ext cx="2411760" cy="28803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8078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2"/>
          <p:cNvSpPr txBox="1">
            <a:spLocks/>
          </p:cNvSpPr>
          <p:nvPr/>
        </p:nvSpPr>
        <p:spPr>
          <a:xfrm>
            <a:off x="1187624" y="836712"/>
            <a:ext cx="6480720" cy="7920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n-NO" sz="3600" b="1" dirty="0"/>
              <a:t>Kongekrabba blir kjempestor, </a:t>
            </a:r>
            <a:r>
              <a:rPr lang="nn-NO" sz="3600" b="1" dirty="0">
                <a:solidFill>
                  <a:srgbClr val="FF0000"/>
                </a:solidFill>
              </a:rPr>
              <a:t>omkring</a:t>
            </a:r>
            <a:r>
              <a:rPr lang="nn-NO" sz="3600" b="1" dirty="0"/>
              <a:t> </a:t>
            </a:r>
            <a:r>
              <a:rPr lang="nn-NO" sz="4400" b="1" dirty="0">
                <a:solidFill>
                  <a:srgbClr val="FF0000"/>
                </a:solidFill>
              </a:rPr>
              <a:t>5 kg tung </a:t>
            </a:r>
            <a:r>
              <a:rPr lang="nn-NO" sz="3600" b="1" dirty="0"/>
              <a:t>og 50 cm i diameter – nokre gongar over ein meter mellom ytst på beina.</a:t>
            </a:r>
          </a:p>
        </p:txBody>
      </p:sp>
    </p:spTree>
    <p:extLst>
      <p:ext uri="{BB962C8B-B14F-4D97-AF65-F5344CB8AC3E}">
        <p14:creationId xmlns:p14="http://schemas.microsoft.com/office/powerpoint/2010/main" val="295793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15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990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542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99053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17363</TotalTime>
  <Words>335</Words>
  <Application>Microsoft Office PowerPoint</Application>
  <PresentationFormat>Skjermfremvisning (4:3)</PresentationFormat>
  <Paragraphs>69</Paragraphs>
  <Slides>23</Slides>
  <Notes>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Arial</vt:lpstr>
      <vt:lpstr>Calibri</vt:lpstr>
      <vt:lpstr>Comic Sans MS</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Rim Tusvik</dc:creator>
  <cp:lastModifiedBy>Øystein Sørborg</cp:lastModifiedBy>
  <cp:revision>41</cp:revision>
  <dcterms:created xsi:type="dcterms:W3CDTF">2017-02-01T13:29:27Z</dcterms:created>
  <dcterms:modified xsi:type="dcterms:W3CDTF">2021-09-01T11:03:52Z</dcterms:modified>
</cp:coreProperties>
</file>