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261" r:id="rId4"/>
    <p:sldId id="269" r:id="rId5"/>
    <p:sldId id="296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11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771B-B9C3-4CFF-8405-78580F201AF8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018E-7FAC-4F0E-8FED-6B2CF2404D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1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018E-7FAC-4F0E-8FED-6B2CF2404D3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54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018E-7FAC-4F0E-8FED-6B2CF2404D3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28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018E-7FAC-4F0E-8FED-6B2CF2404D3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1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o/url?sa=i&amp;rct=j&amp;q=&amp;esrc=s&amp;source=images&amp;cd=&amp;cad=rja&amp;uact=8&amp;ved=0ahUKEwjj5MSCqc7RAhVHCSwKHcdbAbAQjRwIBw&amp;url=https://kolonial.no/produkter/429-tine-laktosefri-lettmelk-1l/&amp;bvm=bv.144224172,d.bGg&amp;psig=AFQjCNFtXKKfjK8tKD6qhyoT0b1uSOzSCg&amp;ust=1484919140931184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no/url?sa=i&amp;rct=j&amp;q=&amp;esrc=s&amp;source=images&amp;cd=&amp;cad=rja&amp;uact=8&amp;ved=0ahUKEwjfi6a9qM7RAhWJDCwKHVDtB-UQjRwIBw&amp;url=https://www.nrk.no/rogaland/meieri-solte-vaskevann-i-melk-1.7517395&amp;bvm=bv.144224172,d.bGg&amp;psig=AFQjCNF_tp0hdSQYRzLq5m9H93tjFCXJ9w&amp;ust=1484918944852017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fVQ8eWG3I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v.nrk.no/serie/oeyeblikket/dmpv73053215/sesong-1/episode-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11760" y="3645024"/>
            <a:ext cx="6948264" cy="1470025"/>
          </a:xfrm>
        </p:spPr>
        <p:txBody>
          <a:bodyPr>
            <a:normAutofit/>
          </a:bodyPr>
          <a:lstStyle/>
          <a:p>
            <a:r>
              <a:rPr lang="nb-NO" sz="8000" dirty="0" smtClean="0"/>
              <a:t>Enzym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416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85960"/>
            <a:ext cx="2684858" cy="18856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627784" y="1700808"/>
            <a:ext cx="61206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/>
          <p:cNvCxnSpPr/>
          <p:nvPr/>
        </p:nvCxnSpPr>
        <p:spPr>
          <a:xfrm>
            <a:off x="6156176" y="1637359"/>
            <a:ext cx="58109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85960"/>
            <a:ext cx="2844537" cy="188568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354221" y="2534707"/>
            <a:ext cx="2414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Foto: Øyvind Holmstad CC BY-SA</a:t>
            </a:r>
            <a:endParaRPr lang="nn-NO" sz="1000" dirty="0"/>
          </a:p>
        </p:txBody>
      </p:sp>
      <p:pic>
        <p:nvPicPr>
          <p:cNvPr id="15" name="Picture 10" descr="Relatert bil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9457"/>
            <a:ext cx="1579241" cy="21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Bilderesultat for laktosefri lettmel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60568"/>
            <a:ext cx="996546" cy="25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5"/>
          <p:cNvCxnSpPr/>
          <p:nvPr/>
        </p:nvCxnSpPr>
        <p:spPr>
          <a:xfrm>
            <a:off x="6660232" y="5013176"/>
            <a:ext cx="10081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6"/>
          <p:cNvCxnSpPr/>
          <p:nvPr/>
        </p:nvCxnSpPr>
        <p:spPr>
          <a:xfrm>
            <a:off x="5364088" y="5013176"/>
            <a:ext cx="10081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3762020" y="4365242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 smtClean="0"/>
              <a:t>??</a:t>
            </a:r>
            <a:endParaRPr lang="nb-NO" sz="8800" dirty="0"/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11103"/>
            <a:ext cx="3243326" cy="2154828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2" y="3856674"/>
            <a:ext cx="3507830" cy="2463686"/>
          </a:xfrm>
          <a:prstGeom prst="rect">
            <a:avLst/>
          </a:prstGeom>
        </p:spPr>
      </p:pic>
      <p:cxnSp>
        <p:nvCxnSpPr>
          <p:cNvPr id="26" name="Straight Arrow Connector 15"/>
          <p:cNvCxnSpPr/>
          <p:nvPr/>
        </p:nvCxnSpPr>
        <p:spPr>
          <a:xfrm>
            <a:off x="5724768" y="2534707"/>
            <a:ext cx="1944216" cy="241098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/>
          <p:nvPr/>
        </p:nvSpPr>
        <p:spPr>
          <a:xfrm>
            <a:off x="5386796" y="2881587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 smtClean="0"/>
              <a:t>?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22590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562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7529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1700" dirty="0" smtClean="0"/>
              <a:t>	</a:t>
            </a:r>
            <a:endParaRPr lang="nb-NO" sz="1200" dirty="0" smtClean="0"/>
          </a:p>
          <a:p>
            <a:pPr marL="0" indent="0">
              <a:buNone/>
            </a:pPr>
            <a:endParaRPr lang="nb-NO" sz="1200" dirty="0"/>
          </a:p>
          <a:p>
            <a:pPr marL="0" indent="0" algn="ctr">
              <a:buNone/>
            </a:pPr>
            <a:r>
              <a:rPr lang="nb-NO" sz="7400" dirty="0" err="1" smtClean="0">
                <a:hlinkClick r:id="rId3"/>
              </a:rPr>
              <a:t>Køyr</a:t>
            </a:r>
            <a:r>
              <a:rPr lang="nb-NO" sz="7400" dirty="0" smtClean="0">
                <a:hlinkClick r:id="rId3"/>
              </a:rPr>
              <a:t> </a:t>
            </a:r>
            <a:r>
              <a:rPr lang="nb-NO" sz="7400" dirty="0" smtClean="0">
                <a:hlinkClick r:id="rId3"/>
              </a:rPr>
              <a:t>video</a:t>
            </a:r>
            <a:endParaRPr lang="nb-NO" sz="7400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000" dirty="0">
                <a:solidFill>
                  <a:srgbClr val="FF0000"/>
                </a:solidFill>
              </a:rPr>
              <a:t>	</a:t>
            </a:r>
            <a:endParaRPr lang="nb-NO" sz="2000" dirty="0" smtClean="0">
              <a:solidFill>
                <a:srgbClr val="FF00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04248" y="311629"/>
            <a:ext cx="2232248" cy="156966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K</a:t>
            </a:r>
            <a:r>
              <a:rPr lang="nb-NO" sz="3200" dirty="0" smtClean="0"/>
              <a:t>va trur de </a:t>
            </a:r>
            <a:r>
              <a:rPr lang="nb-NO" sz="3200" dirty="0" smtClean="0"/>
              <a:t>det </a:t>
            </a:r>
            <a:r>
              <a:rPr lang="nb-NO" sz="3200" dirty="0" smtClean="0"/>
              <a:t>kvite </a:t>
            </a:r>
            <a:r>
              <a:rPr lang="nb-NO" sz="3200" dirty="0" smtClean="0"/>
              <a:t>pulveret er?</a:t>
            </a:r>
            <a:endParaRPr lang="nn-NO" sz="3200" dirty="0"/>
          </a:p>
        </p:txBody>
      </p:sp>
    </p:spTree>
    <p:extLst>
      <p:ext uri="{BB962C8B-B14F-4D97-AF65-F5344CB8AC3E}">
        <p14:creationId xmlns:p14="http://schemas.microsoft.com/office/powerpoint/2010/main" val="40516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9800" dirty="0"/>
              <a:t>K</a:t>
            </a:r>
            <a:r>
              <a:rPr lang="nb-NO" sz="9800" dirty="0" smtClean="0"/>
              <a:t>va trur de </a:t>
            </a:r>
            <a:r>
              <a:rPr lang="nb-NO" sz="9800" dirty="0" smtClean="0"/>
              <a:t>det </a:t>
            </a:r>
            <a:r>
              <a:rPr lang="nb-NO" sz="9800" dirty="0"/>
              <a:t>k</a:t>
            </a:r>
            <a:r>
              <a:rPr lang="nb-NO" sz="9800" dirty="0" smtClean="0"/>
              <a:t>vite </a:t>
            </a:r>
            <a:r>
              <a:rPr lang="nb-NO" sz="9800" dirty="0" smtClean="0"/>
              <a:t>pulveret </a:t>
            </a:r>
            <a:r>
              <a:rPr lang="nb-NO" sz="9800" dirty="0"/>
              <a:t>e</a:t>
            </a:r>
            <a:r>
              <a:rPr lang="nb-NO" sz="9800" dirty="0" smtClean="0"/>
              <a:t>r?</a:t>
            </a:r>
          </a:p>
          <a:p>
            <a:pPr marL="0" indent="0">
              <a:buNone/>
            </a:pPr>
            <a:endParaRPr lang="nb-NO" sz="9800" dirty="0"/>
          </a:p>
          <a:p>
            <a:pPr marL="0" indent="0">
              <a:buNone/>
            </a:pPr>
            <a:r>
              <a:rPr lang="nb-NO" sz="9800" dirty="0"/>
              <a:t>K</a:t>
            </a:r>
            <a:r>
              <a:rPr lang="nb-NO" sz="9800" dirty="0" smtClean="0"/>
              <a:t>va blei </a:t>
            </a:r>
            <a:r>
              <a:rPr lang="nb-NO" sz="9800" dirty="0" smtClean="0"/>
              <a:t>målt for å finne effekten av å tilsette det </a:t>
            </a:r>
            <a:r>
              <a:rPr lang="nb-NO" sz="9800" dirty="0" smtClean="0"/>
              <a:t>kvite </a:t>
            </a:r>
            <a:r>
              <a:rPr lang="nb-NO" sz="9800" dirty="0" smtClean="0"/>
              <a:t>pulveret?</a:t>
            </a:r>
          </a:p>
          <a:p>
            <a:pPr marL="0" indent="0">
              <a:buNone/>
            </a:pPr>
            <a:endParaRPr lang="nb-NO" sz="9800" dirty="0" smtClean="0"/>
          </a:p>
          <a:p>
            <a:pPr marL="0" indent="0">
              <a:buNone/>
            </a:pPr>
            <a:r>
              <a:rPr lang="nb-NO" sz="9800" dirty="0"/>
              <a:t>K</a:t>
            </a:r>
            <a:r>
              <a:rPr lang="nb-NO" sz="9800" dirty="0" smtClean="0"/>
              <a:t>va </a:t>
            </a:r>
            <a:r>
              <a:rPr lang="nb-NO" sz="9800" dirty="0"/>
              <a:t>var likt i </a:t>
            </a:r>
            <a:r>
              <a:rPr lang="nb-NO" sz="9800" dirty="0" err="1" smtClean="0"/>
              <a:t>dei</a:t>
            </a:r>
            <a:r>
              <a:rPr lang="nb-NO" sz="9800" dirty="0" smtClean="0"/>
              <a:t> </a:t>
            </a:r>
            <a:r>
              <a:rPr lang="nb-NO" sz="9800" dirty="0"/>
              <a:t>ulike </a:t>
            </a:r>
            <a:r>
              <a:rPr lang="nb-NO" sz="9800" dirty="0" smtClean="0"/>
              <a:t>forsøka </a:t>
            </a:r>
            <a:r>
              <a:rPr lang="nb-NO" sz="9800" dirty="0"/>
              <a:t>med </a:t>
            </a:r>
            <a:r>
              <a:rPr lang="nb-NO" sz="9800" dirty="0" smtClean="0"/>
              <a:t>lettmjølk</a:t>
            </a:r>
            <a:r>
              <a:rPr lang="nb-NO" sz="9800" dirty="0"/>
              <a:t>?</a:t>
            </a:r>
          </a:p>
          <a:p>
            <a:pPr marL="0" indent="0">
              <a:buNone/>
            </a:pPr>
            <a:r>
              <a:rPr lang="nb-NO" sz="2800" dirty="0" smtClean="0">
                <a:solidFill>
                  <a:srgbClr val="FF0000"/>
                </a:solidFill>
              </a:rPr>
              <a:t>			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9600" dirty="0"/>
              <a:t>K</a:t>
            </a:r>
            <a:r>
              <a:rPr lang="nb-NO" sz="9600" dirty="0" smtClean="0"/>
              <a:t>va </a:t>
            </a:r>
            <a:r>
              <a:rPr lang="nb-NO" sz="9600" dirty="0"/>
              <a:t>er laktose (</a:t>
            </a:r>
            <a:r>
              <a:rPr lang="nb-NO" sz="9600" dirty="0" smtClean="0"/>
              <a:t>mjølkesukker</a:t>
            </a:r>
            <a:r>
              <a:rPr lang="nb-NO" sz="9600" dirty="0"/>
              <a:t>)?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9500" dirty="0" smtClean="0"/>
          </a:p>
          <a:p>
            <a:pPr marL="0" indent="0">
              <a:buNone/>
            </a:pPr>
            <a:r>
              <a:rPr lang="nb-NO" sz="9500" dirty="0" smtClean="0"/>
              <a:t>Kva for stoff </a:t>
            </a:r>
            <a:r>
              <a:rPr lang="nb-NO" sz="9500" dirty="0"/>
              <a:t>kunne vi målt for å få </a:t>
            </a:r>
            <a:r>
              <a:rPr lang="nb-NO" sz="9500" dirty="0" err="1" smtClean="0"/>
              <a:t>eit</a:t>
            </a:r>
            <a:r>
              <a:rPr lang="nb-NO" sz="9500" dirty="0" smtClean="0"/>
              <a:t> </a:t>
            </a:r>
            <a:r>
              <a:rPr lang="nb-NO" sz="9500" dirty="0"/>
              <a:t>mål på </a:t>
            </a:r>
            <a:r>
              <a:rPr lang="nb-NO" sz="9500" dirty="0" err="1" smtClean="0"/>
              <a:t>hastigheita</a:t>
            </a:r>
            <a:r>
              <a:rPr lang="nb-NO" sz="9500" dirty="0" smtClean="0"/>
              <a:t> </a:t>
            </a:r>
            <a:r>
              <a:rPr lang="nb-NO" sz="9500" dirty="0"/>
              <a:t>til reaksjonen?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9600" dirty="0" smtClean="0"/>
              <a:t>Kven </a:t>
            </a:r>
            <a:r>
              <a:rPr lang="nb-NO" sz="9600" dirty="0" smtClean="0"/>
              <a:t>har </a:t>
            </a:r>
            <a:r>
              <a:rPr lang="nb-NO" sz="9600" dirty="0" smtClean="0"/>
              <a:t>glede av </a:t>
            </a:r>
            <a:r>
              <a:rPr lang="nb-NO" sz="9600" dirty="0"/>
              <a:t>laktosefri </a:t>
            </a:r>
            <a:r>
              <a:rPr lang="nb-NO" sz="9600" dirty="0" smtClean="0"/>
              <a:t>mjølk</a:t>
            </a:r>
            <a:r>
              <a:rPr lang="nb-NO" sz="9600" dirty="0"/>
              <a:t>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7" y="1628800"/>
            <a:ext cx="5130213" cy="2017584"/>
          </a:xfrm>
          <a:prstGeom prst="rect">
            <a:avLst/>
          </a:prstGeom>
        </p:spPr>
      </p:pic>
      <p:pic>
        <p:nvPicPr>
          <p:cNvPr id="5" name="Picture 2" descr="http://cdn.treningsforum.com/images/portal/food/fluid/tine_laktosefri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5146">
            <a:off x="5963949" y="976522"/>
            <a:ext cx="3600000" cy="21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97582" cy="72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42485" y="4797947"/>
            <a:ext cx="3779912" cy="20357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n-NO" dirty="0" smtClean="0"/>
              <a:t>Enzym </a:t>
            </a:r>
            <a:r>
              <a:rPr lang="nn-NO" dirty="0"/>
              <a:t>er viktige i alle kjemiske </a:t>
            </a:r>
            <a:r>
              <a:rPr lang="nn-NO" dirty="0" smtClean="0"/>
              <a:t>reaksjonar </a:t>
            </a:r>
            <a:r>
              <a:rPr lang="nn-NO" dirty="0"/>
              <a:t>i </a:t>
            </a:r>
            <a:r>
              <a:rPr lang="nn-NO" dirty="0" smtClean="0"/>
              <a:t>cellene, </a:t>
            </a:r>
            <a:r>
              <a:rPr lang="nn-NO" dirty="0" smtClean="0"/>
              <a:t>ikkje berre </a:t>
            </a:r>
            <a:r>
              <a:rPr lang="nn-NO" dirty="0" smtClean="0"/>
              <a:t>ved </a:t>
            </a:r>
            <a:r>
              <a:rPr lang="nn-NO" dirty="0"/>
              <a:t>nedbryting </a:t>
            </a:r>
            <a:r>
              <a:rPr lang="nn-NO" dirty="0" smtClean="0"/>
              <a:t>av </a:t>
            </a:r>
            <a:r>
              <a:rPr lang="nn-NO" dirty="0" smtClean="0"/>
              <a:t>næringsstoff.</a:t>
            </a:r>
            <a:endParaRPr lang="nb-NO" dirty="0"/>
          </a:p>
          <a:p>
            <a:pPr marL="0" indent="0">
              <a:buNone/>
            </a:pPr>
            <a:r>
              <a:rPr lang="nn-NO" dirty="0" smtClean="0">
                <a:hlinkClick r:id="rId4"/>
              </a:rPr>
              <a:t>Elefanttannkrem</a:t>
            </a: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endParaRPr lang="nn-NO" dirty="0" smtClean="0"/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Katalase</a:t>
            </a:r>
            <a:r>
              <a:rPr lang="nb-NO" dirty="0" smtClean="0"/>
              <a:t> – </a:t>
            </a:r>
            <a:r>
              <a:rPr lang="nb-NO" dirty="0" err="1" smtClean="0"/>
              <a:t>finst</a:t>
            </a:r>
            <a:r>
              <a:rPr lang="nb-NO" dirty="0" smtClean="0"/>
              <a:t> </a:t>
            </a:r>
            <a:r>
              <a:rPr lang="nb-NO" dirty="0" smtClean="0"/>
              <a:t>i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smtClean="0"/>
              <a:t>fleste celler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err="1" smtClean="0"/>
              <a:t>katalase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/>
              <a:t>2H</a:t>
            </a:r>
            <a:r>
              <a:rPr lang="nb-NO" baseline="-25000" dirty="0"/>
              <a:t>2</a:t>
            </a:r>
            <a:r>
              <a:rPr lang="nb-NO" dirty="0"/>
              <a:t>O</a:t>
            </a:r>
            <a:r>
              <a:rPr lang="nb-NO" baseline="-25000" dirty="0"/>
              <a:t>2</a:t>
            </a:r>
            <a:r>
              <a:rPr lang="nb-NO" dirty="0"/>
              <a:t>(l)    </a:t>
            </a:r>
            <a:r>
              <a:rPr lang="nb-NO" dirty="0" smtClean="0"/>
              <a:t>               </a:t>
            </a:r>
            <a:r>
              <a:rPr lang="nb-NO" dirty="0" smtClean="0">
                <a:sym typeface="Wingdings"/>
              </a:rPr>
              <a:t></a:t>
            </a:r>
            <a:r>
              <a:rPr lang="nb-NO" dirty="0" smtClean="0"/>
              <a:t>        </a:t>
            </a:r>
            <a:r>
              <a:rPr lang="nb-NO" dirty="0"/>
              <a:t>2H</a:t>
            </a:r>
            <a:r>
              <a:rPr lang="nb-NO" baseline="-25000" dirty="0"/>
              <a:t>2</a:t>
            </a:r>
            <a:r>
              <a:rPr lang="nb-NO" dirty="0"/>
              <a:t>O(l) + O</a:t>
            </a:r>
            <a:r>
              <a:rPr lang="nb-NO" baseline="-25000" dirty="0"/>
              <a:t>2</a:t>
            </a:r>
            <a:r>
              <a:rPr lang="nb-NO" dirty="0"/>
              <a:t>(g)</a:t>
            </a:r>
            <a:endParaRPr lang="en-US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Kva for </a:t>
            </a:r>
            <a:r>
              <a:rPr lang="nb-NO" dirty="0" err="1" smtClean="0"/>
              <a:t>moglegheiter</a:t>
            </a:r>
            <a:r>
              <a:rPr lang="nb-NO" dirty="0" smtClean="0"/>
              <a:t> </a:t>
            </a:r>
            <a:r>
              <a:rPr lang="nb-NO" dirty="0" smtClean="0"/>
              <a:t>har vi </a:t>
            </a:r>
          </a:p>
          <a:p>
            <a:pPr marL="0" indent="0">
              <a:buNone/>
            </a:pPr>
            <a:r>
              <a:rPr lang="nb-NO" dirty="0" smtClean="0"/>
              <a:t>for å måle </a:t>
            </a:r>
            <a:r>
              <a:rPr lang="nb-NO" dirty="0" err="1" smtClean="0"/>
              <a:t>hastigheita</a:t>
            </a:r>
            <a:r>
              <a:rPr lang="nb-NO" dirty="0" smtClean="0"/>
              <a:t>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til </a:t>
            </a:r>
            <a:r>
              <a:rPr lang="nb-NO" dirty="0"/>
              <a:t>denne reaksjonen?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4" y="2879074"/>
            <a:ext cx="3076086" cy="311607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156176" y="599515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Ill.: </a:t>
            </a:r>
            <a:r>
              <a:rPr lang="nb-NO" sz="1000" dirty="0" err="1" smtClean="0"/>
              <a:t>Vossman</a:t>
            </a:r>
            <a:r>
              <a:rPr lang="nb-NO" sz="1000" dirty="0" smtClean="0"/>
              <a:t> CC BY-SA 3.0</a:t>
            </a:r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21525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Alle tar på vernebriller</a:t>
            </a:r>
          </a:p>
          <a:p>
            <a:r>
              <a:rPr lang="nb-NO" sz="2400" dirty="0" smtClean="0"/>
              <a:t>Reagensglass A: hydrogenperoksid (NB! </a:t>
            </a:r>
            <a:r>
              <a:rPr lang="nb-NO" sz="2400" dirty="0" err="1" smtClean="0"/>
              <a:t>Etsande</a:t>
            </a:r>
            <a:r>
              <a:rPr lang="nb-NO" sz="2400" dirty="0" smtClean="0"/>
              <a:t>)</a:t>
            </a:r>
          </a:p>
          <a:p>
            <a:r>
              <a:rPr lang="nb-NO" sz="2400" dirty="0" smtClean="0"/>
              <a:t>Reagensglass B: </a:t>
            </a:r>
            <a:r>
              <a:rPr lang="nb-NO" sz="2400" dirty="0" err="1" smtClean="0"/>
              <a:t>gjærløysning</a:t>
            </a:r>
            <a:endParaRPr lang="nb-NO" sz="2400" dirty="0" smtClean="0"/>
          </a:p>
          <a:p>
            <a:pPr marL="0" lvl="0" indent="0">
              <a:buNone/>
            </a:pPr>
            <a:endParaRPr lang="nb-NO" dirty="0" smtClean="0"/>
          </a:p>
          <a:p>
            <a:pPr marL="0" lvl="0" indent="0">
              <a:buNone/>
            </a:pPr>
            <a:r>
              <a:rPr lang="nb-NO" dirty="0" smtClean="0"/>
              <a:t>Hell </a:t>
            </a:r>
            <a:r>
              <a:rPr lang="nb-NO" dirty="0" err="1" smtClean="0"/>
              <a:t>gjærløysninga</a:t>
            </a:r>
            <a:r>
              <a:rPr lang="nb-NO" dirty="0" smtClean="0"/>
              <a:t> </a:t>
            </a:r>
            <a:r>
              <a:rPr lang="nb-NO" dirty="0" smtClean="0"/>
              <a:t>(reagensglass </a:t>
            </a:r>
            <a:r>
              <a:rPr lang="nb-NO" dirty="0"/>
              <a:t>B) over til </a:t>
            </a:r>
            <a:r>
              <a:rPr lang="nb-NO" dirty="0" err="1" smtClean="0"/>
              <a:t>løysning</a:t>
            </a:r>
            <a:r>
              <a:rPr lang="nb-NO" dirty="0" smtClean="0"/>
              <a:t> </a:t>
            </a:r>
            <a:r>
              <a:rPr lang="nb-NO" dirty="0"/>
              <a:t>med hydrogenperoksid </a:t>
            </a:r>
            <a:r>
              <a:rPr lang="nb-NO" dirty="0" smtClean="0"/>
              <a:t>(reagensglass </a:t>
            </a:r>
            <a:r>
              <a:rPr lang="nb-NO" dirty="0"/>
              <a:t>A</a:t>
            </a:r>
            <a:r>
              <a:rPr lang="nb-NO" dirty="0" smtClean="0"/>
              <a:t>)</a:t>
            </a:r>
          </a:p>
          <a:p>
            <a:pPr marL="0" lvl="0" indent="0">
              <a:buNone/>
            </a:pPr>
            <a:endParaRPr lang="nb-NO" dirty="0" smtClean="0"/>
          </a:p>
          <a:p>
            <a:pPr marL="0" lvl="0" indent="0">
              <a:buNone/>
            </a:pPr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 smtClean="0"/>
              <a:t>skjer?</a:t>
            </a:r>
          </a:p>
          <a:p>
            <a:pPr marL="0" lvl="0" indent="0">
              <a:buNone/>
            </a:pPr>
            <a:r>
              <a:rPr lang="nb-NO" dirty="0" err="1" smtClean="0"/>
              <a:t>Korleis</a:t>
            </a:r>
            <a:r>
              <a:rPr lang="nb-NO" dirty="0" smtClean="0"/>
              <a:t> kan </a:t>
            </a:r>
            <a:r>
              <a:rPr lang="nb-NO" dirty="0" err="1" smtClean="0"/>
              <a:t>reaksjonshastigheita</a:t>
            </a:r>
            <a:r>
              <a:rPr lang="nb-NO" dirty="0" smtClean="0"/>
              <a:t> bli mål?</a:t>
            </a:r>
            <a:endParaRPr lang="en-US" dirty="0"/>
          </a:p>
          <a:p>
            <a:pPr marL="0" indent="0" algn="ctr">
              <a:buNone/>
            </a:pPr>
            <a:endParaRPr lang="nb-NO" sz="2000" dirty="0" smtClean="0"/>
          </a:p>
          <a:p>
            <a:pPr marL="0" indent="0" algn="ctr">
              <a:buNone/>
            </a:pPr>
            <a:r>
              <a:rPr lang="nb-NO" sz="2000" dirty="0" err="1" smtClean="0"/>
              <a:t>katalase</a:t>
            </a:r>
            <a:endParaRPr lang="nb-NO" sz="2000" dirty="0" smtClean="0"/>
          </a:p>
          <a:p>
            <a:pPr marL="0" indent="0" algn="ctr">
              <a:buNone/>
            </a:pPr>
            <a:r>
              <a:rPr lang="nb-NO" sz="2000" dirty="0" smtClean="0"/>
              <a:t>2H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O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(l)                   </a:t>
            </a:r>
            <a:r>
              <a:rPr lang="nb-NO" sz="2000" dirty="0" smtClean="0">
                <a:sym typeface="Wingdings"/>
              </a:rPr>
              <a:t></a:t>
            </a:r>
            <a:r>
              <a:rPr lang="nb-NO" sz="2000" dirty="0" smtClean="0"/>
              <a:t>        2H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O(l) + O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(g)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Kva </a:t>
            </a:r>
            <a:r>
              <a:rPr lang="nb-NO" dirty="0" err="1" smtClean="0"/>
              <a:t>løysning</a:t>
            </a:r>
            <a:r>
              <a:rPr lang="nb-NO" dirty="0" smtClean="0"/>
              <a:t> </a:t>
            </a:r>
            <a:r>
              <a:rPr lang="nb-NO" dirty="0" err="1" smtClean="0"/>
              <a:t>inneheld</a:t>
            </a:r>
            <a:r>
              <a:rPr lang="nb-NO" dirty="0" smtClean="0"/>
              <a:t> </a:t>
            </a:r>
            <a:r>
              <a:rPr lang="nb-NO" dirty="0" err="1" smtClean="0"/>
              <a:t>katalase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dirty="0" smtClean="0"/>
              <a:t>Kva for </a:t>
            </a:r>
            <a:r>
              <a:rPr lang="nb-NO" dirty="0" err="1" smtClean="0"/>
              <a:t>faktorar</a:t>
            </a:r>
            <a:r>
              <a:rPr lang="nb-NO" dirty="0" smtClean="0"/>
              <a:t> </a:t>
            </a:r>
            <a:r>
              <a:rPr lang="nb-NO" dirty="0"/>
              <a:t>kan </a:t>
            </a:r>
            <a:r>
              <a:rPr lang="nb-NO" dirty="0" err="1" smtClean="0"/>
              <a:t>påverke</a:t>
            </a:r>
            <a:r>
              <a:rPr lang="nb-NO" dirty="0" smtClean="0"/>
              <a:t> </a:t>
            </a:r>
            <a:r>
              <a:rPr lang="nb-NO" dirty="0" err="1" smtClean="0"/>
              <a:t>hastigheit</a:t>
            </a:r>
            <a:r>
              <a:rPr lang="nb-NO" dirty="0" smtClean="0"/>
              <a:t> </a:t>
            </a:r>
            <a:r>
              <a:rPr lang="nb-NO" dirty="0"/>
              <a:t>til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/>
              <a:t>enzymkatalysert</a:t>
            </a:r>
            <a:r>
              <a:rPr lang="nb-NO" dirty="0"/>
              <a:t> reaksjon?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12288</TotalTime>
  <Words>201</Words>
  <Application>Microsoft Office PowerPoint</Application>
  <PresentationFormat>Skjermfremvisning (4:3)</PresentationFormat>
  <Paragraphs>67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Enzym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Katalase – finst i dei fleste celler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Gunvor Berge</dc:creator>
  <cp:lastModifiedBy>Aud Ragnhild V K Skår</cp:lastModifiedBy>
  <cp:revision>91</cp:revision>
  <dcterms:created xsi:type="dcterms:W3CDTF">2016-08-12T09:27:46Z</dcterms:created>
  <dcterms:modified xsi:type="dcterms:W3CDTF">2018-11-30T09:17:34Z</dcterms:modified>
</cp:coreProperties>
</file>