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65" r:id="rId4"/>
    <p:sldId id="285" r:id="rId5"/>
    <p:sldId id="257" r:id="rId6"/>
    <p:sldId id="281" r:id="rId7"/>
    <p:sldId id="287" r:id="rId8"/>
    <p:sldId id="258" r:id="rId9"/>
    <p:sldId id="267" r:id="rId10"/>
    <p:sldId id="290" r:id="rId11"/>
    <p:sldId id="260" r:id="rId12"/>
    <p:sldId id="282" r:id="rId13"/>
    <p:sldId id="279" r:id="rId14"/>
    <p:sldId id="286" r:id="rId15"/>
    <p:sldId id="280" r:id="rId16"/>
    <p:sldId id="268" r:id="rId17"/>
    <p:sldId id="289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55D2-6034-458D-AB75-F19B3EA177DC}" type="datetimeFigureOut">
              <a:rPr lang="nb-NO" smtClean="0"/>
              <a:t>15.06.2018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049F-6A3A-4C43-8965-F4A398512B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657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3391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8276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181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5657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0331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4536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02574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09155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33786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4142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6938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03402-5D48-4066-B524-8A65382FF369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3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Lyspæra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6285" r="7099"/>
          <a:stretch/>
        </p:blipFill>
        <p:spPr bwMode="auto">
          <a:xfrm>
            <a:off x="5994193" y="1340768"/>
            <a:ext cx="2862841" cy="48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2" t="62666" r="8426" b="8484"/>
          <a:stretch/>
        </p:blipFill>
        <p:spPr bwMode="auto">
          <a:xfrm>
            <a:off x="120567" y="404664"/>
            <a:ext cx="2176456" cy="41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79512" y="1556792"/>
            <a:ext cx="774353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331253" y="1988840"/>
            <a:ext cx="720080" cy="9361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2195736" y="260648"/>
            <a:ext cx="3787145" cy="1512168"/>
          </a:xfrm>
          <a:prstGeom prst="wedgeEllipseCallout">
            <a:avLst>
              <a:gd name="adj1" fmla="val -60703"/>
              <a:gd name="adj2" fmla="val 41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Kvifor</a:t>
            </a:r>
            <a:r>
              <a:rPr lang="nb-NO" sz="2200" dirty="0" smtClean="0"/>
              <a:t> er det </a:t>
            </a:r>
            <a:r>
              <a:rPr lang="nb-NO" sz="2200" dirty="0" err="1" smtClean="0"/>
              <a:t>berre</a:t>
            </a:r>
            <a:r>
              <a:rPr lang="nb-NO" sz="2200" dirty="0" smtClean="0"/>
              <a:t> denne koplinga som får lyspæra til å lyse?</a:t>
            </a:r>
            <a:endParaRPr lang="nb-NO" sz="2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638563" y="3861048"/>
            <a:ext cx="3344318" cy="946738"/>
          </a:xfrm>
          <a:prstGeom prst="wedgeRoundRectCallout">
            <a:avLst>
              <a:gd name="adj1" fmla="val 74606"/>
              <a:gd name="adj2" fmla="val -103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Straumen må gå </a:t>
            </a:r>
            <a:r>
              <a:rPr lang="nb-NO" sz="2200" i="1" dirty="0" smtClean="0"/>
              <a:t>gjennom</a:t>
            </a:r>
            <a:r>
              <a:rPr lang="nb-NO" sz="2200" dirty="0" smtClean="0"/>
              <a:t> lyspæra. </a:t>
            </a:r>
            <a:endParaRPr lang="nb-NO" sz="2200" dirty="0"/>
          </a:p>
        </p:txBody>
      </p:sp>
      <p:sp>
        <p:nvSpPr>
          <p:cNvPr id="19" name="Freeform 18"/>
          <p:cNvSpPr/>
          <p:nvPr/>
        </p:nvSpPr>
        <p:spPr>
          <a:xfrm>
            <a:off x="6298250" y="2898295"/>
            <a:ext cx="1699388" cy="3737109"/>
          </a:xfrm>
          <a:custGeom>
            <a:avLst/>
            <a:gdLst>
              <a:gd name="connsiteX0" fmla="*/ 0 w 1699388"/>
              <a:gd name="connsiteY0" fmla="*/ 2306094 h 3737109"/>
              <a:gd name="connsiteX1" fmla="*/ 1025496 w 1699388"/>
              <a:gd name="connsiteY1" fmla="*/ 2306094 h 3737109"/>
              <a:gd name="connsiteX2" fmla="*/ 974221 w 1699388"/>
              <a:gd name="connsiteY2" fmla="*/ 1041316 h 3737109"/>
              <a:gd name="connsiteX3" fmla="*/ 632389 w 1699388"/>
              <a:gd name="connsiteY3" fmla="*/ 144008 h 3737109"/>
              <a:gd name="connsiteX4" fmla="*/ 1683522 w 1699388"/>
              <a:gd name="connsiteY4" fmla="*/ 101279 h 3737109"/>
              <a:gd name="connsiteX5" fmla="*/ 1264778 w 1699388"/>
              <a:gd name="connsiteY5" fmla="*/ 1126774 h 3737109"/>
              <a:gd name="connsiteX6" fmla="*/ 1247686 w 1699388"/>
              <a:gd name="connsiteY6" fmla="*/ 1152412 h 3737109"/>
              <a:gd name="connsiteX7" fmla="*/ 1290415 w 1699388"/>
              <a:gd name="connsiteY7" fmla="*/ 3536688 h 3737109"/>
              <a:gd name="connsiteX8" fmla="*/ 1341690 w 1699388"/>
              <a:gd name="connsiteY8" fmla="*/ 3622146 h 3737109"/>
              <a:gd name="connsiteX9" fmla="*/ 1290415 w 1699388"/>
              <a:gd name="connsiteY9" fmla="*/ 3707604 h 373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9388" h="3737109">
                <a:moveTo>
                  <a:pt x="0" y="2306094"/>
                </a:moveTo>
                <a:cubicBezTo>
                  <a:pt x="431563" y="2411492"/>
                  <a:pt x="863126" y="2516890"/>
                  <a:pt x="1025496" y="2306094"/>
                </a:cubicBezTo>
                <a:cubicBezTo>
                  <a:pt x="1187866" y="2095298"/>
                  <a:pt x="1039739" y="1401664"/>
                  <a:pt x="974221" y="1041316"/>
                </a:cubicBezTo>
                <a:cubicBezTo>
                  <a:pt x="908703" y="680968"/>
                  <a:pt x="514172" y="300681"/>
                  <a:pt x="632389" y="144008"/>
                </a:cubicBezTo>
                <a:cubicBezTo>
                  <a:pt x="750606" y="-12665"/>
                  <a:pt x="1578124" y="-62515"/>
                  <a:pt x="1683522" y="101279"/>
                </a:cubicBezTo>
                <a:cubicBezTo>
                  <a:pt x="1788920" y="265073"/>
                  <a:pt x="1337417" y="951585"/>
                  <a:pt x="1264778" y="1126774"/>
                </a:cubicBezTo>
                <a:cubicBezTo>
                  <a:pt x="1192139" y="1301963"/>
                  <a:pt x="1243413" y="750760"/>
                  <a:pt x="1247686" y="1152412"/>
                </a:cubicBezTo>
                <a:cubicBezTo>
                  <a:pt x="1251959" y="1554064"/>
                  <a:pt x="1274748" y="3125066"/>
                  <a:pt x="1290415" y="3536688"/>
                </a:cubicBezTo>
                <a:cubicBezTo>
                  <a:pt x="1306082" y="3948310"/>
                  <a:pt x="1341690" y="3593660"/>
                  <a:pt x="1341690" y="3622146"/>
                </a:cubicBezTo>
                <a:cubicBezTo>
                  <a:pt x="1341690" y="3650632"/>
                  <a:pt x="1316052" y="3679118"/>
                  <a:pt x="1290415" y="370760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ounded Rectangular Callout 20"/>
          <p:cNvSpPr/>
          <p:nvPr/>
        </p:nvSpPr>
        <p:spPr>
          <a:xfrm>
            <a:off x="1208795" y="5445224"/>
            <a:ext cx="4331259" cy="1080120"/>
          </a:xfrm>
          <a:prstGeom prst="wedgeRoundRectCallout">
            <a:avLst>
              <a:gd name="adj1" fmla="val 73665"/>
              <a:gd name="adj2" fmla="val -31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/>
              <a:t>Straumen må gå inn </a:t>
            </a:r>
            <a:r>
              <a:rPr lang="nb-NO" sz="2100" dirty="0" err="1" smtClean="0"/>
              <a:t>ein</a:t>
            </a:r>
            <a:r>
              <a:rPr lang="nb-NO" sz="2100" dirty="0" smtClean="0"/>
              <a:t> stad, så gjennom pæra, og ut att </a:t>
            </a:r>
            <a:r>
              <a:rPr lang="nb-NO" sz="2100" dirty="0" err="1" smtClean="0"/>
              <a:t>ein</a:t>
            </a:r>
            <a:r>
              <a:rPr lang="nb-NO" sz="2100" dirty="0" smtClean="0"/>
              <a:t> </a:t>
            </a:r>
            <a:r>
              <a:rPr lang="nb-NO" sz="2100" dirty="0" err="1" smtClean="0"/>
              <a:t>annan</a:t>
            </a:r>
            <a:r>
              <a:rPr lang="nb-NO" sz="2100" dirty="0" smtClean="0"/>
              <a:t> stad, tilbake til </a:t>
            </a:r>
            <a:r>
              <a:rPr lang="nb-NO" sz="2100" dirty="0" err="1" smtClean="0"/>
              <a:t>straumkjelda</a:t>
            </a:r>
            <a:r>
              <a:rPr lang="nb-NO" sz="2100" dirty="0" smtClean="0"/>
              <a:t>.</a:t>
            </a:r>
            <a:endParaRPr lang="nb-NO" sz="2100" dirty="0"/>
          </a:p>
        </p:txBody>
      </p:sp>
    </p:spTree>
    <p:extLst>
      <p:ext uri="{BB962C8B-B14F-4D97-AF65-F5344CB8AC3E}">
        <p14:creationId xmlns:p14="http://schemas.microsoft.com/office/powerpoint/2010/main" val="718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sz="3600" dirty="0" smtClean="0"/>
              <a:t>Kva trur </a:t>
            </a:r>
            <a:r>
              <a:rPr lang="nb-NO" sz="3600" dirty="0"/>
              <a:t>du denne boka </a:t>
            </a:r>
            <a:r>
              <a:rPr lang="nb-NO" sz="3600" dirty="0" err="1" smtClean="0"/>
              <a:t>handlar</a:t>
            </a:r>
            <a:r>
              <a:rPr lang="nb-NO" sz="3600" dirty="0" smtClean="0"/>
              <a:t> </a:t>
            </a:r>
            <a:r>
              <a:rPr lang="nb-NO" sz="3600" dirty="0"/>
              <a:t>om</a:t>
            </a:r>
            <a:r>
              <a:rPr lang="nb-NO" sz="3600" dirty="0" smtClean="0"/>
              <a:t>?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744416" cy="5310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3719"/>
            <a:ext cx="3978288" cy="61653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val Callout 3"/>
          <p:cNvSpPr/>
          <p:nvPr/>
        </p:nvSpPr>
        <p:spPr>
          <a:xfrm>
            <a:off x="477094" y="620688"/>
            <a:ext cx="2520280" cy="792088"/>
          </a:xfrm>
          <a:prstGeom prst="wedgeEllipseCallout">
            <a:avLst>
              <a:gd name="adj1" fmla="val 56726"/>
              <a:gd name="adj2" fmla="val 86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Fyll ut arket.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859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4845224" cy="1143000"/>
          </a:xfrm>
        </p:spPr>
        <p:txBody>
          <a:bodyPr/>
          <a:lstStyle/>
          <a:p>
            <a:r>
              <a:rPr lang="nb-NO" dirty="0" smtClean="0"/>
              <a:t>Side 6 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13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683568" y="1484784"/>
            <a:ext cx="2952328" cy="1337692"/>
          </a:xfrm>
          <a:prstGeom prst="wedgeEllipseCallout">
            <a:avLst>
              <a:gd name="adj1" fmla="val 72083"/>
              <a:gd name="adj2" fmla="val 26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skjer når vi trykker på </a:t>
            </a:r>
            <a:r>
              <a:rPr lang="nb-NO" sz="2200" dirty="0" err="1" smtClean="0"/>
              <a:t>lysbrytaren</a:t>
            </a:r>
            <a:r>
              <a:rPr lang="nb-NO" sz="2200" dirty="0" smtClean="0"/>
              <a:t>? </a:t>
            </a:r>
            <a:endParaRPr lang="nb-NO" sz="2200" dirty="0"/>
          </a:p>
        </p:txBody>
      </p:sp>
      <p:sp>
        <p:nvSpPr>
          <p:cNvPr id="6" name="Oval Callout 5"/>
          <p:cNvSpPr/>
          <p:nvPr/>
        </p:nvSpPr>
        <p:spPr>
          <a:xfrm>
            <a:off x="1331640" y="3645024"/>
            <a:ext cx="2448272" cy="936104"/>
          </a:xfrm>
          <a:prstGeom prst="wedgeEllipseCallout">
            <a:avLst>
              <a:gd name="adj1" fmla="val 70508"/>
              <a:gd name="adj2" fmla="val 18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Kvifor</a:t>
            </a:r>
            <a:r>
              <a:rPr lang="nb-NO" sz="2200" dirty="0" smtClean="0"/>
              <a:t> blir det lyst? </a:t>
            </a:r>
            <a:endParaRPr lang="nb-NO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50565"/>
            <a:ext cx="3838005" cy="54452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0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978896" cy="1143000"/>
          </a:xfrm>
        </p:spPr>
        <p:txBody>
          <a:bodyPr/>
          <a:lstStyle/>
          <a:p>
            <a:r>
              <a:rPr lang="nb-NO" dirty="0" smtClean="0"/>
              <a:t>Side 7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14</a:t>
            </a:fld>
            <a:endParaRPr lang="nb-NO"/>
          </a:p>
        </p:txBody>
      </p:sp>
      <p:sp>
        <p:nvSpPr>
          <p:cNvPr id="5" name="Oval Callout 4"/>
          <p:cNvSpPr/>
          <p:nvPr/>
        </p:nvSpPr>
        <p:spPr>
          <a:xfrm>
            <a:off x="251520" y="1484784"/>
            <a:ext cx="3816424" cy="1437919"/>
          </a:xfrm>
          <a:prstGeom prst="wedgeEllipseCallout">
            <a:avLst>
              <a:gd name="adj1" fmla="val 57744"/>
              <a:gd name="adj2" fmla="val 43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Korleis</a:t>
            </a:r>
            <a:r>
              <a:rPr lang="nb-NO" sz="2200" dirty="0" smtClean="0"/>
              <a:t> beveger </a:t>
            </a:r>
            <a:r>
              <a:rPr lang="nb-NO" sz="2200" b="1" dirty="0" smtClean="0"/>
              <a:t>elektrona</a:t>
            </a:r>
            <a:r>
              <a:rPr lang="nb-NO" sz="2200" dirty="0" smtClean="0"/>
              <a:t> seg når vi har </a:t>
            </a:r>
            <a:r>
              <a:rPr lang="nb-NO" sz="2200" b="1" dirty="0" smtClean="0"/>
              <a:t>elektrisk </a:t>
            </a:r>
            <a:r>
              <a:rPr lang="nb-NO" sz="2200" b="1" dirty="0" err="1" smtClean="0"/>
              <a:t>straum</a:t>
            </a:r>
            <a:r>
              <a:rPr lang="nb-NO" sz="2200" dirty="0" smtClean="0"/>
              <a:t>? </a:t>
            </a:r>
            <a:endParaRPr lang="nb-NO" sz="2200" dirty="0"/>
          </a:p>
        </p:txBody>
      </p:sp>
      <p:sp>
        <p:nvSpPr>
          <p:cNvPr id="6" name="Oval Callout 5"/>
          <p:cNvSpPr/>
          <p:nvPr/>
        </p:nvSpPr>
        <p:spPr>
          <a:xfrm>
            <a:off x="395536" y="3861048"/>
            <a:ext cx="3312368" cy="1224136"/>
          </a:xfrm>
          <a:prstGeom prst="wedgeEllipseCallout">
            <a:avLst>
              <a:gd name="adj1" fmla="val 70720"/>
              <a:gd name="adj2" fmla="val -16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Kvar må </a:t>
            </a:r>
            <a:r>
              <a:rPr lang="nb-NO" sz="2200" dirty="0" err="1" smtClean="0"/>
              <a:t>dei</a:t>
            </a:r>
            <a:r>
              <a:rPr lang="nb-NO" sz="2200" dirty="0" smtClean="0"/>
              <a:t> bevege seg for at lyspæra skal lyse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900"/>
            <a:ext cx="4015036" cy="6021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7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476672"/>
            <a:ext cx="4589089" cy="5836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4330824" cy="1143000"/>
          </a:xfrm>
        </p:spPr>
        <p:txBody>
          <a:bodyPr/>
          <a:lstStyle/>
          <a:p>
            <a:r>
              <a:rPr lang="nb-NO" dirty="0" smtClean="0"/>
              <a:t>Side 8 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15</a:t>
            </a:fld>
            <a:endParaRPr lang="nb-NO"/>
          </a:p>
        </p:txBody>
      </p:sp>
      <p:sp>
        <p:nvSpPr>
          <p:cNvPr id="4" name="Oval Callout 3"/>
          <p:cNvSpPr/>
          <p:nvPr/>
        </p:nvSpPr>
        <p:spPr>
          <a:xfrm>
            <a:off x="323528" y="1988840"/>
            <a:ext cx="3384376" cy="1405894"/>
          </a:xfrm>
          <a:prstGeom prst="wedgeEllipseCallout">
            <a:avLst>
              <a:gd name="adj1" fmla="val 65286"/>
              <a:gd name="adj2" fmla="val 27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Korleis</a:t>
            </a:r>
            <a:r>
              <a:rPr lang="nb-NO" sz="2200" dirty="0" smtClean="0"/>
              <a:t> må vi kopla </a:t>
            </a:r>
            <a:r>
              <a:rPr lang="nb-NO" sz="2200" dirty="0" err="1" smtClean="0"/>
              <a:t>leidningane</a:t>
            </a:r>
            <a:r>
              <a:rPr lang="nb-NO" sz="2200" dirty="0" smtClean="0"/>
              <a:t> for at lyspæra skal lyse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6" name="Oval 5"/>
          <p:cNvSpPr/>
          <p:nvPr/>
        </p:nvSpPr>
        <p:spPr>
          <a:xfrm>
            <a:off x="7380312" y="3754888"/>
            <a:ext cx="1267704" cy="1618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0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16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8681"/>
            <a:ext cx="3744416" cy="5802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Callout 5"/>
          <p:cNvSpPr/>
          <p:nvPr/>
        </p:nvSpPr>
        <p:spPr>
          <a:xfrm>
            <a:off x="683568" y="836712"/>
            <a:ext cx="2436440" cy="1008112"/>
          </a:xfrm>
          <a:prstGeom prst="wedgeEllipseCallout">
            <a:avLst>
              <a:gd name="adj1" fmla="val 60613"/>
              <a:gd name="adj2" fmla="val 60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Har du </a:t>
            </a:r>
            <a:r>
              <a:rPr lang="nb-NO" sz="2200" dirty="0" smtClean="0"/>
              <a:t>endra meining</a:t>
            </a:r>
            <a:r>
              <a:rPr lang="nb-NO" sz="2200" dirty="0" smtClean="0"/>
              <a:t>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3306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 smtClean="0">
                <a:solidFill>
                  <a:schemeClr val="tx2"/>
                </a:solidFill>
              </a:rPr>
              <a:t>Lekse: </a:t>
            </a:r>
            <a:endParaRPr lang="nb-NO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000" dirty="0" err="1" smtClean="0">
                <a:solidFill>
                  <a:schemeClr val="tx2"/>
                </a:solidFill>
              </a:rPr>
              <a:t>Byt</a:t>
            </a:r>
            <a:r>
              <a:rPr lang="nb-NO" sz="3000" dirty="0" smtClean="0">
                <a:solidFill>
                  <a:schemeClr val="tx2"/>
                </a:solidFill>
              </a:rPr>
              <a:t> lampetekst med </a:t>
            </a:r>
            <a:r>
              <a:rPr lang="nb-NO" sz="3000" dirty="0" err="1" smtClean="0">
                <a:solidFill>
                  <a:schemeClr val="tx2"/>
                </a:solidFill>
              </a:rPr>
              <a:t>ein</a:t>
            </a:r>
            <a:r>
              <a:rPr lang="nb-NO" sz="3000" dirty="0" smtClean="0">
                <a:solidFill>
                  <a:schemeClr val="tx2"/>
                </a:solidFill>
              </a:rPr>
              <a:t> </a:t>
            </a:r>
            <a:r>
              <a:rPr lang="nb-NO" sz="3000" dirty="0" err="1" smtClean="0">
                <a:solidFill>
                  <a:schemeClr val="tx2"/>
                </a:solidFill>
              </a:rPr>
              <a:t>annan</a:t>
            </a:r>
            <a:r>
              <a:rPr lang="nb-NO" sz="3000" dirty="0" smtClean="0">
                <a:solidFill>
                  <a:schemeClr val="tx2"/>
                </a:solidFill>
              </a:rPr>
              <a:t> elev og gi </a:t>
            </a:r>
            <a:r>
              <a:rPr lang="nb-NO" sz="3000" dirty="0" err="1" smtClean="0">
                <a:solidFill>
                  <a:schemeClr val="tx2"/>
                </a:solidFill>
              </a:rPr>
              <a:t>tilbakemeldingar</a:t>
            </a:r>
            <a:r>
              <a:rPr lang="nb-NO" sz="3000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nb-NO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b-NO" sz="2800" dirty="0" err="1" smtClean="0">
                <a:solidFill>
                  <a:schemeClr val="tx2"/>
                </a:solidFill>
              </a:rPr>
              <a:t>Svarar</a:t>
            </a:r>
            <a:r>
              <a:rPr lang="nb-NO" sz="2800" dirty="0" smtClean="0">
                <a:solidFill>
                  <a:schemeClr val="tx2"/>
                </a:solidFill>
              </a:rPr>
              <a:t> teksten på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kvar lampa er plassert? </a:t>
            </a:r>
          </a:p>
          <a:p>
            <a:r>
              <a:rPr lang="nb-NO" sz="2800" dirty="0">
                <a:solidFill>
                  <a:schemeClr val="tx2"/>
                </a:solidFill>
              </a:rPr>
              <a:t>k</a:t>
            </a:r>
            <a:r>
              <a:rPr lang="nb-NO" sz="2800" dirty="0" smtClean="0">
                <a:solidFill>
                  <a:schemeClr val="tx2"/>
                </a:solidFill>
              </a:rPr>
              <a:t>va slags lampe det er? </a:t>
            </a:r>
          </a:p>
          <a:p>
            <a:r>
              <a:rPr lang="nb-NO" sz="2800" dirty="0">
                <a:solidFill>
                  <a:schemeClr val="tx2"/>
                </a:solidFill>
              </a:rPr>
              <a:t>k</a:t>
            </a:r>
            <a:r>
              <a:rPr lang="nb-NO" sz="2800" dirty="0" smtClean="0">
                <a:solidFill>
                  <a:schemeClr val="tx2"/>
                </a:solidFill>
              </a:rPr>
              <a:t>va som er </a:t>
            </a:r>
            <a:r>
              <a:rPr lang="nb-NO" sz="2800" b="1" dirty="0" smtClean="0">
                <a:solidFill>
                  <a:schemeClr val="tx2"/>
                </a:solidFill>
              </a:rPr>
              <a:t>funksjonen</a:t>
            </a:r>
            <a:r>
              <a:rPr lang="nb-NO" sz="2800" dirty="0" smtClean="0">
                <a:solidFill>
                  <a:schemeClr val="tx2"/>
                </a:solidFill>
              </a:rPr>
              <a:t> til lampa? </a:t>
            </a:r>
          </a:p>
          <a:p>
            <a:r>
              <a:rPr lang="nb-NO" sz="2800" dirty="0" err="1" smtClean="0">
                <a:solidFill>
                  <a:schemeClr val="tx2"/>
                </a:solidFill>
              </a:rPr>
              <a:t>kvifor</a:t>
            </a:r>
            <a:r>
              <a:rPr lang="nb-NO" sz="2800" dirty="0" smtClean="0">
                <a:solidFill>
                  <a:schemeClr val="tx2"/>
                </a:solidFill>
              </a:rPr>
              <a:t> han eller ho har tatt bilde av akkurat denne lampa?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3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6512" y="620688"/>
            <a:ext cx="3816424" cy="648072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600" i="1" dirty="0" smtClean="0">
                <a:solidFill>
                  <a:schemeClr val="tx2"/>
                </a:solidFill>
              </a:rPr>
              <a:t>Kva </a:t>
            </a:r>
            <a:r>
              <a:rPr lang="nb-NO" sz="2600" i="1" dirty="0" err="1" smtClean="0">
                <a:solidFill>
                  <a:schemeClr val="tx2"/>
                </a:solidFill>
              </a:rPr>
              <a:t>delar</a:t>
            </a:r>
            <a:r>
              <a:rPr lang="nb-NO" sz="2600" i="1" dirty="0" smtClean="0">
                <a:solidFill>
                  <a:schemeClr val="tx2"/>
                </a:solidFill>
              </a:rPr>
              <a:t> har lampa du har tatt bilde av? Kva er </a:t>
            </a:r>
            <a:r>
              <a:rPr lang="nb-NO" sz="2600" b="1" i="1" dirty="0" smtClean="0">
                <a:solidFill>
                  <a:schemeClr val="tx2"/>
                </a:solidFill>
              </a:rPr>
              <a:t>funksjonen</a:t>
            </a:r>
            <a:r>
              <a:rPr lang="nb-NO" sz="2600" i="1" dirty="0" smtClean="0">
                <a:solidFill>
                  <a:schemeClr val="tx2"/>
                </a:solidFill>
              </a:rPr>
              <a:t> til kvar del? </a:t>
            </a:r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buNone/>
            </a:pPr>
            <a:r>
              <a:rPr lang="nb-NO" sz="2600" dirty="0" smtClean="0"/>
              <a:t>1. Skriv i 2 minutt: </a:t>
            </a:r>
            <a:r>
              <a:rPr lang="nb-NO" sz="2600" dirty="0">
                <a:solidFill>
                  <a:schemeClr val="tx2"/>
                </a:solidFill>
              </a:rPr>
              <a:t>Lærlingheftet side </a:t>
            </a:r>
            <a:r>
              <a:rPr lang="nb-NO" sz="2600" dirty="0" smtClean="0">
                <a:solidFill>
                  <a:schemeClr val="tx2"/>
                </a:solidFill>
              </a:rPr>
              <a:t>23, spørsmål </a:t>
            </a:r>
            <a:r>
              <a:rPr lang="nb-NO" sz="2600" dirty="0">
                <a:solidFill>
                  <a:schemeClr val="tx2"/>
                </a:solidFill>
              </a:rPr>
              <a:t>2</a:t>
            </a:r>
            <a:r>
              <a:rPr lang="nb-NO" sz="2600" dirty="0" smtClean="0">
                <a:solidFill>
                  <a:schemeClr val="tx2"/>
                </a:solidFill>
              </a:rPr>
              <a:t>.</a:t>
            </a:r>
            <a:r>
              <a:rPr lang="nb-NO" sz="2600" dirty="0" smtClean="0"/>
              <a:t/>
            </a:r>
            <a:br>
              <a:rPr lang="nb-NO" sz="2600" dirty="0" smtClean="0"/>
            </a:br>
            <a:r>
              <a:rPr lang="nb-NO" sz="2600" dirty="0" smtClean="0"/>
              <a:t> </a:t>
            </a:r>
          </a:p>
          <a:p>
            <a:pPr marL="0" indent="0">
              <a:buNone/>
            </a:pPr>
            <a:r>
              <a:rPr lang="nb-NO" sz="2600" dirty="0" smtClean="0"/>
              <a:t>2. Diskuter med naboen i </a:t>
            </a:r>
            <a:r>
              <a:rPr lang="nb-NO" sz="2600" dirty="0" err="1" smtClean="0"/>
              <a:t>eitt</a:t>
            </a:r>
            <a:r>
              <a:rPr lang="nb-NO" sz="2600" dirty="0" smtClean="0"/>
              <a:t> minutt.  </a:t>
            </a:r>
            <a:br>
              <a:rPr lang="nb-NO" sz="2600" dirty="0" smtClean="0"/>
            </a:br>
            <a:endParaRPr lang="nb-NO" sz="2600" dirty="0" smtClean="0"/>
          </a:p>
          <a:p>
            <a:pPr marL="0" indent="0">
              <a:buNone/>
            </a:pPr>
            <a:r>
              <a:rPr lang="nb-NO" sz="2600" dirty="0" smtClean="0"/>
              <a:t>3. Del i plenum. </a:t>
            </a:r>
            <a:endParaRPr lang="nb-NO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3</a:t>
            </a:fld>
            <a:endParaRPr lang="nb-NO"/>
          </a:p>
        </p:txBody>
      </p:sp>
      <p:pic>
        <p:nvPicPr>
          <p:cNvPr id="1028" name="Picture 4" descr="N:\Forskerføtter og leserøtter\ELEKTRISITET\Bilder\Bilder av lamper\lampe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25092" r="10865" b="27664"/>
          <a:stretch/>
        </p:blipFill>
        <p:spPr bwMode="auto">
          <a:xfrm rot="5400000">
            <a:off x="6711047" y="929913"/>
            <a:ext cx="3096345" cy="14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0552" y="461248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Side 6 i lærlingheftet. </a:t>
            </a:r>
            <a:endParaRPr lang="nb-NO" dirty="0"/>
          </a:p>
        </p:txBody>
      </p:sp>
      <p:sp>
        <p:nvSpPr>
          <p:cNvPr id="4" name="Oval Callout 3"/>
          <p:cNvSpPr/>
          <p:nvPr/>
        </p:nvSpPr>
        <p:spPr>
          <a:xfrm>
            <a:off x="214123" y="1002504"/>
            <a:ext cx="2671464" cy="964494"/>
          </a:xfrm>
          <a:prstGeom prst="wedgeEllipseCallout">
            <a:avLst>
              <a:gd name="adj1" fmla="val 61069"/>
              <a:gd name="adj2" fmla="val 107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</a:t>
            </a:r>
            <a:r>
              <a:rPr lang="nb-NO" sz="2200" b="1" dirty="0" smtClean="0"/>
              <a:t>form</a:t>
            </a:r>
            <a:r>
              <a:rPr lang="nb-NO" sz="2200" dirty="0" smtClean="0"/>
              <a:t> har delen?</a:t>
            </a:r>
            <a:endParaRPr lang="nb-NO" sz="2200" dirty="0"/>
          </a:p>
        </p:txBody>
      </p:sp>
      <p:sp>
        <p:nvSpPr>
          <p:cNvPr id="5" name="Oval Callout 4"/>
          <p:cNvSpPr/>
          <p:nvPr/>
        </p:nvSpPr>
        <p:spPr>
          <a:xfrm>
            <a:off x="107504" y="2609832"/>
            <a:ext cx="2880320" cy="1611256"/>
          </a:xfrm>
          <a:prstGeom prst="wedgeEllipseCallout">
            <a:avLst>
              <a:gd name="adj1" fmla="val 63159"/>
              <a:gd name="adj2" fmla="val -10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slags </a:t>
            </a:r>
            <a:r>
              <a:rPr lang="nb-NO" sz="2200" b="1" dirty="0" smtClean="0"/>
              <a:t>materiale</a:t>
            </a:r>
            <a:r>
              <a:rPr lang="nb-NO" sz="2200" dirty="0" smtClean="0"/>
              <a:t> er delen laga av? </a:t>
            </a:r>
            <a:r>
              <a:rPr lang="nb-NO" sz="2200" dirty="0" err="1" smtClean="0"/>
              <a:t>Kvifor</a:t>
            </a:r>
            <a:r>
              <a:rPr lang="nb-NO" sz="2200" dirty="0" smtClean="0"/>
              <a:t>? </a:t>
            </a:r>
            <a:endParaRPr lang="nb-NO" sz="2200" dirty="0"/>
          </a:p>
        </p:txBody>
      </p:sp>
      <p:sp>
        <p:nvSpPr>
          <p:cNvPr id="6" name="Oval Callout 5"/>
          <p:cNvSpPr/>
          <p:nvPr/>
        </p:nvSpPr>
        <p:spPr>
          <a:xfrm>
            <a:off x="395536" y="4797152"/>
            <a:ext cx="2952328" cy="1039470"/>
          </a:xfrm>
          <a:prstGeom prst="wedgeEllipseCallout">
            <a:avLst>
              <a:gd name="adj1" fmla="val 40279"/>
              <a:gd name="adj2" fmla="val -82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</a:t>
            </a:r>
            <a:r>
              <a:rPr lang="nb-NO" sz="2200" b="1" dirty="0" err="1" smtClean="0"/>
              <a:t>eigenskaper</a:t>
            </a:r>
            <a:r>
              <a:rPr lang="nb-NO" sz="2200" dirty="0" smtClean="0"/>
              <a:t> har </a:t>
            </a:r>
            <a:r>
              <a:rPr lang="nb-NO" sz="2200" b="1" dirty="0" smtClean="0"/>
              <a:t>materialet</a:t>
            </a:r>
            <a:r>
              <a:rPr lang="nb-NO" sz="2200" dirty="0" smtClean="0"/>
              <a:t>? </a:t>
            </a:r>
            <a:endParaRPr lang="nb-NO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33974"/>
          <a:stretch/>
        </p:blipFill>
        <p:spPr bwMode="auto">
          <a:xfrm>
            <a:off x="3498864" y="953877"/>
            <a:ext cx="3945655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Kvar del jobbar </a:t>
            </a:r>
            <a:r>
              <a:rPr lang="nb-NO" sz="2800" dirty="0" err="1" smtClean="0"/>
              <a:t>saman</a:t>
            </a:r>
            <a:r>
              <a:rPr lang="nb-NO" sz="2800" dirty="0" smtClean="0"/>
              <a:t> med </a:t>
            </a:r>
            <a:r>
              <a:rPr lang="nb-NO" sz="2800" dirty="0" err="1" smtClean="0"/>
              <a:t>dei</a:t>
            </a:r>
            <a:r>
              <a:rPr lang="nb-NO" sz="2800" dirty="0" smtClean="0"/>
              <a:t> andre </a:t>
            </a:r>
            <a:r>
              <a:rPr lang="nb-NO" sz="2800" dirty="0" err="1" smtClean="0"/>
              <a:t>delane</a:t>
            </a:r>
            <a:r>
              <a:rPr lang="nb-NO" sz="2800" dirty="0" smtClean="0"/>
              <a:t> av lampa. </a:t>
            </a:r>
            <a:br>
              <a:rPr lang="nb-NO" sz="2800" dirty="0" smtClean="0"/>
            </a:br>
            <a:r>
              <a:rPr lang="nb-NO" sz="2800" dirty="0" smtClean="0"/>
              <a:t> </a:t>
            </a:r>
          </a:p>
        </p:txBody>
      </p:sp>
      <p:pic>
        <p:nvPicPr>
          <p:cNvPr id="7" name="Picture 6" descr="N:\Forskerføtter og leserøtter\ELEKTRISITET\Bilder\Bilder av lamper\lampe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25092" r="10865" b="27664"/>
          <a:stretch/>
        </p:blipFill>
        <p:spPr bwMode="auto">
          <a:xfrm rot="5400000">
            <a:off x="5688088" y="1304800"/>
            <a:ext cx="3975324" cy="188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Forskerføtter og leserøtter\ELEKTRISITET\Bilder\Bilder til lærerveiledningene\Skrivebordlampe piaxab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" y="2100899"/>
            <a:ext cx="3187333" cy="32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3768" y="3758919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Lampa er </a:t>
            </a:r>
            <a:r>
              <a:rPr lang="nb-NO" sz="2800" dirty="0" err="1" smtClean="0"/>
              <a:t>eit</a:t>
            </a:r>
            <a:r>
              <a:rPr lang="nb-NO" sz="2800" dirty="0" smtClean="0"/>
              <a:t> </a:t>
            </a:r>
            <a:r>
              <a:rPr lang="nb-NO" sz="2800" b="1" dirty="0"/>
              <a:t>system</a:t>
            </a:r>
            <a:r>
              <a:rPr lang="nb-NO" sz="2800" dirty="0"/>
              <a:t> – </a:t>
            </a:r>
            <a:r>
              <a:rPr lang="nb-NO" sz="2800" dirty="0" smtClean="0"/>
              <a:t>sett </a:t>
            </a:r>
            <a:r>
              <a:rPr lang="nb-NO" sz="2800" dirty="0" err="1" smtClean="0"/>
              <a:t>saman</a:t>
            </a:r>
            <a:r>
              <a:rPr lang="nb-NO" sz="2800" dirty="0" smtClean="0"/>
              <a:t> </a:t>
            </a:r>
            <a:r>
              <a:rPr lang="nb-NO" sz="2800" dirty="0"/>
              <a:t>av </a:t>
            </a:r>
            <a:r>
              <a:rPr lang="nb-NO" sz="2800" dirty="0" err="1" smtClean="0"/>
              <a:t>delane</a:t>
            </a:r>
            <a:r>
              <a:rPr lang="nb-NO" sz="2800" dirty="0" smtClean="0"/>
              <a:t> </a:t>
            </a:r>
            <a:r>
              <a:rPr lang="nb-NO" sz="2800" dirty="0"/>
              <a:t>som </a:t>
            </a:r>
            <a:r>
              <a:rPr lang="nb-NO" sz="2800" dirty="0" smtClean="0"/>
              <a:t>jobbar </a:t>
            </a:r>
            <a:r>
              <a:rPr lang="nb-NO" sz="2800" dirty="0" err="1" smtClean="0"/>
              <a:t>saman</a:t>
            </a:r>
            <a:r>
              <a:rPr lang="nb-NO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38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Tenkeskriving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67712"/>
            <a:ext cx="3466728" cy="3052936"/>
          </a:xfrm>
        </p:spPr>
        <p:txBody>
          <a:bodyPr>
            <a:normAutofit/>
          </a:bodyPr>
          <a:lstStyle/>
          <a:p>
            <a:r>
              <a:rPr lang="nb-NO" sz="2800" dirty="0" smtClean="0"/>
              <a:t>Skriv i 2 minutt. </a:t>
            </a:r>
          </a:p>
          <a:p>
            <a:endParaRPr lang="nb-NO" sz="2800" dirty="0"/>
          </a:p>
          <a:p>
            <a:r>
              <a:rPr lang="nb-NO" sz="2800" dirty="0" smtClean="0"/>
              <a:t>Del med naboen.  </a:t>
            </a:r>
          </a:p>
          <a:p>
            <a:endParaRPr lang="nb-NO" sz="2800" dirty="0"/>
          </a:p>
          <a:p>
            <a:r>
              <a:rPr lang="nb-NO" sz="2800" dirty="0" smtClean="0"/>
              <a:t>Del i plenum. </a:t>
            </a:r>
            <a:endParaRPr lang="nb-NO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5</a:t>
            </a:fld>
            <a:endParaRPr lang="nb-NO"/>
          </a:p>
        </p:txBody>
      </p:sp>
      <p:pic>
        <p:nvPicPr>
          <p:cNvPr id="4" name="Picture 3" descr="Light, Bulb, Filament, Lamp, Oran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9" y="404664"/>
            <a:ext cx="1368152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71545" y="5013176"/>
            <a:ext cx="210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Lærlingheftet side 7.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787923" cy="231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chemeClr val="tx2"/>
                </a:solidFill>
              </a:rPr>
              <a:t>O</a:t>
            </a:r>
            <a:r>
              <a:rPr lang="nb-NO" sz="3600" dirty="0" smtClean="0">
                <a:solidFill>
                  <a:schemeClr val="tx2"/>
                </a:solidFill>
              </a:rPr>
              <a:t>ppdrag: </a:t>
            </a:r>
            <a:endParaRPr lang="nb-NO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28" y="1628800"/>
            <a:ext cx="5256584" cy="133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Fagbrev som </a:t>
            </a:r>
            <a:r>
              <a:rPr lang="nb-NO" sz="2800" dirty="0" err="1" smtClean="0"/>
              <a:t>modellhuselektrikar</a:t>
            </a:r>
            <a:r>
              <a:rPr lang="nb-NO" sz="2800" dirty="0" smtClean="0"/>
              <a:t>. </a:t>
            </a:r>
            <a:endParaRPr lang="nb-NO" sz="2800" dirty="0"/>
          </a:p>
          <a:p>
            <a:r>
              <a:rPr lang="nb-NO" sz="2800" dirty="0" smtClean="0"/>
              <a:t>Lære om </a:t>
            </a:r>
            <a:r>
              <a:rPr lang="nb-NO" sz="2800" b="1" dirty="0" smtClean="0"/>
              <a:t>elektrisk </a:t>
            </a:r>
            <a:r>
              <a:rPr lang="nb-NO" sz="2800" b="1" dirty="0" err="1" smtClean="0"/>
              <a:t>straum</a:t>
            </a:r>
            <a:r>
              <a:rPr lang="nb-NO" sz="2800" dirty="0" smtClean="0"/>
              <a:t>. </a:t>
            </a:r>
            <a:endParaRPr lang="nb-N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pic>
        <p:nvPicPr>
          <p:cNvPr id="6" name="Picture 5" descr="Light, Bulb, Filament, Lamp, Oran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1368152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23528" y="3209131"/>
            <a:ext cx="3528392" cy="1440160"/>
          </a:xfrm>
          <a:prstGeom prst="wedgeEllipseCallout">
            <a:avLst>
              <a:gd name="adj1" fmla="val 57846"/>
              <a:gd name="adj2" fmla="val 59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finne ut kva som får ei lyspære til å lyse?</a:t>
            </a:r>
            <a:endParaRPr lang="nb-NO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56" y="1117054"/>
            <a:ext cx="3024336" cy="41841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57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8" y="260648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>
                <a:solidFill>
                  <a:schemeClr val="tx2">
                    <a:lumMod val="75000"/>
                  </a:schemeClr>
                </a:solidFill>
              </a:rPr>
              <a:t>Kvar på batteriet </a:t>
            </a:r>
            <a:r>
              <a:rPr lang="nb-NO" sz="3200" dirty="0" err="1" smtClean="0">
                <a:solidFill>
                  <a:schemeClr val="tx2">
                    <a:lumMod val="75000"/>
                  </a:schemeClr>
                </a:solidFill>
              </a:rPr>
              <a:t>sit</a:t>
            </a:r>
            <a:r>
              <a:rPr lang="nb-NO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b-NO" sz="3200" b="1" dirty="0" err="1" smtClean="0">
                <a:solidFill>
                  <a:schemeClr val="tx2">
                    <a:lumMod val="75000"/>
                  </a:schemeClr>
                </a:solidFill>
              </a:rPr>
              <a:t>polane</a:t>
            </a:r>
            <a:r>
              <a:rPr lang="nb-NO" sz="3200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endParaRPr lang="nb-NO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7029"/>
            <a:ext cx="2736304" cy="28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:\Forskerføtter og leserøtter\ELEKTRISITET\Bilder\bilder fra annica\batterier\5R0A18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t="4582" r="20792" b="4904"/>
          <a:stretch/>
        </p:blipFill>
        <p:spPr bwMode="auto">
          <a:xfrm>
            <a:off x="7619885" y="2330936"/>
            <a:ext cx="12961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5292080" y="1425913"/>
            <a:ext cx="25202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Down Arrow 8"/>
          <p:cNvSpPr/>
          <p:nvPr/>
        </p:nvSpPr>
        <p:spPr>
          <a:xfrm rot="1759960">
            <a:off x="8485366" y="1362418"/>
            <a:ext cx="346967" cy="1107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Down Arrow 9"/>
          <p:cNvSpPr/>
          <p:nvPr/>
        </p:nvSpPr>
        <p:spPr>
          <a:xfrm rot="8415273">
            <a:off x="8555694" y="5411200"/>
            <a:ext cx="269500" cy="898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Down Arrow 10"/>
          <p:cNvSpPr/>
          <p:nvPr/>
        </p:nvSpPr>
        <p:spPr>
          <a:xfrm>
            <a:off x="6513034" y="1417089"/>
            <a:ext cx="25202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143344" y="3744962"/>
            <a:ext cx="4716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Den eine</a:t>
            </a:r>
            <a:r>
              <a:rPr lang="nb-NO" sz="2400" b="1" dirty="0" smtClean="0"/>
              <a:t> polen</a:t>
            </a:r>
            <a:r>
              <a:rPr lang="nb-NO" sz="2400" dirty="0" smtClean="0"/>
              <a:t> er merka med «</a:t>
            </a:r>
            <a:r>
              <a:rPr lang="nb-NO" sz="3600" b="1" dirty="0" smtClean="0"/>
              <a:t>+</a:t>
            </a:r>
            <a:r>
              <a:rPr lang="nb-NO" sz="2800" dirty="0" smtClean="0"/>
              <a:t>»</a:t>
            </a:r>
            <a:r>
              <a:rPr lang="nb-NO" sz="2400" dirty="0" smtClean="0"/>
              <a:t>. </a:t>
            </a:r>
          </a:p>
          <a:p>
            <a:r>
              <a:rPr lang="nb-NO" sz="2400" dirty="0"/>
              <a:t>D</a:t>
            </a:r>
            <a:r>
              <a:rPr lang="nb-NO" sz="2400" dirty="0" smtClean="0"/>
              <a:t>en andre er merka med «</a:t>
            </a:r>
            <a:r>
              <a:rPr lang="nb-NO" sz="3600" b="1" dirty="0" smtClean="0"/>
              <a:t>-</a:t>
            </a:r>
            <a:r>
              <a:rPr lang="nb-NO" sz="2800" dirty="0" smtClean="0"/>
              <a:t>»</a:t>
            </a:r>
            <a:r>
              <a:rPr lang="nb-NO" sz="2400" dirty="0" smtClean="0"/>
              <a:t>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6292147" y="5647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Foto: </a:t>
            </a:r>
            <a:r>
              <a:rPr lang="nb-NO" sz="1400" dirty="0" err="1" smtClean="0"/>
              <a:t>Annica</a:t>
            </a:r>
            <a:r>
              <a:rPr lang="nb-NO" sz="1400" dirty="0" smtClean="0"/>
              <a:t> Thomsson </a:t>
            </a:r>
            <a:endParaRPr lang="nb-NO" sz="1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23528" y="1916115"/>
            <a:ext cx="3312368" cy="913847"/>
          </a:xfrm>
          <a:prstGeom prst="wedgeRoundRectCallout">
            <a:avLst>
              <a:gd name="adj1" fmla="val 82366"/>
              <a:gd name="adj2" fmla="val 213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b="1" dirty="0" err="1" smtClean="0">
                <a:solidFill>
                  <a:schemeClr val="bg1"/>
                </a:solidFill>
              </a:rPr>
              <a:t>Polane</a:t>
            </a:r>
            <a:r>
              <a:rPr lang="nb-NO" sz="2200" b="1" dirty="0" smtClean="0">
                <a:solidFill>
                  <a:schemeClr val="bg1"/>
                </a:solidFill>
              </a:rPr>
              <a:t> </a:t>
            </a:r>
            <a:r>
              <a:rPr lang="nb-NO" sz="2200" dirty="0" smtClean="0">
                <a:solidFill>
                  <a:schemeClr val="bg1"/>
                </a:solidFill>
              </a:rPr>
              <a:t>er </a:t>
            </a:r>
            <a:r>
              <a:rPr lang="nb-NO" sz="2200" dirty="0">
                <a:solidFill>
                  <a:schemeClr val="bg1"/>
                </a:solidFill>
              </a:rPr>
              <a:t>der </a:t>
            </a:r>
            <a:r>
              <a:rPr lang="nb-NO" sz="2200" dirty="0" err="1" smtClean="0">
                <a:solidFill>
                  <a:schemeClr val="bg1"/>
                </a:solidFill>
              </a:rPr>
              <a:t>straumen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>
                <a:solidFill>
                  <a:schemeClr val="bg1"/>
                </a:solidFill>
              </a:rPr>
              <a:t>går inn og ut av batteriet.</a:t>
            </a:r>
          </a:p>
        </p:txBody>
      </p:sp>
    </p:spTree>
    <p:extLst>
      <p:ext uri="{BB962C8B-B14F-4D97-AF65-F5344CB8AC3E}">
        <p14:creationId xmlns:p14="http://schemas.microsoft.com/office/powerpoint/2010/main" val="38410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4032448" cy="922114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nb-NO" dirty="0" smtClean="0">
                <a:solidFill>
                  <a:srgbClr val="F2B800"/>
                </a:solidFill>
              </a:rPr>
              <a:t>Lyser lyspæra? </a:t>
            </a:r>
            <a:endParaRPr lang="nb-NO" dirty="0">
              <a:solidFill>
                <a:srgbClr val="F2B800"/>
              </a:solidFill>
            </a:endParaRPr>
          </a:p>
        </p:txBody>
      </p:sp>
      <p:pic>
        <p:nvPicPr>
          <p:cNvPr id="12" name="Content Placeholder 11" descr="N:\Forskerføtter og leserøtter\ELEKTRISITET\Elevbøker\Faktabok om elektrisitet\ferdig bok\NY med klumper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8853" r="11754" b="4529"/>
          <a:stretch/>
        </p:blipFill>
        <p:spPr bwMode="auto">
          <a:xfrm>
            <a:off x="282016" y="1124744"/>
            <a:ext cx="7026287" cy="5704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7934425" y="1168772"/>
            <a:ext cx="129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Lyspære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8029641" y="2056281"/>
            <a:ext cx="129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leidninger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8112669" y="2809263"/>
            <a:ext cx="118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Batteri</a:t>
            </a:r>
            <a:endParaRPr lang="nb-NO" dirty="0"/>
          </a:p>
        </p:txBody>
      </p:sp>
      <p:sp>
        <p:nvSpPr>
          <p:cNvPr id="15" name="Right Arrow 14"/>
          <p:cNvSpPr/>
          <p:nvPr/>
        </p:nvSpPr>
        <p:spPr>
          <a:xfrm rot="9704741">
            <a:off x="7138007" y="1359675"/>
            <a:ext cx="789951" cy="168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ight Arrow 15"/>
          <p:cNvSpPr/>
          <p:nvPr/>
        </p:nvSpPr>
        <p:spPr>
          <a:xfrm rot="10800000">
            <a:off x="7251381" y="2161076"/>
            <a:ext cx="678239" cy="187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ight Arrow 16"/>
          <p:cNvSpPr/>
          <p:nvPr/>
        </p:nvSpPr>
        <p:spPr>
          <a:xfrm rot="10800000">
            <a:off x="7271642" y="2912606"/>
            <a:ext cx="773878" cy="162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6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35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Kva må til for at lyspæra skal lyse?   </a:t>
            </a: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0350"/>
            <a:ext cx="3275857" cy="359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07600" y="4860480"/>
            <a:ext cx="210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Lærlingheftet side 8.</a:t>
            </a:r>
            <a:endParaRPr lang="nb-NO" dirty="0"/>
          </a:p>
        </p:txBody>
      </p:sp>
      <p:pic>
        <p:nvPicPr>
          <p:cNvPr id="1026" name="Picture 2" descr="N:\Forskerføtter og leserøtter\ELEKTRISITET\Bilder\Bilder til lærerveiledningene\Forberedelse og utstyr_økt 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14133" r="8364" b="5401"/>
          <a:stretch/>
        </p:blipFill>
        <p:spPr bwMode="auto">
          <a:xfrm>
            <a:off x="648147" y="3781200"/>
            <a:ext cx="4857046" cy="24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629005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Foto: </a:t>
            </a:r>
            <a:r>
              <a:rPr lang="nb-NO" sz="1400" dirty="0" err="1" smtClean="0"/>
              <a:t>Annica</a:t>
            </a:r>
            <a:r>
              <a:rPr lang="nb-NO" sz="1400" dirty="0" smtClean="0"/>
              <a:t> Thomsson</a:t>
            </a:r>
            <a:endParaRPr lang="nb-NO" sz="1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83568" y="1196752"/>
            <a:ext cx="2880320" cy="680515"/>
          </a:xfrm>
          <a:prstGeom prst="wedgeRoundRectCallout">
            <a:avLst>
              <a:gd name="adj1" fmla="val 30100"/>
              <a:gd name="adj2" fmla="val 82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Jobb </a:t>
            </a:r>
            <a:r>
              <a:rPr lang="nb-NO" sz="2200" dirty="0" err="1" smtClean="0"/>
              <a:t>saman</a:t>
            </a:r>
            <a:r>
              <a:rPr lang="nb-NO" sz="2200" dirty="0" smtClean="0"/>
              <a:t> to og to.</a:t>
            </a:r>
            <a:endParaRPr lang="nb-NO" sz="2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39552" y="2505616"/>
            <a:ext cx="4680520" cy="896539"/>
          </a:xfrm>
          <a:prstGeom prst="wedgeRoundRectCallout">
            <a:avLst>
              <a:gd name="adj1" fmla="val -8163"/>
              <a:gd name="adj2" fmla="val 125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 treng </a:t>
            </a:r>
            <a:r>
              <a:rPr lang="nb-NO" sz="2200" dirty="0" err="1" smtClean="0"/>
              <a:t>eit</a:t>
            </a:r>
            <a:r>
              <a:rPr lang="nb-NO" sz="2200" dirty="0" smtClean="0"/>
              <a:t> batteri, to </a:t>
            </a:r>
            <a:r>
              <a:rPr lang="nb-NO" sz="2200" dirty="0" err="1" smtClean="0"/>
              <a:t>leidningar</a:t>
            </a:r>
            <a:r>
              <a:rPr lang="nb-NO" sz="2200" dirty="0" smtClean="0"/>
              <a:t> med krokodilleklemmer og ei lyspære.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9977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377</Words>
  <Application>Microsoft Office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Office-tema</vt:lpstr>
      <vt:lpstr>Økt 3</vt:lpstr>
      <vt:lpstr>Skriv-par-del</vt:lpstr>
      <vt:lpstr>PowerPoint Presentation</vt:lpstr>
      <vt:lpstr>PowerPoint Presentation</vt:lpstr>
      <vt:lpstr>Tenkeskriving</vt:lpstr>
      <vt:lpstr>Oppdrag: </vt:lpstr>
      <vt:lpstr>Kvar på batteriet sit polane? </vt:lpstr>
      <vt:lpstr>Lyser lyspæra? </vt:lpstr>
      <vt:lpstr>Kva må til for at lyspæra skal lyse?   </vt:lpstr>
      <vt:lpstr>PowerPoint Presentation</vt:lpstr>
      <vt:lpstr>Kva trur du denne boka handlar om? </vt:lpstr>
      <vt:lpstr>PowerPoint Presentation</vt:lpstr>
      <vt:lpstr>Side 6 </vt:lpstr>
      <vt:lpstr>Side 7</vt:lpstr>
      <vt:lpstr>Side 8 </vt:lpstr>
      <vt:lpstr>PowerPoint Presentation</vt:lpstr>
      <vt:lpstr>Lekse: 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3</dc:title>
  <dc:creator>Liv Oddrun Voll</dc:creator>
  <cp:lastModifiedBy>Maria Gaare Dahl</cp:lastModifiedBy>
  <cp:revision>235</cp:revision>
  <dcterms:created xsi:type="dcterms:W3CDTF">2017-02-13T14:57:33Z</dcterms:created>
  <dcterms:modified xsi:type="dcterms:W3CDTF">2018-06-15T08:21:17Z</dcterms:modified>
</cp:coreProperties>
</file>