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76" r:id="rId4"/>
    <p:sldId id="277" r:id="rId5"/>
    <p:sldId id="260" r:id="rId6"/>
    <p:sldId id="261" r:id="rId7"/>
    <p:sldId id="278" r:id="rId8"/>
    <p:sldId id="262" r:id="rId9"/>
    <p:sldId id="264" r:id="rId10"/>
    <p:sldId id="279" r:id="rId11"/>
    <p:sldId id="280" r:id="rId12"/>
    <p:sldId id="281" r:id="rId13"/>
    <p:sldId id="268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8FE"/>
    <a:srgbClr val="D0F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00" autoAdjust="0"/>
  </p:normalViewPr>
  <p:slideViewPr>
    <p:cSldViewPr>
      <p:cViewPr varScale="1">
        <p:scale>
          <a:sx n="112" d="100"/>
          <a:sy n="11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E211F-5301-45AA-A0C4-1CB1E0751E74}" type="datetimeFigureOut">
              <a:rPr lang="nb-NO" smtClean="0"/>
              <a:t>21.06.2018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D96D7-D53B-483B-B004-4E2E9FAE97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7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96D7-D53B-483B-B004-4E2E9FAE978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93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96D7-D53B-483B-B004-4E2E9FAE978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835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96D7-D53B-483B-B004-4E2E9FAE978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828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96D7-D53B-483B-B004-4E2E9FAE978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073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789615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845609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42786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05271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3807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21.06.2018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946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21.06.2018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200881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21.06.2018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26585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21.06.2018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515152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21.06.2018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04540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BF76-2D8F-4021-94FA-FBE068699838}" type="datetime1">
              <a:rPr lang="nb-NO" smtClean="0"/>
              <a:t>21.06.2018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6406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ABF76-2D8F-4021-94FA-FBE068699838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479B-8322-4344-861A-0D2065355E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234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o/url?sa=i&amp;rct=j&amp;q=&amp;esrc=s&amp;source=images&amp;cd=&amp;ved=0ahUKEwjy0Z3ur5fSAhVlCpoKHXswCEYQjRwIBw&amp;url=https://www.tktrading.dk/shop/5mm-gule-dioder-406p.html&amp;psig=AFQjCNE7koy2R9EYD2QNKSqsfrfQY3Y3Ww&amp;ust=148742920066029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Økt 9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Kople </a:t>
            </a:r>
            <a:r>
              <a:rPr lang="nb-NO" dirty="0" err="1" smtClean="0"/>
              <a:t>ein</a:t>
            </a:r>
            <a:r>
              <a:rPr lang="nb-NO" dirty="0" smtClean="0"/>
              <a:t> elektrisk krets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18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4" y="448260"/>
            <a:ext cx="7488832" cy="180020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Kva for </a:t>
            </a:r>
            <a:r>
              <a:rPr lang="nb-NO" sz="2400" dirty="0" err="1" smtClean="0"/>
              <a:t>eit</a:t>
            </a:r>
            <a:r>
              <a:rPr lang="nb-NO" sz="2400" dirty="0" smtClean="0"/>
              <a:t> bilde </a:t>
            </a:r>
            <a:r>
              <a:rPr lang="nb-NO" sz="2400" dirty="0" smtClean="0"/>
              <a:t>viser </a:t>
            </a:r>
            <a:r>
              <a:rPr lang="nb-NO" sz="2400" dirty="0" smtClean="0"/>
              <a:t>ei </a:t>
            </a:r>
            <a:r>
              <a:rPr lang="nb-NO" sz="2400" dirty="0" smtClean="0"/>
              <a:t>god </a:t>
            </a:r>
            <a:r>
              <a:rPr lang="nb-NO" sz="2400" dirty="0" smtClean="0"/>
              <a:t>kopling</a:t>
            </a:r>
            <a:r>
              <a:rPr lang="nb-NO" sz="2400" dirty="0" smtClean="0"/>
              <a:t>? </a:t>
            </a:r>
          </a:p>
          <a:p>
            <a:r>
              <a:rPr lang="nb-NO" sz="2400" dirty="0" smtClean="0"/>
              <a:t>Kva for </a:t>
            </a:r>
            <a:r>
              <a:rPr lang="nb-NO" sz="2400" dirty="0" err="1" smtClean="0"/>
              <a:t>eit</a:t>
            </a:r>
            <a:r>
              <a:rPr lang="nb-NO" sz="2400" dirty="0" smtClean="0"/>
              <a:t> bilde </a:t>
            </a:r>
            <a:r>
              <a:rPr lang="nb-NO" sz="2400" dirty="0" smtClean="0"/>
              <a:t>viser </a:t>
            </a:r>
            <a:r>
              <a:rPr lang="nb-NO" sz="2400" dirty="0" smtClean="0"/>
              <a:t>ei </a:t>
            </a:r>
            <a:r>
              <a:rPr lang="nb-NO" sz="2400" dirty="0" err="1" smtClean="0"/>
              <a:t>dårleg</a:t>
            </a:r>
            <a:r>
              <a:rPr lang="nb-NO" sz="2400" dirty="0" smtClean="0"/>
              <a:t> kopling</a:t>
            </a:r>
            <a:r>
              <a:rPr lang="nb-NO" sz="2400" dirty="0" smtClean="0"/>
              <a:t>? </a:t>
            </a:r>
          </a:p>
          <a:p>
            <a:r>
              <a:rPr lang="nb-NO" sz="2400" dirty="0" smtClean="0"/>
              <a:t>Kvifor</a:t>
            </a:r>
            <a:r>
              <a:rPr lang="nb-NO" sz="2400" dirty="0" smtClean="0"/>
              <a:t>? </a:t>
            </a:r>
            <a:endParaRPr lang="nb-NO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10</a:t>
            </a:fld>
            <a:endParaRPr lang="nb-NO"/>
          </a:p>
        </p:txBody>
      </p:sp>
      <p:pic>
        <p:nvPicPr>
          <p:cNvPr id="4" name="Bild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1" t="15677"/>
          <a:stretch/>
        </p:blipFill>
        <p:spPr>
          <a:xfrm>
            <a:off x="611560" y="2250731"/>
            <a:ext cx="3855996" cy="26677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t="22542" r="20924" b="7944"/>
          <a:stretch/>
        </p:blipFill>
        <p:spPr>
          <a:xfrm>
            <a:off x="4860032" y="1786994"/>
            <a:ext cx="3766432" cy="31314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231287" y="4664556"/>
            <a:ext cx="13951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2911505" y="4652142"/>
            <a:ext cx="15560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07504" y="5229200"/>
            <a:ext cx="4288044" cy="864096"/>
          </a:xfrm>
          <a:prstGeom prst="wedgeRoundRectCallout">
            <a:avLst>
              <a:gd name="adj1" fmla="val -8571"/>
              <a:gd name="adj2" fmla="val -1689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God </a:t>
            </a:r>
            <a:r>
              <a:rPr lang="nb-NO" sz="2000" dirty="0" smtClean="0"/>
              <a:t>kopling</a:t>
            </a:r>
            <a:r>
              <a:rPr lang="nb-NO" sz="2000" dirty="0" smtClean="0"/>
              <a:t>. </a:t>
            </a:r>
            <a:br>
              <a:rPr lang="nb-NO" sz="2000" dirty="0" smtClean="0"/>
            </a:br>
            <a:r>
              <a:rPr lang="nb-NO" sz="2000" dirty="0" smtClean="0"/>
              <a:t>Plasten går </a:t>
            </a:r>
            <a:r>
              <a:rPr lang="nb-NO" sz="2000" dirty="0" smtClean="0"/>
              <a:t>heilt </a:t>
            </a:r>
            <a:r>
              <a:rPr lang="nb-NO" sz="2000" dirty="0" smtClean="0"/>
              <a:t>inn i </a:t>
            </a:r>
            <a:r>
              <a:rPr lang="nb-NO" sz="2000" dirty="0" smtClean="0"/>
              <a:t>koplingsklemma</a:t>
            </a:r>
            <a:r>
              <a:rPr lang="nb-NO" sz="2000" dirty="0" smtClean="0"/>
              <a:t>.</a:t>
            </a:r>
            <a:endParaRPr lang="nb-NO" sz="20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644008" y="5229200"/>
            <a:ext cx="4342496" cy="1080120"/>
          </a:xfrm>
          <a:prstGeom prst="wedgeRoundRectCallout">
            <a:avLst>
              <a:gd name="adj1" fmla="val -12818"/>
              <a:gd name="adj2" fmla="val -1701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err="1" smtClean="0"/>
              <a:t>Dårleg</a:t>
            </a:r>
            <a:r>
              <a:rPr lang="nb-NO" sz="2000" dirty="0" smtClean="0"/>
              <a:t> kopling</a:t>
            </a:r>
            <a:r>
              <a:rPr lang="nb-NO" sz="2000" dirty="0" smtClean="0"/>
              <a:t>. </a:t>
            </a:r>
            <a:br>
              <a:rPr lang="nb-NO" sz="2000" dirty="0" smtClean="0"/>
            </a:br>
            <a:r>
              <a:rPr lang="nb-NO" sz="2000" dirty="0" smtClean="0"/>
              <a:t>Metallet i </a:t>
            </a:r>
            <a:r>
              <a:rPr lang="nb-NO" sz="2000" dirty="0" err="1" smtClean="0"/>
              <a:t>dei</a:t>
            </a:r>
            <a:r>
              <a:rPr lang="nb-NO" sz="2000" dirty="0" smtClean="0"/>
              <a:t> </a:t>
            </a:r>
            <a:r>
              <a:rPr lang="nb-NO" sz="2000" dirty="0" smtClean="0"/>
              <a:t>to </a:t>
            </a:r>
            <a:r>
              <a:rPr lang="nb-NO" sz="2000" dirty="0" err="1" smtClean="0"/>
              <a:t>leidningane</a:t>
            </a:r>
            <a:r>
              <a:rPr lang="nb-NO" sz="2000" dirty="0" smtClean="0"/>
              <a:t> </a:t>
            </a:r>
            <a:r>
              <a:rPr lang="nb-NO" sz="2000" dirty="0" smtClean="0"/>
              <a:t>kan </a:t>
            </a:r>
            <a:r>
              <a:rPr lang="nb-NO" sz="2000" dirty="0" err="1" smtClean="0"/>
              <a:t>kome</a:t>
            </a:r>
            <a:r>
              <a:rPr lang="nb-NO" sz="2000" dirty="0" smtClean="0"/>
              <a:t> </a:t>
            </a:r>
            <a:r>
              <a:rPr lang="nb-NO" sz="2000" dirty="0" smtClean="0"/>
              <a:t>i kontakt med </a:t>
            </a:r>
            <a:r>
              <a:rPr lang="nb-NO" sz="2000" dirty="0" err="1" smtClean="0"/>
              <a:t>kvarandre</a:t>
            </a:r>
            <a:r>
              <a:rPr lang="nb-NO" sz="2000" dirty="0" smtClean="0"/>
              <a:t>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9762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11</a:t>
            </a:fld>
            <a:endParaRPr lang="nb-NO"/>
          </a:p>
        </p:txBody>
      </p:sp>
      <p:pic>
        <p:nvPicPr>
          <p:cNvPr id="5122" name="Picture 2" descr="N:\Forskerføtter og leserøtter\ELEKTRISITET\Bilder\Bilder til lærerveiledningene\Avisoleringst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817">
            <a:off x="5271781" y="3847470"/>
            <a:ext cx="3378854" cy="230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N:\Forskerføtter og leserøtter\ELEKTRISITET\Bilder\bilder fra annica\ledninger\5R0A19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2" t="11608" r="18904"/>
          <a:stretch/>
        </p:blipFill>
        <p:spPr bwMode="auto">
          <a:xfrm>
            <a:off x="6961208" y="222047"/>
            <a:ext cx="2056178" cy="32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37216" y="3493262"/>
            <a:ext cx="1480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t="13894" r="3389" b="3691"/>
          <a:stretch/>
        </p:blipFill>
        <p:spPr bwMode="auto">
          <a:xfrm>
            <a:off x="1115616" y="4726797"/>
            <a:ext cx="2538052" cy="1867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13" y="1211044"/>
            <a:ext cx="2891099" cy="202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ular Callout 20"/>
          <p:cNvSpPr/>
          <p:nvPr/>
        </p:nvSpPr>
        <p:spPr>
          <a:xfrm>
            <a:off x="395536" y="137501"/>
            <a:ext cx="4968552" cy="936104"/>
          </a:xfrm>
          <a:prstGeom prst="wedgeRoundRectCallout">
            <a:avLst>
              <a:gd name="adj1" fmla="val -17963"/>
              <a:gd name="adj2" fmla="val 968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Ledningen må </a:t>
            </a:r>
            <a:r>
              <a:rPr lang="nb-NO" sz="2000" dirty="0" err="1" smtClean="0"/>
              <a:t>av</a:t>
            </a:r>
            <a:r>
              <a:rPr lang="nb-NO" sz="2000" b="1" dirty="0" err="1" smtClean="0"/>
              <a:t>isolerast</a:t>
            </a:r>
            <a:r>
              <a:rPr lang="nb-NO" sz="2000" dirty="0" smtClean="0"/>
              <a:t> </a:t>
            </a:r>
            <a:r>
              <a:rPr lang="nb-NO" sz="2000" dirty="0" smtClean="0"/>
              <a:t>nok til at metallet inni </a:t>
            </a:r>
            <a:r>
              <a:rPr lang="nb-NO" sz="2000" dirty="0" smtClean="0"/>
              <a:t>leidningen </a:t>
            </a:r>
            <a:r>
              <a:rPr lang="nb-NO" sz="2000" dirty="0" smtClean="0"/>
              <a:t>kan </a:t>
            </a:r>
            <a:r>
              <a:rPr lang="nb-NO" sz="2000" dirty="0" err="1" smtClean="0"/>
              <a:t>festast</a:t>
            </a:r>
            <a:r>
              <a:rPr lang="nb-NO" sz="2000" dirty="0" smtClean="0"/>
              <a:t> </a:t>
            </a:r>
            <a:r>
              <a:rPr lang="nb-NO" sz="2000" dirty="0" err="1" smtClean="0"/>
              <a:t>skikkeleg</a:t>
            </a:r>
            <a:r>
              <a:rPr lang="nb-NO" sz="2000" dirty="0" smtClean="0"/>
              <a:t>.</a:t>
            </a:r>
            <a:endParaRPr lang="nb-NO" sz="2000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639576" y="3562955"/>
            <a:ext cx="4508487" cy="992852"/>
          </a:xfrm>
          <a:prstGeom prst="wedgeRoundRectCallout">
            <a:avLst>
              <a:gd name="adj1" fmla="val -12280"/>
              <a:gd name="adj2" fmla="val 112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Men den må </a:t>
            </a:r>
            <a:r>
              <a:rPr lang="nb-NO" sz="2000" dirty="0" err="1" smtClean="0"/>
              <a:t>ikkje</a:t>
            </a:r>
            <a:r>
              <a:rPr lang="nb-NO" sz="2000" dirty="0" smtClean="0"/>
              <a:t> </a:t>
            </a:r>
            <a:r>
              <a:rPr lang="nb-NO" sz="2000" dirty="0" err="1" smtClean="0"/>
              <a:t>av</a:t>
            </a:r>
            <a:r>
              <a:rPr lang="nb-NO" sz="2000" b="1" dirty="0" err="1" smtClean="0"/>
              <a:t>isolerast</a:t>
            </a:r>
            <a:r>
              <a:rPr lang="nb-NO" sz="2000" dirty="0" smtClean="0"/>
              <a:t> </a:t>
            </a:r>
            <a:r>
              <a:rPr lang="nb-NO" sz="2000" dirty="0" smtClean="0"/>
              <a:t>for </a:t>
            </a:r>
            <a:r>
              <a:rPr lang="nb-NO" sz="2000" dirty="0" err="1" smtClean="0"/>
              <a:t>mykje</a:t>
            </a:r>
            <a:r>
              <a:rPr lang="nb-NO" sz="2000" dirty="0" smtClean="0"/>
              <a:t>. </a:t>
            </a:r>
            <a:r>
              <a:rPr lang="nb-NO" sz="2000" dirty="0" smtClean="0"/>
              <a:t>Då </a:t>
            </a:r>
            <a:r>
              <a:rPr lang="nb-NO" sz="2000" dirty="0" smtClean="0"/>
              <a:t>kan metall </a:t>
            </a:r>
            <a:r>
              <a:rPr lang="nb-NO" sz="2000" dirty="0" smtClean="0"/>
              <a:t>frå </a:t>
            </a:r>
            <a:r>
              <a:rPr lang="nb-NO" sz="2000" dirty="0" smtClean="0"/>
              <a:t>ulike </a:t>
            </a:r>
            <a:r>
              <a:rPr lang="nb-NO" sz="2000" dirty="0" smtClean="0"/>
              <a:t>leidningar </a:t>
            </a:r>
            <a:r>
              <a:rPr lang="nb-NO" sz="2000" dirty="0" err="1" smtClean="0"/>
              <a:t>kome</a:t>
            </a:r>
            <a:r>
              <a:rPr lang="nb-NO" sz="2000" dirty="0" smtClean="0"/>
              <a:t> </a:t>
            </a:r>
            <a:r>
              <a:rPr lang="nb-NO" sz="2000" dirty="0" smtClean="0"/>
              <a:t>borti </a:t>
            </a:r>
            <a:r>
              <a:rPr lang="nb-NO" sz="2000" dirty="0" err="1" smtClean="0"/>
              <a:t>kvarandre</a:t>
            </a:r>
            <a:r>
              <a:rPr lang="nb-NO" sz="2000" dirty="0" smtClean="0"/>
              <a:t>.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6785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12</a:t>
            </a:fld>
            <a:endParaRPr lang="nb-NO"/>
          </a:p>
        </p:txBody>
      </p:sp>
      <p:pic>
        <p:nvPicPr>
          <p:cNvPr id="4098" name="Picture 2" descr="N:\Forskerføtter og leserøtter\ELEKTRISITET\Bilder\Bilder til lærerveiledningene\Fagbre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31249"/>
            <a:ext cx="3582227" cy="42530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90651" y="404664"/>
            <a:ext cx="5154738" cy="2376264"/>
          </a:xfrm>
          <a:prstGeom prst="wedgeRoundRectCallout">
            <a:avLst>
              <a:gd name="adj1" fmla="val -21013"/>
              <a:gd name="adj2" fmla="val 676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Oppdrag for å få fagbrev som </a:t>
            </a:r>
            <a:r>
              <a:rPr lang="nb-NO" sz="2200" b="1" dirty="0" err="1" smtClean="0"/>
              <a:t>modell</a:t>
            </a:r>
            <a:r>
              <a:rPr lang="nb-NO" sz="2200" dirty="0" err="1" smtClean="0"/>
              <a:t>huselektrikar</a:t>
            </a:r>
            <a:r>
              <a:rPr lang="nb-NO" sz="2200" dirty="0" smtClean="0"/>
              <a:t>: </a:t>
            </a:r>
          </a:p>
          <a:p>
            <a:pPr algn="ctr"/>
            <a:endParaRPr lang="nb-NO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f</a:t>
            </a:r>
            <a:r>
              <a:rPr lang="nb-NO" sz="2200" dirty="0" smtClean="0"/>
              <a:t>ylle ut lærlinghefte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l</a:t>
            </a:r>
            <a:r>
              <a:rPr lang="nb-NO" sz="2200" dirty="0" smtClean="0"/>
              <a:t>age felles bok om </a:t>
            </a:r>
            <a:r>
              <a:rPr lang="nb-NO" sz="2200" dirty="0" err="1" smtClean="0"/>
              <a:t>lampar</a:t>
            </a:r>
            <a:endParaRPr lang="nb-NO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 err="1" smtClean="0"/>
              <a:t>leggja</a:t>
            </a:r>
            <a:r>
              <a:rPr lang="nb-NO" sz="2200" dirty="0" smtClean="0"/>
              <a:t> </a:t>
            </a:r>
            <a:r>
              <a:rPr lang="nb-NO" sz="2200" dirty="0" smtClean="0"/>
              <a:t>elektrisk anlegg i </a:t>
            </a:r>
            <a:r>
              <a:rPr lang="nb-NO" sz="2200" dirty="0" err="1" smtClean="0"/>
              <a:t>eit</a:t>
            </a:r>
            <a:r>
              <a:rPr lang="nb-NO" sz="2200" dirty="0" smtClean="0"/>
              <a:t> </a:t>
            </a:r>
            <a:r>
              <a:rPr lang="nb-NO" sz="2200" b="1" dirty="0" smtClean="0"/>
              <a:t>modell</a:t>
            </a:r>
            <a:r>
              <a:rPr lang="nb-NO" sz="2200" dirty="0" smtClean="0"/>
              <a:t>rom</a:t>
            </a:r>
            <a:endParaRPr lang="nb-NO" sz="2200" dirty="0"/>
          </a:p>
        </p:txBody>
      </p:sp>
      <p:sp>
        <p:nvSpPr>
          <p:cNvPr id="5" name="Oval 4"/>
          <p:cNvSpPr/>
          <p:nvPr/>
        </p:nvSpPr>
        <p:spPr>
          <a:xfrm>
            <a:off x="323528" y="2204864"/>
            <a:ext cx="4818370" cy="468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ounded Rectangular Callout 5"/>
          <p:cNvSpPr/>
          <p:nvPr/>
        </p:nvSpPr>
        <p:spPr>
          <a:xfrm>
            <a:off x="193376" y="3933056"/>
            <a:ext cx="4794698" cy="967524"/>
          </a:xfrm>
          <a:prstGeom prst="wedgeRoundRectCallout">
            <a:avLst>
              <a:gd name="adj1" fmla="val -11050"/>
              <a:gd name="adj2" fmla="val -1009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I dag skal </a:t>
            </a:r>
            <a:r>
              <a:rPr lang="nb-NO" sz="2000" dirty="0" smtClean="0"/>
              <a:t>de </a:t>
            </a:r>
            <a:r>
              <a:rPr lang="nb-NO" sz="2000" dirty="0" smtClean="0"/>
              <a:t>øve på å </a:t>
            </a:r>
            <a:r>
              <a:rPr lang="nb-NO" sz="2000" dirty="0" smtClean="0"/>
              <a:t>kople </a:t>
            </a:r>
            <a:r>
              <a:rPr lang="nb-NO" sz="2000" dirty="0" err="1" smtClean="0"/>
              <a:t>saman</a:t>
            </a:r>
            <a:r>
              <a:rPr lang="nb-NO" sz="2000" dirty="0" smtClean="0"/>
              <a:t> </a:t>
            </a:r>
            <a:r>
              <a:rPr lang="nb-NO" sz="2000" dirty="0" smtClean="0"/>
              <a:t>lampe, </a:t>
            </a:r>
            <a:r>
              <a:rPr lang="nb-NO" sz="2000" dirty="0" err="1" smtClean="0"/>
              <a:t>brytar</a:t>
            </a:r>
            <a:r>
              <a:rPr lang="nb-NO" sz="2000" dirty="0" smtClean="0"/>
              <a:t> </a:t>
            </a:r>
            <a:r>
              <a:rPr lang="nb-NO" sz="2000" dirty="0" smtClean="0"/>
              <a:t>og batteri i </a:t>
            </a:r>
            <a:r>
              <a:rPr lang="nb-NO" sz="2000" dirty="0" err="1" smtClean="0"/>
              <a:t>ein</a:t>
            </a:r>
            <a:r>
              <a:rPr lang="nb-NO" sz="2000" dirty="0" smtClean="0"/>
              <a:t> </a:t>
            </a:r>
            <a:r>
              <a:rPr lang="nb-NO" sz="2000" b="1" dirty="0" smtClean="0"/>
              <a:t>elektrisk krets</a:t>
            </a:r>
            <a:r>
              <a:rPr lang="nb-NO" sz="2000" dirty="0" smtClean="0"/>
              <a:t>.</a:t>
            </a:r>
            <a:endParaRPr lang="nb-NO" sz="2000" dirty="0"/>
          </a:p>
        </p:txBody>
      </p:sp>
      <p:sp>
        <p:nvSpPr>
          <p:cNvPr id="8" name="Oval Callout 7"/>
          <p:cNvSpPr/>
          <p:nvPr/>
        </p:nvSpPr>
        <p:spPr>
          <a:xfrm>
            <a:off x="4355976" y="5499727"/>
            <a:ext cx="3744416" cy="1080120"/>
          </a:xfrm>
          <a:prstGeom prst="wedgeEllipseCallout">
            <a:avLst>
              <a:gd name="adj1" fmla="val -40375"/>
              <a:gd name="adj2" fmla="val -77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Det er viktig å </a:t>
            </a:r>
            <a:r>
              <a:rPr lang="nb-NO" sz="2000" dirty="0" err="1" smtClean="0"/>
              <a:t>hugse</a:t>
            </a:r>
            <a:r>
              <a:rPr lang="nb-NO" sz="2000" dirty="0" smtClean="0"/>
              <a:t> </a:t>
            </a:r>
            <a:r>
              <a:rPr lang="nb-NO" sz="2000" dirty="0"/>
              <a:t>k</a:t>
            </a:r>
            <a:r>
              <a:rPr lang="nb-NO" sz="2000" dirty="0" smtClean="0"/>
              <a:t>va </a:t>
            </a:r>
            <a:r>
              <a:rPr lang="nb-NO" sz="2000" dirty="0" smtClean="0"/>
              <a:t>som </a:t>
            </a:r>
            <a:r>
              <a:rPr lang="nb-NO" sz="2000" dirty="0" err="1" smtClean="0"/>
              <a:t>kjenneteiknar</a:t>
            </a:r>
            <a:r>
              <a:rPr lang="nb-NO" sz="2000" dirty="0" smtClean="0"/>
              <a:t> ei </a:t>
            </a:r>
            <a:r>
              <a:rPr lang="nb-NO" sz="2000" dirty="0" smtClean="0"/>
              <a:t>god </a:t>
            </a:r>
            <a:r>
              <a:rPr lang="nb-NO" sz="2000" dirty="0" smtClean="0"/>
              <a:t>kopling</a:t>
            </a:r>
            <a:r>
              <a:rPr lang="nb-NO" sz="2000" dirty="0" smtClean="0"/>
              <a:t>.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2354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13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507"/>
            <a:ext cx="3934701" cy="55565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3922991" cy="55565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522710" y="1340768"/>
            <a:ext cx="101122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Oval 7"/>
          <p:cNvSpPr/>
          <p:nvPr/>
        </p:nvSpPr>
        <p:spPr>
          <a:xfrm>
            <a:off x="5598466" y="869091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23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Øving </a:t>
            </a:r>
            <a:r>
              <a:rPr lang="nb-NO" sz="3200" dirty="0" smtClean="0"/>
              <a:t>1</a:t>
            </a:r>
            <a:endParaRPr lang="nb-NO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14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6825438" cy="3591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508104" y="1250758"/>
            <a:ext cx="3384376" cy="900100"/>
          </a:xfrm>
          <a:prstGeom prst="wedgeEllipseCallout">
            <a:avLst>
              <a:gd name="adj1" fmla="val -40489"/>
              <a:gd name="adj2" fmla="val 76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K</a:t>
            </a:r>
            <a:r>
              <a:rPr lang="nb-NO" sz="2000" dirty="0" smtClean="0"/>
              <a:t>va </a:t>
            </a:r>
            <a:r>
              <a:rPr lang="nb-NO" sz="2000" dirty="0" smtClean="0"/>
              <a:t>viser </a:t>
            </a:r>
            <a:r>
              <a:rPr lang="nb-NO" sz="2000" dirty="0" smtClean="0"/>
              <a:t>symbola </a:t>
            </a:r>
            <a:r>
              <a:rPr lang="nb-NO" sz="2000" dirty="0" smtClean="0"/>
              <a:t>i </a:t>
            </a:r>
            <a:r>
              <a:rPr lang="nb-NO" sz="2000" dirty="0" err="1" smtClean="0"/>
              <a:t>koplingsskjemaet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23528" y="908720"/>
            <a:ext cx="2736304" cy="792088"/>
          </a:xfrm>
          <a:prstGeom prst="wedgeRoundRectCallout">
            <a:avLst>
              <a:gd name="adj1" fmla="val 39879"/>
              <a:gd name="adj2" fmla="val 954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Vi starter med </a:t>
            </a:r>
            <a:r>
              <a:rPr lang="nb-NO" sz="2000" dirty="0" smtClean="0"/>
              <a:t>øving </a:t>
            </a:r>
            <a:r>
              <a:rPr lang="nb-NO" sz="2000" dirty="0" smtClean="0"/>
              <a:t>1. Side 17 i lærlingheftet.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394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511256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1</a:t>
            </a:r>
            <a:r>
              <a:rPr lang="nb-NO" sz="2400" dirty="0" smtClean="0"/>
              <a:t>. </a:t>
            </a:r>
            <a:r>
              <a:rPr lang="nb-NO" sz="2400" dirty="0" smtClean="0"/>
              <a:t>Koplingsklemme </a:t>
            </a:r>
            <a:endParaRPr lang="nb-NO" sz="2400" dirty="0" smtClean="0"/>
          </a:p>
          <a:p>
            <a:r>
              <a:rPr lang="nb-NO" sz="2400" dirty="0" smtClean="0">
                <a:solidFill>
                  <a:schemeClr val="tx2"/>
                </a:solidFill>
              </a:rPr>
              <a:t>Modell av </a:t>
            </a:r>
            <a:r>
              <a:rPr lang="nb-NO" sz="2400" dirty="0" smtClean="0">
                <a:solidFill>
                  <a:schemeClr val="tx2"/>
                </a:solidFill>
              </a:rPr>
              <a:t>koplingsboks</a:t>
            </a:r>
            <a:r>
              <a:rPr lang="nb-NO" sz="2400" dirty="0" smtClean="0">
                <a:solidFill>
                  <a:schemeClr val="tx2"/>
                </a:solidFill>
              </a:rPr>
              <a:t>. </a:t>
            </a:r>
            <a:r>
              <a:rPr lang="nb-NO" sz="2400" dirty="0" smtClean="0">
                <a:solidFill>
                  <a:schemeClr val="tx2"/>
                </a:solidFill>
              </a:rPr>
              <a:t>Vert brukt</a:t>
            </a:r>
            <a:r>
              <a:rPr lang="nb-NO" sz="2400" dirty="0" smtClean="0">
                <a:solidFill>
                  <a:schemeClr val="tx2"/>
                </a:solidFill>
              </a:rPr>
              <a:t> </a:t>
            </a:r>
            <a:r>
              <a:rPr lang="nb-NO" sz="2400" dirty="0" smtClean="0">
                <a:solidFill>
                  <a:schemeClr val="tx2"/>
                </a:solidFill>
              </a:rPr>
              <a:t>til å </a:t>
            </a:r>
            <a:r>
              <a:rPr lang="nb-NO" sz="2400" dirty="0" smtClean="0">
                <a:solidFill>
                  <a:schemeClr val="tx2"/>
                </a:solidFill>
              </a:rPr>
              <a:t>kople </a:t>
            </a:r>
            <a:r>
              <a:rPr lang="nb-NO" sz="2400" dirty="0" err="1" smtClean="0">
                <a:solidFill>
                  <a:schemeClr val="tx2"/>
                </a:solidFill>
              </a:rPr>
              <a:t>saman</a:t>
            </a:r>
            <a:r>
              <a:rPr lang="nb-NO" sz="2400" dirty="0" smtClean="0">
                <a:solidFill>
                  <a:schemeClr val="tx2"/>
                </a:solidFill>
              </a:rPr>
              <a:t> leidningar</a:t>
            </a:r>
            <a:r>
              <a:rPr lang="nb-NO" sz="2400" dirty="0" smtClean="0">
                <a:solidFill>
                  <a:schemeClr val="tx2"/>
                </a:solidFill>
              </a:rPr>
              <a:t>. </a:t>
            </a:r>
            <a:endParaRPr lang="nb-NO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2. Lysdiode </a:t>
            </a:r>
          </a:p>
          <a:p>
            <a:r>
              <a:rPr lang="nb-NO" sz="2400" dirty="0" smtClean="0">
                <a:solidFill>
                  <a:schemeClr val="tx2"/>
                </a:solidFill>
              </a:rPr>
              <a:t>Modell av lampe </a:t>
            </a:r>
            <a:br>
              <a:rPr lang="nb-NO" sz="2400" dirty="0" smtClean="0">
                <a:solidFill>
                  <a:schemeClr val="tx2"/>
                </a:solidFill>
              </a:rPr>
            </a:br>
            <a:r>
              <a:rPr lang="nb-NO" sz="2400" dirty="0" smtClean="0">
                <a:solidFill>
                  <a:schemeClr val="tx2"/>
                </a:solidFill>
              </a:rPr>
              <a:t>(mindre </a:t>
            </a:r>
            <a:r>
              <a:rPr lang="nb-NO" sz="2400" dirty="0" smtClean="0">
                <a:solidFill>
                  <a:schemeClr val="tx2"/>
                </a:solidFill>
              </a:rPr>
              <a:t>straum </a:t>
            </a:r>
            <a:r>
              <a:rPr lang="nb-NO" sz="2400" dirty="0" smtClean="0">
                <a:solidFill>
                  <a:schemeClr val="tx2"/>
                </a:solidFill>
              </a:rPr>
              <a:t>enn i </a:t>
            </a:r>
            <a:r>
              <a:rPr lang="nb-NO" sz="2400" dirty="0" err="1" smtClean="0">
                <a:solidFill>
                  <a:schemeClr val="tx2"/>
                </a:solidFill>
              </a:rPr>
              <a:t>vanleg</a:t>
            </a:r>
            <a:r>
              <a:rPr lang="nb-NO" sz="2400" dirty="0" smtClean="0">
                <a:solidFill>
                  <a:schemeClr val="tx2"/>
                </a:solidFill>
              </a:rPr>
              <a:t> </a:t>
            </a:r>
            <a:r>
              <a:rPr lang="nb-NO" sz="2400" dirty="0" smtClean="0">
                <a:solidFill>
                  <a:schemeClr val="tx2"/>
                </a:solidFill>
              </a:rPr>
              <a:t>lampe). </a:t>
            </a:r>
            <a:endParaRPr lang="nb-NO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/>
              <a:t>3</a:t>
            </a:r>
            <a:r>
              <a:rPr lang="nb-NO" sz="2400" dirty="0" smtClean="0"/>
              <a:t>. Batteri og batteriklips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15</a:t>
            </a:fld>
            <a:endParaRPr lang="nb-NO"/>
          </a:p>
        </p:txBody>
      </p:sp>
      <p:pic>
        <p:nvPicPr>
          <p:cNvPr id="7" name="Picture 6" descr="C:\Users\livov\AppData\Local\Microsoft\Windows\Temporary Internet Files\Content.IE5\81SUHK9S\20170214_10525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6" t="31939" r="28081" b="12836"/>
          <a:stretch/>
        </p:blipFill>
        <p:spPr bwMode="auto">
          <a:xfrm>
            <a:off x="5919263" y="188640"/>
            <a:ext cx="3033579" cy="1796899"/>
          </a:xfrm>
          <a:prstGeom prst="rect">
            <a:avLst/>
          </a:prstGeom>
          <a:noFill/>
          <a:extLst/>
        </p:spPr>
      </p:pic>
      <p:pic>
        <p:nvPicPr>
          <p:cNvPr id="8" name="Picture 7" descr="Relatert bilde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12372" b="15217"/>
          <a:stretch/>
        </p:blipFill>
        <p:spPr bwMode="auto">
          <a:xfrm>
            <a:off x="5941990" y="2384884"/>
            <a:ext cx="3044299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t="10199" r="11928" b="5486"/>
          <a:stretch/>
        </p:blipFill>
        <p:spPr>
          <a:xfrm>
            <a:off x="5929985" y="4504868"/>
            <a:ext cx="3033577" cy="187220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907704" y="2132856"/>
            <a:ext cx="3528392" cy="864096"/>
          </a:xfrm>
          <a:prstGeom prst="wedgeEllipseCallout">
            <a:avLst>
              <a:gd name="adj1" fmla="val 52205"/>
              <a:gd name="adj2" fmla="val -44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Skriv </a:t>
            </a:r>
            <a:r>
              <a:rPr lang="nb-NO" sz="2000" i="1" dirty="0" smtClean="0"/>
              <a:t>koplingsklemme</a:t>
            </a:r>
            <a:r>
              <a:rPr lang="nb-NO" sz="2000" b="1" dirty="0" smtClean="0"/>
              <a:t> </a:t>
            </a:r>
            <a:r>
              <a:rPr lang="nb-NO" sz="2000" dirty="0"/>
              <a:t>og </a:t>
            </a:r>
            <a:r>
              <a:rPr lang="nb-NO" sz="2000" i="1" dirty="0"/>
              <a:t>lysdiode</a:t>
            </a:r>
            <a:r>
              <a:rPr lang="nb-NO" sz="2000" dirty="0"/>
              <a:t> i ordlista.</a:t>
            </a:r>
          </a:p>
        </p:txBody>
      </p:sp>
    </p:spTree>
    <p:extLst>
      <p:ext uri="{BB962C8B-B14F-4D97-AF65-F5344CB8AC3E}">
        <p14:creationId xmlns:p14="http://schemas.microsoft.com/office/powerpoint/2010/main" val="384252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16</a:t>
            </a:fld>
            <a:endParaRPr lang="nb-NO"/>
          </a:p>
        </p:txBody>
      </p:sp>
      <p:sp>
        <p:nvSpPr>
          <p:cNvPr id="8" name="Rounded Rectangular Callout 7"/>
          <p:cNvSpPr/>
          <p:nvPr/>
        </p:nvSpPr>
        <p:spPr>
          <a:xfrm>
            <a:off x="251520" y="475614"/>
            <a:ext cx="3744416" cy="2916324"/>
          </a:xfrm>
          <a:prstGeom prst="wedgeRoundRectCallout">
            <a:avLst>
              <a:gd name="adj1" fmla="val 48511"/>
              <a:gd name="adj2" fmla="val 611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Samarbeid to og to, og </a:t>
            </a:r>
            <a:r>
              <a:rPr lang="nb-NO" sz="2000" dirty="0" err="1" smtClean="0"/>
              <a:t>gjer</a:t>
            </a:r>
            <a:r>
              <a:rPr lang="nb-NO" sz="2000" dirty="0" smtClean="0"/>
              <a:t> øving </a:t>
            </a:r>
            <a:r>
              <a:rPr lang="nb-NO" sz="2000" dirty="0" smtClean="0"/>
              <a:t>1.</a:t>
            </a:r>
          </a:p>
          <a:p>
            <a:pPr algn="ctr"/>
            <a:r>
              <a:rPr lang="nb-NO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Kople </a:t>
            </a:r>
            <a:r>
              <a:rPr lang="nb-NO" sz="2000" dirty="0" err="1" smtClean="0"/>
              <a:t>saman</a:t>
            </a:r>
            <a:r>
              <a:rPr lang="nb-NO" sz="2000" dirty="0" smtClean="0"/>
              <a:t> </a:t>
            </a:r>
            <a:r>
              <a:rPr lang="nb-NO" sz="2000" dirty="0" smtClean="0"/>
              <a:t>lysdiode, </a:t>
            </a:r>
            <a:r>
              <a:rPr lang="nb-NO" sz="2000" dirty="0" smtClean="0"/>
              <a:t>koplingsboks </a:t>
            </a:r>
            <a:r>
              <a:rPr lang="nb-NO" sz="2000" dirty="0"/>
              <a:t>og batteri</a:t>
            </a:r>
            <a:r>
              <a:rPr lang="nb-NO" sz="2000" dirty="0" smtClean="0"/>
              <a:t>.</a:t>
            </a: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Følg </a:t>
            </a:r>
            <a:r>
              <a:rPr lang="nb-NO" sz="2000" dirty="0" err="1" smtClean="0"/>
              <a:t>koplingsskjemaet</a:t>
            </a:r>
            <a:r>
              <a:rPr lang="nb-NO" sz="2000" dirty="0" smtClean="0"/>
              <a:t> </a:t>
            </a:r>
            <a:r>
              <a:rPr lang="nb-NO" sz="2000" dirty="0"/>
              <a:t>nøye.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Lampa skal lyse.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 smtClean="0"/>
              <a:t>Koplingane</a:t>
            </a:r>
            <a:r>
              <a:rPr lang="nb-NO" sz="2000" dirty="0" smtClean="0"/>
              <a:t> </a:t>
            </a:r>
            <a:r>
              <a:rPr lang="nb-NO" sz="2000" dirty="0"/>
              <a:t>må </a:t>
            </a:r>
            <a:r>
              <a:rPr lang="nb-NO" sz="2000" dirty="0" err="1" smtClean="0"/>
              <a:t>vere</a:t>
            </a:r>
            <a:r>
              <a:rPr lang="nb-NO" sz="2000" dirty="0" smtClean="0"/>
              <a:t> </a:t>
            </a:r>
            <a:r>
              <a:rPr lang="nb-NO" sz="2000" dirty="0"/>
              <a:t>gode. </a:t>
            </a:r>
          </a:p>
          <a:p>
            <a:pPr algn="ctr"/>
            <a:endParaRPr lang="nb-NO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52120" y="1484784"/>
            <a:ext cx="4248472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53" y="404664"/>
            <a:ext cx="4097403" cy="578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Øving </a:t>
            </a:r>
            <a:r>
              <a:rPr lang="nb-NO" sz="3200" dirty="0" smtClean="0"/>
              <a:t>2</a:t>
            </a:r>
            <a:endParaRPr lang="nb-NO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17</a:t>
            </a:fld>
            <a:endParaRPr lang="nb-N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6294" r="1666" b="19472"/>
          <a:stretch/>
        </p:blipFill>
        <p:spPr bwMode="auto">
          <a:xfrm>
            <a:off x="1259632" y="2636912"/>
            <a:ext cx="6144426" cy="2709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 rot="3140896">
            <a:off x="4345900" y="5300125"/>
            <a:ext cx="1061200" cy="3142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Callout 5"/>
          <p:cNvSpPr/>
          <p:nvPr/>
        </p:nvSpPr>
        <p:spPr>
          <a:xfrm>
            <a:off x="5724128" y="1052736"/>
            <a:ext cx="3168352" cy="936104"/>
          </a:xfrm>
          <a:prstGeom prst="wedgeEllipseCallout">
            <a:avLst>
              <a:gd name="adj1" fmla="val -39444"/>
              <a:gd name="adj2" fmla="val 97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Kvar</a:t>
            </a:r>
            <a:r>
              <a:rPr lang="nb-NO" sz="2000" dirty="0" smtClean="0"/>
              <a:t> </a:t>
            </a:r>
            <a:r>
              <a:rPr lang="nb-NO" sz="2000" dirty="0" smtClean="0"/>
              <a:t>i kretsen skal </a:t>
            </a:r>
            <a:r>
              <a:rPr lang="nb-NO" sz="2000" dirty="0" err="1" smtClean="0"/>
              <a:t>brytaren</a:t>
            </a:r>
            <a:r>
              <a:rPr lang="nb-NO" sz="2000" dirty="0" smtClean="0"/>
              <a:t> </a:t>
            </a:r>
            <a:r>
              <a:rPr lang="nb-NO" sz="2000" dirty="0" err="1" smtClean="0"/>
              <a:t>koplast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23528" y="404664"/>
            <a:ext cx="3024336" cy="936104"/>
          </a:xfrm>
          <a:prstGeom prst="wedgeRoundRectCallout">
            <a:avLst>
              <a:gd name="adj1" fmla="val 43191"/>
              <a:gd name="adj2" fmla="val 1099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Sjå </a:t>
            </a:r>
            <a:r>
              <a:rPr lang="nb-NO" sz="2000" dirty="0" smtClean="0"/>
              <a:t>på </a:t>
            </a:r>
            <a:r>
              <a:rPr lang="nb-NO" sz="2000" dirty="0" err="1" smtClean="0"/>
              <a:t>koplingsskjemaet</a:t>
            </a:r>
            <a:r>
              <a:rPr lang="nb-NO" sz="2000" dirty="0" smtClean="0"/>
              <a:t> </a:t>
            </a:r>
            <a:r>
              <a:rPr lang="nb-NO" sz="2000" dirty="0" smtClean="0"/>
              <a:t>på </a:t>
            </a:r>
            <a:r>
              <a:rPr lang="nb-NO" sz="2000" dirty="0"/>
              <a:t>s</a:t>
            </a:r>
            <a:r>
              <a:rPr lang="nb-NO" sz="2000" dirty="0" smtClean="0"/>
              <a:t>ide 18 i lærlingheftet.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98178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fld id="{08ED479B-8322-4344-861A-0D2065355EC6}" type="slidenum">
              <a:rPr lang="nb-NO" smtClean="0"/>
              <a:t>18</a:t>
            </a:fld>
            <a:endParaRPr lang="nb-NO"/>
          </a:p>
        </p:txBody>
      </p:sp>
      <p:sp>
        <p:nvSpPr>
          <p:cNvPr id="12" name="Oval Callout 11"/>
          <p:cNvSpPr/>
          <p:nvPr/>
        </p:nvSpPr>
        <p:spPr>
          <a:xfrm>
            <a:off x="5931480" y="223165"/>
            <a:ext cx="2880320" cy="847834"/>
          </a:xfrm>
          <a:prstGeom prst="wedgeEllipseCallout">
            <a:avLst>
              <a:gd name="adj1" fmla="val -30574"/>
              <a:gd name="adj2" fmla="val 78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K</a:t>
            </a:r>
            <a:r>
              <a:rPr lang="nb-NO" sz="2000" dirty="0" smtClean="0"/>
              <a:t>va </a:t>
            </a:r>
            <a:r>
              <a:rPr lang="nb-NO" sz="2000" dirty="0" smtClean="0"/>
              <a:t>tror du denne </a:t>
            </a:r>
            <a:r>
              <a:rPr lang="nb-NO" sz="2000" dirty="0" smtClean="0"/>
              <a:t>vert</a:t>
            </a:r>
            <a:r>
              <a:rPr lang="nb-NO" sz="2000" dirty="0" smtClean="0"/>
              <a:t> brukt til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pic>
        <p:nvPicPr>
          <p:cNvPr id="15" name="Picture 2" descr="N:\Forskerføtter og leserøtter\ELEKTRISITET\Bilder\Bilder til lærerveiledningene\Avisoleringst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12" y="4095808"/>
            <a:ext cx="3395111" cy="202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Callout 16"/>
          <p:cNvSpPr/>
          <p:nvPr/>
        </p:nvSpPr>
        <p:spPr>
          <a:xfrm>
            <a:off x="4644008" y="5727662"/>
            <a:ext cx="2520280" cy="847834"/>
          </a:xfrm>
          <a:prstGeom prst="wedgeEllipseCallout">
            <a:avLst>
              <a:gd name="adj1" fmla="val 32061"/>
              <a:gd name="adj2" fmla="val -86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Kva vert</a:t>
            </a:r>
            <a:r>
              <a:rPr lang="nb-NO" sz="2000" dirty="0" smtClean="0"/>
              <a:t> denne brukt </a:t>
            </a:r>
            <a:r>
              <a:rPr lang="nb-NO" sz="2000" dirty="0" smtClean="0"/>
              <a:t>til?</a:t>
            </a:r>
            <a:endParaRPr lang="nb-NO" sz="20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3969" r="31710" b="60809"/>
          <a:stretch/>
        </p:blipFill>
        <p:spPr bwMode="auto">
          <a:xfrm>
            <a:off x="303031" y="937518"/>
            <a:ext cx="3728562" cy="2902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Oval Callout 17"/>
          <p:cNvSpPr/>
          <p:nvPr/>
        </p:nvSpPr>
        <p:spPr>
          <a:xfrm>
            <a:off x="1503440" y="4088003"/>
            <a:ext cx="3456385" cy="1042902"/>
          </a:xfrm>
          <a:prstGeom prst="wedgeEllipseCallout">
            <a:avLst>
              <a:gd name="adj1" fmla="val -24464"/>
              <a:gd name="adj2" fmla="val -96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De </a:t>
            </a:r>
            <a:r>
              <a:rPr lang="nb-NO" sz="2000" dirty="0" smtClean="0"/>
              <a:t>skal bruke </a:t>
            </a:r>
            <a:r>
              <a:rPr lang="nb-NO" sz="2000" dirty="0" err="1" smtClean="0"/>
              <a:t>avbitartang</a:t>
            </a:r>
            <a:r>
              <a:rPr lang="nb-NO" sz="2000" dirty="0" smtClean="0"/>
              <a:t> </a:t>
            </a:r>
            <a:r>
              <a:rPr lang="nb-NO" sz="2000" dirty="0" smtClean="0"/>
              <a:t>og klippe opp </a:t>
            </a:r>
            <a:r>
              <a:rPr lang="nb-NO" sz="2000" dirty="0" smtClean="0"/>
              <a:t>leidningar</a:t>
            </a:r>
            <a:r>
              <a:rPr lang="nb-NO" sz="2000" dirty="0" smtClean="0"/>
              <a:t>.</a:t>
            </a:r>
            <a:endParaRPr lang="nb-NO" sz="2000" dirty="0"/>
          </a:p>
        </p:txBody>
      </p:sp>
      <p:sp>
        <p:nvSpPr>
          <p:cNvPr id="19" name="Oval 18"/>
          <p:cNvSpPr/>
          <p:nvPr/>
        </p:nvSpPr>
        <p:spPr>
          <a:xfrm>
            <a:off x="683568" y="2683105"/>
            <a:ext cx="2637884" cy="496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ounded Rectangular Callout 19"/>
          <p:cNvSpPr/>
          <p:nvPr/>
        </p:nvSpPr>
        <p:spPr>
          <a:xfrm>
            <a:off x="467544" y="116632"/>
            <a:ext cx="3369769" cy="576064"/>
          </a:xfrm>
          <a:prstGeom prst="wedgeRoundRectCallout">
            <a:avLst>
              <a:gd name="adj1" fmla="val -14779"/>
              <a:gd name="adj2" fmla="val 797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Sjå </a:t>
            </a:r>
            <a:r>
              <a:rPr lang="nb-NO" sz="2000" dirty="0" smtClean="0"/>
              <a:t>på utstyrslista på side 18.</a:t>
            </a:r>
            <a:endParaRPr lang="nb-NO" sz="2000" dirty="0"/>
          </a:p>
        </p:txBody>
      </p:sp>
      <p:pic>
        <p:nvPicPr>
          <p:cNvPr id="21" name="Picture 3" descr="N:\Forskerføtter og leserøtter\ELEKTRISITET\Bilder\Bilder til lærerveiledningene\Avbitert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470771"/>
            <a:ext cx="2394709" cy="16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5724128" y="2594863"/>
            <a:ext cx="3263059" cy="792088"/>
          </a:xfrm>
          <a:prstGeom prst="wedgeEllipseCallout">
            <a:avLst>
              <a:gd name="adj1" fmla="val -25667"/>
              <a:gd name="adj2" fmla="val -97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Skriv</a:t>
            </a:r>
            <a:r>
              <a:rPr lang="nb-NO" sz="2000" dirty="0" smtClean="0"/>
              <a:t> </a:t>
            </a:r>
            <a:r>
              <a:rPr lang="nb-NO" sz="2000" dirty="0" smtClean="0"/>
              <a:t>«</a:t>
            </a:r>
            <a:r>
              <a:rPr lang="nb-NO" sz="2000" dirty="0" err="1" smtClean="0"/>
              <a:t>avbitartang</a:t>
            </a:r>
            <a:r>
              <a:rPr lang="nb-NO" sz="2000" dirty="0" smtClean="0"/>
              <a:t>» i ordlista.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3854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19</a:t>
            </a:fld>
            <a:endParaRPr lang="nb-NO"/>
          </a:p>
        </p:txBody>
      </p:sp>
      <p:sp>
        <p:nvSpPr>
          <p:cNvPr id="5" name="Rounded Rectangular Callout 4"/>
          <p:cNvSpPr/>
          <p:nvPr/>
        </p:nvSpPr>
        <p:spPr>
          <a:xfrm>
            <a:off x="251520" y="289827"/>
            <a:ext cx="3744416" cy="3100528"/>
          </a:xfrm>
          <a:prstGeom prst="wedgeRoundRectCallout">
            <a:avLst>
              <a:gd name="adj1" fmla="val 48511"/>
              <a:gd name="adj2" fmla="val 611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Samarbeid to og to, og </a:t>
            </a:r>
            <a:r>
              <a:rPr lang="nb-NO" sz="2000" dirty="0" err="1" smtClean="0"/>
              <a:t>gjer</a:t>
            </a:r>
            <a:r>
              <a:rPr lang="nb-NO" sz="2000" dirty="0" smtClean="0"/>
              <a:t> øving </a:t>
            </a:r>
            <a:r>
              <a:rPr lang="nb-NO" sz="2000" dirty="0" smtClean="0"/>
              <a:t>2.</a:t>
            </a:r>
          </a:p>
          <a:p>
            <a:pPr algn="ctr"/>
            <a:r>
              <a:rPr lang="nb-NO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Kople </a:t>
            </a:r>
            <a:r>
              <a:rPr lang="nb-NO" sz="2000" dirty="0" smtClean="0"/>
              <a:t>på </a:t>
            </a:r>
            <a:r>
              <a:rPr lang="nb-NO" sz="2000" dirty="0" err="1" smtClean="0"/>
              <a:t>brytar</a:t>
            </a:r>
            <a:r>
              <a:rPr lang="nb-NO" sz="2000" dirty="0" smtClean="0"/>
              <a:t> </a:t>
            </a:r>
            <a:r>
              <a:rPr lang="nb-NO" sz="2000" dirty="0" smtClean="0"/>
              <a:t>på kretsen.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Følg </a:t>
            </a:r>
            <a:r>
              <a:rPr lang="nb-NO" sz="2000" dirty="0" err="1" smtClean="0"/>
              <a:t>koplingsskjemaet</a:t>
            </a:r>
            <a:r>
              <a:rPr lang="nb-NO" sz="2000" dirty="0" smtClean="0"/>
              <a:t> </a:t>
            </a:r>
            <a:r>
              <a:rPr lang="nb-NO" sz="2000" dirty="0"/>
              <a:t>nøye.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 smtClean="0"/>
              <a:t>Brytaren</a:t>
            </a:r>
            <a:r>
              <a:rPr lang="nb-NO" sz="2000" dirty="0" smtClean="0"/>
              <a:t> </a:t>
            </a:r>
            <a:r>
              <a:rPr lang="nb-NO" sz="2000" dirty="0" smtClean="0"/>
              <a:t>skal kunne skru lampa av og på. </a:t>
            </a: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 smtClean="0"/>
              <a:t>Koplingane</a:t>
            </a:r>
            <a:r>
              <a:rPr lang="nb-NO" sz="2000" dirty="0" smtClean="0"/>
              <a:t> </a:t>
            </a:r>
            <a:r>
              <a:rPr lang="nb-NO" sz="2000" dirty="0"/>
              <a:t>må </a:t>
            </a:r>
            <a:r>
              <a:rPr lang="nb-NO" sz="2000" dirty="0" err="1" smtClean="0"/>
              <a:t>vere</a:t>
            </a:r>
            <a:r>
              <a:rPr lang="nb-NO" sz="2000" dirty="0" smtClean="0"/>
              <a:t> </a:t>
            </a:r>
            <a:r>
              <a:rPr lang="nb-NO" sz="2000" dirty="0"/>
              <a:t>gode. </a:t>
            </a:r>
          </a:p>
          <a:p>
            <a:pPr algn="ctr"/>
            <a:endParaRPr lang="nb-NO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2545"/>
            <a:ext cx="4176464" cy="5915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20688"/>
            <a:ext cx="3275856" cy="792088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320480"/>
          </a:xfrm>
        </p:spPr>
        <p:txBody>
          <a:bodyPr/>
          <a:lstStyle/>
          <a:p>
            <a:pPr marL="0" indent="0">
              <a:buNone/>
            </a:pPr>
            <a:r>
              <a:rPr lang="nb-NO" sz="2800" i="1" dirty="0" smtClean="0">
                <a:solidFill>
                  <a:schemeClr val="tx2"/>
                </a:solidFill>
              </a:rPr>
              <a:t>Kva er funksjonen til </a:t>
            </a:r>
            <a:r>
              <a:rPr lang="nb-NO" sz="2800" i="1" dirty="0" err="1" smtClean="0">
                <a:solidFill>
                  <a:schemeClr val="tx2"/>
                </a:solidFill>
              </a:rPr>
              <a:t>straumkjelda</a:t>
            </a:r>
            <a:r>
              <a:rPr lang="nb-NO" sz="2800" i="1" dirty="0" smtClean="0">
                <a:solidFill>
                  <a:schemeClr val="tx2"/>
                </a:solidFill>
              </a:rPr>
              <a:t> (batteriet eller stikkontakten) i </a:t>
            </a:r>
            <a:r>
              <a:rPr lang="nb-NO" sz="2800" i="1" dirty="0" err="1" smtClean="0">
                <a:solidFill>
                  <a:schemeClr val="tx2"/>
                </a:solidFill>
              </a:rPr>
              <a:t>ein</a:t>
            </a:r>
            <a:r>
              <a:rPr lang="nb-NO" sz="2800" i="1" dirty="0" smtClean="0">
                <a:solidFill>
                  <a:schemeClr val="tx2"/>
                </a:solidFill>
              </a:rPr>
              <a:t> lukka elektrisk krets? </a:t>
            </a:r>
          </a:p>
          <a:p>
            <a:pPr marL="0" indent="0">
              <a:buNone/>
            </a:pPr>
            <a:endParaRPr lang="nb-NO" sz="3600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400" dirty="0" smtClean="0"/>
              <a:t>1. </a:t>
            </a:r>
            <a:r>
              <a:rPr lang="nb-NO" sz="2400" dirty="0"/>
              <a:t>Skriv: </a:t>
            </a:r>
            <a:r>
              <a:rPr lang="nb-NO" sz="2400" dirty="0">
                <a:solidFill>
                  <a:schemeClr val="tx2"/>
                </a:solidFill>
              </a:rPr>
              <a:t>Lærlingheftet side </a:t>
            </a:r>
            <a:r>
              <a:rPr lang="nb-NO" sz="2400" dirty="0" smtClean="0">
                <a:solidFill>
                  <a:schemeClr val="tx2"/>
                </a:solidFill>
              </a:rPr>
              <a:t>25, spørsmål 8.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400" dirty="0" smtClean="0"/>
              <a:t>2. Del med naboen.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400" dirty="0" smtClean="0"/>
              <a:t>3. Del i plenum.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63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20</a:t>
            </a:fld>
            <a:endParaRPr lang="nb-NO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6294" r="1666" b="19472"/>
          <a:stretch/>
        </p:blipFill>
        <p:spPr bwMode="auto">
          <a:xfrm>
            <a:off x="1907704" y="2492896"/>
            <a:ext cx="4896544" cy="2158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22876" y="411808"/>
            <a:ext cx="4233100" cy="1126686"/>
          </a:xfrm>
          <a:prstGeom prst="wedgeRoundRectCallout">
            <a:avLst>
              <a:gd name="adj1" fmla="val 33081"/>
              <a:gd name="adj2" fmla="val 87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De </a:t>
            </a:r>
            <a:r>
              <a:rPr lang="nb-NO" sz="2000" dirty="0" smtClean="0"/>
              <a:t>har </a:t>
            </a:r>
            <a:r>
              <a:rPr lang="nb-NO" sz="2000" dirty="0" err="1" smtClean="0"/>
              <a:t>no</a:t>
            </a:r>
            <a:r>
              <a:rPr lang="nb-NO" sz="2000" dirty="0" smtClean="0"/>
              <a:t> </a:t>
            </a:r>
            <a:r>
              <a:rPr lang="nb-NO" sz="2000" dirty="0" smtClean="0"/>
              <a:t>fått prøve ut </a:t>
            </a:r>
            <a:r>
              <a:rPr lang="nb-NO" sz="2000" dirty="0" err="1" smtClean="0"/>
              <a:t>koplingar</a:t>
            </a:r>
            <a:r>
              <a:rPr lang="nb-NO" sz="2000" dirty="0" smtClean="0"/>
              <a:t> de </a:t>
            </a:r>
            <a:r>
              <a:rPr lang="nb-NO" sz="2000" dirty="0" smtClean="0"/>
              <a:t>skal lage når </a:t>
            </a:r>
            <a:r>
              <a:rPr lang="nb-NO" sz="2000" dirty="0" smtClean="0"/>
              <a:t>de </a:t>
            </a:r>
            <a:r>
              <a:rPr lang="nb-NO" sz="2000" dirty="0" smtClean="0"/>
              <a:t>snart skal </a:t>
            </a:r>
            <a:r>
              <a:rPr lang="nb-NO" sz="2000" dirty="0" smtClean="0"/>
              <a:t>kople </a:t>
            </a:r>
            <a:r>
              <a:rPr lang="nb-NO" sz="2000" dirty="0" smtClean="0"/>
              <a:t>elektrisk anlegg til modellrom.</a:t>
            </a:r>
            <a:endParaRPr lang="nb-NO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788024" y="332656"/>
            <a:ext cx="4176464" cy="1656184"/>
          </a:xfrm>
          <a:prstGeom prst="wedgeRoundRectCallout">
            <a:avLst>
              <a:gd name="adj1" fmla="val 1612"/>
              <a:gd name="adj2" fmla="val 804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Neste økt skal </a:t>
            </a:r>
            <a:r>
              <a:rPr lang="nb-NO" sz="2000" dirty="0" smtClean="0"/>
              <a:t>de </a:t>
            </a:r>
            <a:r>
              <a:rPr lang="nb-NO" sz="2000" dirty="0" smtClean="0"/>
              <a:t>prøve ut den siste </a:t>
            </a:r>
            <a:r>
              <a:rPr lang="nb-NO" sz="2000" dirty="0" smtClean="0"/>
              <a:t>koplinga </a:t>
            </a:r>
            <a:r>
              <a:rPr lang="nb-NO" sz="2000" dirty="0" smtClean="0"/>
              <a:t>som skal med i kretsen – </a:t>
            </a:r>
            <a:r>
              <a:rPr lang="nb-NO" sz="2000" dirty="0" err="1" smtClean="0"/>
              <a:t>nemleg</a:t>
            </a:r>
            <a:r>
              <a:rPr lang="nb-NO" sz="2000" dirty="0" smtClean="0"/>
              <a:t> ei </a:t>
            </a:r>
            <a:r>
              <a:rPr lang="nb-NO" sz="2000" dirty="0" smtClean="0"/>
              <a:t>lampe til. </a:t>
            </a:r>
            <a:r>
              <a:rPr lang="nb-NO" sz="2000" dirty="0" smtClean="0"/>
              <a:t>De </a:t>
            </a:r>
            <a:r>
              <a:rPr lang="nb-NO" sz="2000" dirty="0" smtClean="0"/>
              <a:t>skal også </a:t>
            </a:r>
            <a:r>
              <a:rPr lang="nb-NO" sz="2000" dirty="0" smtClean="0"/>
              <a:t>begynne </a:t>
            </a:r>
            <a:r>
              <a:rPr lang="nb-NO" sz="2000" dirty="0" smtClean="0"/>
              <a:t>å </a:t>
            </a:r>
            <a:r>
              <a:rPr lang="nb-NO" sz="2000" dirty="0" smtClean="0"/>
              <a:t>planlegge </a:t>
            </a:r>
            <a:r>
              <a:rPr lang="nb-NO" sz="2000" dirty="0" smtClean="0"/>
              <a:t>modellrommet. </a:t>
            </a:r>
            <a:endParaRPr lang="nb-NO" sz="20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83568" y="5373216"/>
            <a:ext cx="4320480" cy="864096"/>
          </a:xfrm>
          <a:prstGeom prst="wedgeRoundRectCallout">
            <a:avLst>
              <a:gd name="adj1" fmla="val 29635"/>
              <a:gd name="adj2" fmla="val -1052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Ta vare på utstyret. </a:t>
            </a:r>
            <a:r>
              <a:rPr lang="nb-NO" sz="2000" dirty="0" smtClean="0"/>
              <a:t>De </a:t>
            </a:r>
            <a:r>
              <a:rPr lang="nb-NO" sz="2000" dirty="0" smtClean="0"/>
              <a:t>skal </a:t>
            </a:r>
            <a:r>
              <a:rPr lang="nb-NO" sz="2000" dirty="0" smtClean="0"/>
              <a:t>kople </a:t>
            </a:r>
            <a:r>
              <a:rPr lang="nb-NO" sz="2000" dirty="0" err="1" smtClean="0"/>
              <a:t>vidare</a:t>
            </a:r>
            <a:r>
              <a:rPr lang="nb-NO" sz="2000" dirty="0" smtClean="0"/>
              <a:t> </a:t>
            </a:r>
            <a:r>
              <a:rPr lang="nb-NO" sz="2000" dirty="0" smtClean="0"/>
              <a:t>på </a:t>
            </a:r>
            <a:r>
              <a:rPr lang="nb-NO" sz="2000" dirty="0" smtClean="0"/>
              <a:t>same </a:t>
            </a:r>
            <a:r>
              <a:rPr lang="nb-NO" sz="2000" dirty="0" smtClean="0"/>
              <a:t>krets i neste økt.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5484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3</a:t>
            </a:fld>
            <a:endParaRPr lang="nb-N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"/>
          <a:stretch/>
        </p:blipFill>
        <p:spPr bwMode="auto">
          <a:xfrm>
            <a:off x="3851920" y="2132856"/>
            <a:ext cx="3240360" cy="404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899592" y="692696"/>
            <a:ext cx="5616624" cy="1080120"/>
          </a:xfrm>
          <a:prstGeom prst="wedgeRoundRectCallout">
            <a:avLst>
              <a:gd name="adj1" fmla="val -9423"/>
              <a:gd name="adj2" fmla="val 905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</a:t>
            </a:r>
            <a:r>
              <a:rPr lang="nb-NO" sz="2200" dirty="0" smtClean="0"/>
              <a:t>de </a:t>
            </a:r>
            <a:r>
              <a:rPr lang="nb-NO" sz="2200" dirty="0" smtClean="0"/>
              <a:t>få </a:t>
            </a:r>
            <a:r>
              <a:rPr lang="nb-NO" sz="2200" dirty="0" smtClean="0"/>
              <a:t>øva </a:t>
            </a:r>
            <a:r>
              <a:rPr lang="nb-NO" sz="2200" dirty="0" smtClean="0"/>
              <a:t>på å </a:t>
            </a:r>
            <a:r>
              <a:rPr lang="nb-NO" sz="2200" dirty="0" smtClean="0"/>
              <a:t>følgje </a:t>
            </a:r>
            <a:r>
              <a:rPr lang="nb-NO" sz="2200" dirty="0" err="1" smtClean="0"/>
              <a:t>koplingsskjema</a:t>
            </a:r>
            <a:r>
              <a:rPr lang="nb-NO" sz="2200" dirty="0" smtClean="0"/>
              <a:t> </a:t>
            </a:r>
            <a:r>
              <a:rPr lang="nb-NO" sz="2200" dirty="0" smtClean="0"/>
              <a:t>og </a:t>
            </a:r>
            <a:r>
              <a:rPr lang="nb-NO" sz="2200" dirty="0" smtClean="0"/>
              <a:t>kople </a:t>
            </a:r>
            <a:r>
              <a:rPr lang="nb-NO" sz="2200" dirty="0" err="1" smtClean="0"/>
              <a:t>ein</a:t>
            </a:r>
            <a:r>
              <a:rPr lang="nb-NO" sz="2200" dirty="0" smtClean="0"/>
              <a:t> </a:t>
            </a:r>
            <a:r>
              <a:rPr lang="nb-NO" sz="2200" b="1" dirty="0" smtClean="0"/>
              <a:t>elektrisk krets</a:t>
            </a:r>
            <a:r>
              <a:rPr lang="nb-NO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2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476672"/>
            <a:ext cx="6408712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Elektrikarar</a:t>
            </a:r>
            <a:r>
              <a:rPr lang="nb-NO" dirty="0" smtClean="0"/>
              <a:t> </a:t>
            </a:r>
            <a:r>
              <a:rPr lang="nb-NO" dirty="0" smtClean="0"/>
              <a:t>bruker </a:t>
            </a:r>
            <a:r>
              <a:rPr lang="nb-NO" dirty="0" err="1" smtClean="0"/>
              <a:t>koplingsskjema</a:t>
            </a:r>
            <a:endParaRPr lang="nb-NO" dirty="0" smtClean="0"/>
          </a:p>
          <a:p>
            <a:pPr marL="0" indent="0">
              <a:buNone/>
            </a:pPr>
            <a:endParaRPr lang="nb-NO" sz="3600" dirty="0" smtClean="0"/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endParaRPr lang="nb-NO" sz="3600" dirty="0" smtClean="0"/>
          </a:p>
          <a:p>
            <a:pPr marL="0" indent="0">
              <a:buNone/>
            </a:pPr>
            <a:endParaRPr lang="nb-NO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4</a:t>
            </a:fld>
            <a:endParaRPr lang="nb-NO"/>
          </a:p>
        </p:txBody>
      </p:sp>
      <p:pic>
        <p:nvPicPr>
          <p:cNvPr id="5" name="Picture 4" descr="elektrisk_krets1_ny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2204864"/>
            <a:ext cx="3168352" cy="3024336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220072" y="3408145"/>
            <a:ext cx="144016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Left Arrow 6"/>
          <p:cNvSpPr/>
          <p:nvPr/>
        </p:nvSpPr>
        <p:spPr>
          <a:xfrm rot="10800000">
            <a:off x="395536" y="3408145"/>
            <a:ext cx="144016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ounded Rectangular Callout 3"/>
          <p:cNvSpPr/>
          <p:nvPr/>
        </p:nvSpPr>
        <p:spPr>
          <a:xfrm>
            <a:off x="5220072" y="1556791"/>
            <a:ext cx="3571559" cy="626271"/>
          </a:xfrm>
          <a:prstGeom prst="wedgeRoundRectCallout">
            <a:avLst>
              <a:gd name="adj1" fmla="val -47673"/>
              <a:gd name="adj2" fmla="val 145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err="1" smtClean="0"/>
              <a:t>Koplingsskjema</a:t>
            </a:r>
            <a:r>
              <a:rPr lang="nb-NO" sz="2000" dirty="0" smtClean="0"/>
              <a:t> </a:t>
            </a:r>
            <a:r>
              <a:rPr lang="nb-NO" sz="2000" dirty="0" smtClean="0"/>
              <a:t>har </a:t>
            </a:r>
            <a:r>
              <a:rPr lang="nb-NO" sz="2000" dirty="0" smtClean="0"/>
              <a:t>symbol.</a:t>
            </a:r>
            <a:endParaRPr lang="nb-NO" sz="2000" dirty="0"/>
          </a:p>
        </p:txBody>
      </p:sp>
      <p:sp>
        <p:nvSpPr>
          <p:cNvPr id="8" name="Oval Callout 7"/>
          <p:cNvSpPr/>
          <p:nvPr/>
        </p:nvSpPr>
        <p:spPr>
          <a:xfrm>
            <a:off x="5348161" y="4610843"/>
            <a:ext cx="3315380" cy="864096"/>
          </a:xfrm>
          <a:prstGeom prst="wedgeEllipseCallout">
            <a:avLst>
              <a:gd name="adj1" fmla="val -52179"/>
              <a:gd name="adj2" fmla="val -83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Kvifor</a:t>
            </a:r>
            <a:r>
              <a:rPr lang="nb-NO" sz="2000" dirty="0" smtClean="0"/>
              <a:t> </a:t>
            </a:r>
            <a:r>
              <a:rPr lang="nb-NO" sz="2000" dirty="0" smtClean="0"/>
              <a:t>er det nyttig med </a:t>
            </a:r>
            <a:r>
              <a:rPr lang="nb-NO" sz="2000" dirty="0" smtClean="0"/>
              <a:t>symbol?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55379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2242592" cy="11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smtClean="0"/>
              <a:t>Side 16 i </a:t>
            </a:r>
          </a:p>
          <a:p>
            <a:pPr marL="0" indent="0">
              <a:buNone/>
            </a:pPr>
            <a:r>
              <a:rPr lang="nb-NO" sz="2000" dirty="0" smtClean="0"/>
              <a:t>lærlingheftet</a:t>
            </a:r>
            <a:endParaRPr lang="nb-NO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5</a:t>
            </a:fld>
            <a:endParaRPr lang="nb-N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4475714" cy="6336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23925"/>
            <a:ext cx="5466928" cy="54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103443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err="1" smtClean="0"/>
              <a:t>Leidning</a:t>
            </a:r>
            <a:endParaRPr lang="nb-NO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213285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Lampe</a:t>
            </a:r>
            <a:endParaRPr lang="nb-NO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16162" y="328498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err="1" smtClean="0"/>
              <a:t>Brytar</a:t>
            </a:r>
            <a:r>
              <a:rPr lang="nb-NO" sz="2400" b="1" dirty="0" smtClean="0"/>
              <a:t> </a:t>
            </a:r>
            <a:endParaRPr lang="nb-NO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16162" y="429309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Batteri</a:t>
            </a:r>
            <a:endParaRPr lang="nb-NO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60250" y="5304023"/>
            <a:ext cx="192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Koplingsboks</a:t>
            </a:r>
            <a:endParaRPr lang="nb-NO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8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7</a:t>
            </a:fld>
            <a:endParaRPr lang="nb-NO"/>
          </a:p>
        </p:txBody>
      </p:sp>
      <p:sp>
        <p:nvSpPr>
          <p:cNvPr id="5" name="Rounded Rectangular Callout 4"/>
          <p:cNvSpPr/>
          <p:nvPr/>
        </p:nvSpPr>
        <p:spPr>
          <a:xfrm>
            <a:off x="477446" y="528819"/>
            <a:ext cx="4589574" cy="920251"/>
          </a:xfrm>
          <a:prstGeom prst="wedgeRoundRectCallout">
            <a:avLst>
              <a:gd name="adj1" fmla="val 38617"/>
              <a:gd name="adj2" fmla="val 911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De </a:t>
            </a:r>
            <a:r>
              <a:rPr lang="nb-NO" sz="2000" dirty="0" smtClean="0"/>
              <a:t>skal snart få </a:t>
            </a:r>
            <a:r>
              <a:rPr lang="nb-NO" sz="2000" dirty="0" smtClean="0"/>
              <a:t>følgje </a:t>
            </a:r>
            <a:r>
              <a:rPr lang="nb-NO" sz="2000" dirty="0" err="1" smtClean="0"/>
              <a:t>eit</a:t>
            </a:r>
            <a:r>
              <a:rPr lang="nb-NO" sz="2000" dirty="0" smtClean="0"/>
              <a:t> </a:t>
            </a:r>
            <a:r>
              <a:rPr lang="nb-NO" sz="2000" dirty="0" err="1" smtClean="0"/>
              <a:t>koplingsskjema</a:t>
            </a:r>
            <a:r>
              <a:rPr lang="nb-NO" sz="2000" dirty="0" smtClean="0"/>
              <a:t>, og </a:t>
            </a:r>
            <a:r>
              <a:rPr lang="nb-NO" sz="2000" dirty="0" smtClean="0"/>
              <a:t>kople </a:t>
            </a:r>
            <a:r>
              <a:rPr lang="nb-NO" sz="2000" dirty="0" err="1" smtClean="0"/>
              <a:t>ein</a:t>
            </a:r>
            <a:r>
              <a:rPr lang="nb-NO" sz="2000" dirty="0" smtClean="0"/>
              <a:t> </a:t>
            </a:r>
            <a:r>
              <a:rPr lang="nb-NO" sz="2000" b="1" dirty="0" smtClean="0"/>
              <a:t>elektrisk krets</a:t>
            </a:r>
            <a:r>
              <a:rPr lang="nb-NO" sz="2000" dirty="0" smtClean="0"/>
              <a:t>. </a:t>
            </a:r>
            <a:endParaRPr lang="nb-NO" sz="20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"/>
          <a:stretch/>
        </p:blipFill>
        <p:spPr bwMode="auto">
          <a:xfrm>
            <a:off x="5364088" y="528819"/>
            <a:ext cx="3240360" cy="404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899592" y="4509120"/>
            <a:ext cx="4019770" cy="936104"/>
          </a:xfrm>
          <a:prstGeom prst="wedgeRoundRectCallout">
            <a:avLst>
              <a:gd name="adj1" fmla="val -22433"/>
              <a:gd name="adj2" fmla="val -832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I </a:t>
            </a:r>
            <a:r>
              <a:rPr lang="nb-NO" sz="2000" b="1" dirty="0" smtClean="0"/>
              <a:t>modell</a:t>
            </a:r>
            <a:r>
              <a:rPr lang="nb-NO" sz="2000" dirty="0" smtClean="0"/>
              <a:t>kretsen går det mindre </a:t>
            </a:r>
            <a:r>
              <a:rPr lang="nb-NO" sz="2000" dirty="0" smtClean="0"/>
              <a:t>straum </a:t>
            </a:r>
            <a:r>
              <a:rPr lang="nb-NO" sz="2000" dirty="0" smtClean="0"/>
              <a:t>enn i </a:t>
            </a:r>
            <a:r>
              <a:rPr lang="nb-NO" sz="2000" dirty="0" err="1" smtClean="0"/>
              <a:t>ein</a:t>
            </a:r>
            <a:r>
              <a:rPr lang="nb-NO" sz="2000" dirty="0" smtClean="0"/>
              <a:t> </a:t>
            </a:r>
            <a:r>
              <a:rPr lang="nb-NO" sz="2000" dirty="0" err="1" smtClean="0"/>
              <a:t>vanleg</a:t>
            </a:r>
            <a:r>
              <a:rPr lang="nb-NO" sz="2000" dirty="0" smtClean="0"/>
              <a:t> </a:t>
            </a:r>
            <a:r>
              <a:rPr lang="nb-NO" sz="2000" dirty="0" smtClean="0"/>
              <a:t>lampekrets.</a:t>
            </a:r>
            <a:endParaRPr lang="nb-NO" sz="20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50957" y="2276872"/>
            <a:ext cx="4516063" cy="1296144"/>
          </a:xfrm>
          <a:prstGeom prst="wedgeRoundRectCallout">
            <a:avLst>
              <a:gd name="adj1" fmla="val -41714"/>
              <a:gd name="adj2" fmla="val 833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På grunn av </a:t>
            </a:r>
            <a:r>
              <a:rPr lang="nb-NO" sz="2000" dirty="0" err="1" smtClean="0"/>
              <a:t>sikkerheit</a:t>
            </a:r>
            <a:r>
              <a:rPr lang="nb-NO" sz="2000" dirty="0" smtClean="0"/>
              <a:t>, er kretsen </a:t>
            </a:r>
            <a:r>
              <a:rPr lang="nb-NO" sz="2000" dirty="0" smtClean="0"/>
              <a:t>de </a:t>
            </a:r>
            <a:r>
              <a:rPr lang="nb-NO" sz="2000" dirty="0" smtClean="0"/>
              <a:t>skal </a:t>
            </a:r>
            <a:r>
              <a:rPr lang="nb-NO" sz="2000" dirty="0" smtClean="0"/>
              <a:t>kople </a:t>
            </a:r>
            <a:r>
              <a:rPr lang="nb-NO" sz="2000" dirty="0" err="1" smtClean="0"/>
              <a:t>ein</a:t>
            </a:r>
            <a:r>
              <a:rPr lang="nb-NO" sz="2000" dirty="0" smtClean="0"/>
              <a:t> </a:t>
            </a:r>
            <a:r>
              <a:rPr lang="nb-NO" sz="2000" b="1" i="1" dirty="0" smtClean="0"/>
              <a:t>modell</a:t>
            </a:r>
            <a:r>
              <a:rPr lang="nb-NO" sz="2000" dirty="0" smtClean="0"/>
              <a:t> av en den </a:t>
            </a:r>
            <a:r>
              <a:rPr lang="nb-NO" sz="2000" b="1" dirty="0" smtClean="0"/>
              <a:t>elektriske kretsen </a:t>
            </a:r>
            <a:r>
              <a:rPr lang="nb-NO" sz="2000" dirty="0" smtClean="0"/>
              <a:t>til ei lampe.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9564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2796" r="1157"/>
          <a:stretch/>
        </p:blipFill>
        <p:spPr>
          <a:xfrm>
            <a:off x="326761" y="2892445"/>
            <a:ext cx="5745978" cy="32333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8</a:t>
            </a:fld>
            <a:endParaRPr lang="nb-NO"/>
          </a:p>
        </p:txBody>
      </p:sp>
      <p:pic>
        <p:nvPicPr>
          <p:cNvPr id="1026" name="Picture 2" descr="Toys, Toy Car, Vehicle, Children Toy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t="6186" r="17542" b="6203"/>
          <a:stretch/>
        </p:blipFill>
        <p:spPr bwMode="auto">
          <a:xfrm>
            <a:off x="5436096" y="260648"/>
            <a:ext cx="2973200" cy="236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20337" y="3717032"/>
            <a:ext cx="2876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k</a:t>
            </a:r>
            <a:r>
              <a:rPr lang="nb-NO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opi, forenkling  </a:t>
            </a:r>
            <a:endParaRPr lang="nb-NO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692" y="3717032"/>
            <a:ext cx="1613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modell  </a:t>
            </a:r>
            <a:endParaRPr lang="nb-NO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899592" y="548680"/>
            <a:ext cx="3852986" cy="1080120"/>
          </a:xfrm>
          <a:prstGeom prst="wedgeEllipseCallout">
            <a:avLst>
              <a:gd name="adj1" fmla="val 52075"/>
              <a:gd name="adj2" fmla="val 62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Veit</a:t>
            </a:r>
            <a:r>
              <a:rPr lang="nb-NO" sz="2000" dirty="0" smtClean="0"/>
              <a:t> </a:t>
            </a:r>
            <a:r>
              <a:rPr lang="nb-NO" sz="2000" dirty="0" smtClean="0"/>
              <a:t>du </a:t>
            </a:r>
            <a:r>
              <a:rPr lang="nb-NO" sz="2000" dirty="0" err="1" smtClean="0"/>
              <a:t>nokon</a:t>
            </a:r>
            <a:r>
              <a:rPr lang="nb-NO" sz="2000" dirty="0" smtClean="0"/>
              <a:t> eksempel </a:t>
            </a:r>
            <a:r>
              <a:rPr lang="nb-NO" sz="2000" dirty="0" smtClean="0"/>
              <a:t>på </a:t>
            </a:r>
            <a:r>
              <a:rPr lang="nb-NO" sz="2000" b="1" dirty="0" err="1" smtClean="0"/>
              <a:t>modellar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sp>
        <p:nvSpPr>
          <p:cNvPr id="9" name="Oval Callout 8"/>
          <p:cNvSpPr/>
          <p:nvPr/>
        </p:nvSpPr>
        <p:spPr>
          <a:xfrm>
            <a:off x="6617499" y="2997182"/>
            <a:ext cx="2367861" cy="810841"/>
          </a:xfrm>
          <a:prstGeom prst="wedgeEllipseCallout">
            <a:avLst>
              <a:gd name="adj1" fmla="val -64424"/>
              <a:gd name="adj2" fmla="val 63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F</a:t>
            </a:r>
            <a:r>
              <a:rPr lang="nb-NO" sz="2000" dirty="0" smtClean="0"/>
              <a:t>orslag til </a:t>
            </a:r>
            <a:r>
              <a:rPr lang="nb-NO" sz="2000" dirty="0" err="1" smtClean="0"/>
              <a:t>kvar</a:t>
            </a:r>
            <a:r>
              <a:rPr lang="nb-NO" sz="2000" dirty="0" err="1" smtClean="0"/>
              <a:t>dagsord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sp>
        <p:nvSpPr>
          <p:cNvPr id="11" name="Oval Callout 10"/>
          <p:cNvSpPr/>
          <p:nvPr/>
        </p:nvSpPr>
        <p:spPr>
          <a:xfrm>
            <a:off x="6666429" y="4509120"/>
            <a:ext cx="2318931" cy="576064"/>
          </a:xfrm>
          <a:prstGeom prst="wedgeEllipseCallout">
            <a:avLst>
              <a:gd name="adj1" fmla="val -64279"/>
              <a:gd name="adj2" fmla="val -91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Til dømes</a:t>
            </a:r>
            <a:r>
              <a:rPr lang="nb-NO" sz="2000" dirty="0" smtClean="0"/>
              <a:t>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9036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err="1" smtClean="0"/>
              <a:t>Elektrikarar</a:t>
            </a:r>
            <a:r>
              <a:rPr lang="nb-NO" sz="3200" dirty="0" smtClean="0"/>
              <a:t> må passe på </a:t>
            </a:r>
            <a:r>
              <a:rPr lang="nb-NO" sz="3200" dirty="0" err="1" smtClean="0"/>
              <a:t>sikkerheit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09" y="4869160"/>
            <a:ext cx="8147248" cy="1584176"/>
          </a:xfrm>
        </p:spPr>
        <p:txBody>
          <a:bodyPr>
            <a:normAutofit/>
          </a:bodyPr>
          <a:lstStyle/>
          <a:p>
            <a:r>
              <a:rPr lang="nb-NO" sz="2400" dirty="0" smtClean="0"/>
              <a:t>Kva </a:t>
            </a:r>
            <a:r>
              <a:rPr lang="nb-NO" sz="2400" dirty="0" smtClean="0"/>
              <a:t>for ei pil viser ei god kopling? </a:t>
            </a:r>
          </a:p>
          <a:p>
            <a:r>
              <a:rPr lang="nb-NO" sz="2400" dirty="0" smtClean="0"/>
              <a:t>Kva for ei pil viser ei </a:t>
            </a:r>
            <a:r>
              <a:rPr lang="nb-NO" sz="2400" dirty="0" err="1" smtClean="0"/>
              <a:t>dårleg</a:t>
            </a:r>
            <a:r>
              <a:rPr lang="nb-NO" sz="2400" dirty="0" smtClean="0"/>
              <a:t> kopling? </a:t>
            </a:r>
          </a:p>
          <a:p>
            <a:r>
              <a:rPr lang="nb-NO" sz="2400" dirty="0" err="1" smtClean="0"/>
              <a:t>Kvifor</a:t>
            </a:r>
            <a:r>
              <a:rPr lang="nb-NO" sz="2400" dirty="0" smtClean="0"/>
              <a:t>? </a:t>
            </a:r>
            <a:endParaRPr lang="nb-N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9</a:t>
            </a:fld>
            <a:endParaRPr lang="nb-NO"/>
          </a:p>
        </p:txBody>
      </p:sp>
      <p:pic>
        <p:nvPicPr>
          <p:cNvPr id="4098" name="Picture 2" descr="N:\Forskerføtter og leserøtter\ELEKTRISITET\Bilder\bilder fra annica\bra d+Ñlig koppling\5R0A17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5340" r="133" b="26585"/>
          <a:stretch/>
        </p:blipFill>
        <p:spPr bwMode="auto">
          <a:xfrm>
            <a:off x="145279" y="1311228"/>
            <a:ext cx="8340695" cy="31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288938">
            <a:off x="698048" y="2038164"/>
            <a:ext cx="148112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9050081">
            <a:off x="6985923" y="2026615"/>
            <a:ext cx="1249361" cy="3831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5839" y="4180085"/>
            <a:ext cx="16097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err="1" smtClean="0"/>
              <a:t>Annica</a:t>
            </a:r>
            <a:r>
              <a:rPr lang="nb-NO" sz="1050" dirty="0" smtClean="0"/>
              <a:t> Thomsson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88598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553</Words>
  <Application>Microsoft Office PowerPoint</Application>
  <PresentationFormat>On-screen Show (4:3)</PresentationFormat>
  <Paragraphs>109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Office-tema</vt:lpstr>
      <vt:lpstr>Økt 9</vt:lpstr>
      <vt:lpstr>Skriv-par-del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Elektrikarar må passe på sikkerheit</vt:lpstr>
      <vt:lpstr>PowerPoint Presentation</vt:lpstr>
      <vt:lpstr>PowerPoint Presentation</vt:lpstr>
      <vt:lpstr>PowerPoint Presentation</vt:lpstr>
      <vt:lpstr>PowerPoint Presentation</vt:lpstr>
      <vt:lpstr>Øving 1</vt:lpstr>
      <vt:lpstr>PowerPoint Presentation</vt:lpstr>
      <vt:lpstr>PowerPoint Presentation</vt:lpstr>
      <vt:lpstr>Øving 2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8</dc:title>
  <dc:creator>Maria Gaare Dahl</dc:creator>
  <cp:lastModifiedBy>Maria Gaare Dahl</cp:lastModifiedBy>
  <cp:revision>154</cp:revision>
  <dcterms:created xsi:type="dcterms:W3CDTF">2017-03-15T10:22:09Z</dcterms:created>
  <dcterms:modified xsi:type="dcterms:W3CDTF">2018-06-21T08:23:42Z</dcterms:modified>
</cp:coreProperties>
</file>