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66" r:id="rId5"/>
    <p:sldId id="268" r:id="rId6"/>
    <p:sldId id="270" r:id="rId7"/>
    <p:sldId id="271" r:id="rId8"/>
    <p:sldId id="286" r:id="rId9"/>
    <p:sldId id="273" r:id="rId10"/>
    <p:sldId id="274" r:id="rId11"/>
    <p:sldId id="275" r:id="rId12"/>
    <p:sldId id="276" r:id="rId13"/>
    <p:sldId id="257" r:id="rId14"/>
    <p:sldId id="277" r:id="rId15"/>
    <p:sldId id="278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85CCA-D68D-4E07-AC1E-857333629BD2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D9BE4-67E5-41A2-BA4E-0D39F59921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085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4DB2-630C-49C2-9176-EA62F276080C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69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D0FC-A7FB-4A5C-BD2A-620F2E2A8F97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4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7A4C-E0AF-4CC4-A108-8C96951FB3C8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DE2D-D90F-498D-8686-1EF77FAD9F2E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9BDD-5CEF-4733-A88E-9DF244400B2B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02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AE0-F026-47EA-B2C6-F8C8ED6881C0}" type="datetime1">
              <a:rPr lang="nb-NO" smtClean="0"/>
              <a:t>22.06.2018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31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633A-5D78-47DD-BE54-668A29E3CDAC}" type="datetime1">
              <a:rPr lang="nb-NO" smtClean="0"/>
              <a:t>22.06.2018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47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A54-6340-4D88-B3D0-5790973D077F}" type="datetime1">
              <a:rPr lang="nb-NO" smtClean="0"/>
              <a:t>22.06.2018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7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646-77E2-4FB7-A156-82BA4C45C0D9}" type="datetime1">
              <a:rPr lang="nb-NO" smtClean="0"/>
              <a:t>22.06.2018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45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48D1-D36C-4A8A-89C5-6A4CE71756E0}" type="datetime1">
              <a:rPr lang="nb-NO" smtClean="0"/>
              <a:t>22.06.2018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972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CD18-5CD3-4480-BEC9-33B38759666C}" type="datetime1">
              <a:rPr lang="nb-NO" smtClean="0"/>
              <a:t>22.06.2018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49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06675-554A-44B1-8AFF-DC074D489F59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0B5D-E2F4-4A9E-9B92-BF9AD43C0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58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Forkurs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System 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9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3668" r="1647"/>
          <a:stretch/>
        </p:blipFill>
        <p:spPr>
          <a:xfrm>
            <a:off x="1835696" y="3400424"/>
            <a:ext cx="5391150" cy="30317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816"/>
            <a:ext cx="8229600" cy="1143000"/>
          </a:xfrm>
        </p:spPr>
        <p:txBody>
          <a:bodyPr/>
          <a:lstStyle/>
          <a:p>
            <a:r>
              <a:rPr lang="nb-NO" b="1" dirty="0" smtClean="0"/>
              <a:t>Observere</a:t>
            </a:r>
            <a:endParaRPr lang="nb-NO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420706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observere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9150" y="4207063"/>
            <a:ext cx="269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sjå, lukte, høyre, smake, føle 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71600" y="1340768"/>
            <a:ext cx="2592288" cy="1080120"/>
          </a:xfrm>
          <a:prstGeom prst="wedgeEllipseCallout">
            <a:avLst>
              <a:gd name="adj1" fmla="val 61765"/>
              <a:gd name="adj2" fmla="val -66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Kva betyr å </a:t>
            </a:r>
            <a:r>
              <a:rPr lang="nb-NO" sz="2400" b="1" dirty="0" smtClean="0"/>
              <a:t>observere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10</a:t>
            </a:fld>
            <a:endParaRPr lang="nb-NO"/>
          </a:p>
        </p:txBody>
      </p:sp>
      <p:sp>
        <p:nvSpPr>
          <p:cNvPr id="9" name="Rounded Rectangular Callout 8"/>
          <p:cNvSpPr/>
          <p:nvPr/>
        </p:nvSpPr>
        <p:spPr>
          <a:xfrm>
            <a:off x="4499223" y="1875706"/>
            <a:ext cx="4320480" cy="980957"/>
          </a:xfrm>
          <a:prstGeom prst="wedgeRoundRectCallout">
            <a:avLst>
              <a:gd name="adj1" fmla="val -38391"/>
              <a:gd name="adj2" fmla="val -1194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Bruke </a:t>
            </a:r>
            <a:r>
              <a:rPr lang="nb-NO" sz="2400" dirty="0" err="1" smtClean="0"/>
              <a:t>ein</a:t>
            </a:r>
            <a:r>
              <a:rPr lang="nb-NO" sz="2400" dirty="0" smtClean="0"/>
              <a:t> </a:t>
            </a:r>
            <a:r>
              <a:rPr lang="nb-NO" sz="2400" dirty="0"/>
              <a:t>eller </a:t>
            </a:r>
            <a:r>
              <a:rPr lang="nb-NO" sz="2400" dirty="0" err="1" smtClean="0"/>
              <a:t>fleire</a:t>
            </a:r>
            <a:r>
              <a:rPr lang="nb-NO" sz="2400" dirty="0" smtClean="0"/>
              <a:t> </a:t>
            </a:r>
            <a:r>
              <a:rPr lang="nb-NO" sz="2400" dirty="0"/>
              <a:t>av </a:t>
            </a:r>
            <a:r>
              <a:rPr lang="nb-NO" sz="2400" dirty="0" err="1" smtClean="0"/>
              <a:t>sansane</a:t>
            </a:r>
            <a:r>
              <a:rPr lang="nb-NO" sz="2400" dirty="0" smtClean="0"/>
              <a:t> </a:t>
            </a:r>
            <a:r>
              <a:rPr lang="nb-NO" sz="2400" dirty="0"/>
              <a:t>for å undersøke </a:t>
            </a:r>
            <a:r>
              <a:rPr lang="nb-NO" sz="2400" dirty="0" err="1" smtClean="0"/>
              <a:t>noko</a:t>
            </a:r>
            <a:r>
              <a:rPr lang="nb-NO" sz="2400" dirty="0" smtClean="0"/>
              <a:t> </a:t>
            </a:r>
            <a:r>
              <a:rPr lang="nb-NO" sz="2400" dirty="0" err="1" smtClean="0"/>
              <a:t>nærare</a:t>
            </a:r>
            <a:r>
              <a:rPr lang="nb-NO" sz="2400" dirty="0" smtClean="0"/>
              <a:t>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9673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Forskerføtter og leserøtter\ELEKTRISITET\Bilder\Bilder til lærerveiledningene\Systemer - kirsebærsteinuttak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69" y="2032180"/>
            <a:ext cx="6001051" cy="31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11</a:t>
            </a:fld>
            <a:endParaRPr lang="nb-NO"/>
          </a:p>
        </p:txBody>
      </p:sp>
      <p:sp>
        <p:nvSpPr>
          <p:cNvPr id="6" name="Oval Callout 5"/>
          <p:cNvSpPr/>
          <p:nvPr/>
        </p:nvSpPr>
        <p:spPr>
          <a:xfrm>
            <a:off x="418778" y="179909"/>
            <a:ext cx="4608512" cy="1584176"/>
          </a:xfrm>
          <a:prstGeom prst="wedgeEllipseCallout">
            <a:avLst>
              <a:gd name="adj1" fmla="val 24890"/>
              <a:gd name="adj2" fmla="val 82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K</a:t>
            </a:r>
            <a:r>
              <a:rPr lang="nb-NO" sz="2200" dirty="0" smtClean="0"/>
              <a:t>va </a:t>
            </a:r>
            <a:r>
              <a:rPr lang="nb-NO" sz="2200" b="1" dirty="0"/>
              <a:t>observerte</a:t>
            </a:r>
            <a:r>
              <a:rPr lang="nb-NO" sz="2200" dirty="0"/>
              <a:t> du ved </a:t>
            </a:r>
            <a:r>
              <a:rPr lang="nb-NO" sz="2200" dirty="0" err="1" smtClean="0"/>
              <a:t>kirsebærsteinuttakaren</a:t>
            </a:r>
            <a:r>
              <a:rPr lang="nb-NO" sz="2200" dirty="0" smtClean="0"/>
              <a:t> </a:t>
            </a:r>
            <a:r>
              <a:rPr lang="nb-NO" sz="2200" dirty="0"/>
              <a:t>som </a:t>
            </a:r>
            <a:r>
              <a:rPr lang="nb-NO" sz="2200" dirty="0" err="1" smtClean="0"/>
              <a:t>hjelpte</a:t>
            </a:r>
            <a:r>
              <a:rPr lang="nb-NO" sz="2200" dirty="0" smtClean="0"/>
              <a:t> </a:t>
            </a:r>
            <a:r>
              <a:rPr lang="nb-NO" sz="2200" dirty="0"/>
              <a:t>deg å finne ut </a:t>
            </a:r>
            <a:r>
              <a:rPr lang="nb-NO" sz="2200" dirty="0" smtClean="0"/>
              <a:t>kva</a:t>
            </a:r>
            <a:r>
              <a:rPr lang="nb-NO" sz="2200" dirty="0" smtClean="0"/>
              <a:t> </a:t>
            </a:r>
            <a:r>
              <a:rPr lang="nb-NO" sz="2200" b="1" dirty="0"/>
              <a:t>funksjon</a:t>
            </a:r>
            <a:r>
              <a:rPr lang="nb-NO" sz="2200" dirty="0"/>
              <a:t> </a:t>
            </a:r>
            <a:r>
              <a:rPr lang="nb-NO" sz="2200" dirty="0" smtClean="0"/>
              <a:t>han</a:t>
            </a:r>
            <a:r>
              <a:rPr lang="nb-NO" sz="2200" dirty="0" smtClean="0"/>
              <a:t> </a:t>
            </a:r>
            <a:r>
              <a:rPr lang="nb-NO" sz="2200" dirty="0"/>
              <a:t>har?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004048" y="5373216"/>
            <a:ext cx="2736304" cy="936104"/>
          </a:xfrm>
          <a:prstGeom prst="wedgeEllipseCallout">
            <a:avLst>
              <a:gd name="adj1" fmla="val -39510"/>
              <a:gd name="adj2" fmla="val -96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Korleis</a:t>
            </a:r>
            <a:r>
              <a:rPr lang="nb-NO" sz="2200" dirty="0" smtClean="0"/>
              <a:t> jobbar </a:t>
            </a:r>
            <a:r>
              <a:rPr lang="nb-NO" sz="2200" dirty="0" err="1" smtClean="0"/>
              <a:t>delane</a:t>
            </a:r>
            <a:r>
              <a:rPr lang="nb-NO" sz="2200" dirty="0" smtClean="0"/>
              <a:t> </a:t>
            </a:r>
            <a:r>
              <a:rPr lang="nb-NO" sz="2200" dirty="0" err="1" smtClean="0"/>
              <a:t>saman</a:t>
            </a:r>
            <a:r>
              <a:rPr lang="nb-NO" sz="2200" dirty="0" smtClean="0"/>
              <a:t>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045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Kva er </a:t>
            </a:r>
            <a:r>
              <a:rPr lang="nb-NO" sz="4000" dirty="0" err="1" smtClean="0"/>
              <a:t>eit</a:t>
            </a:r>
            <a:r>
              <a:rPr lang="nb-NO" sz="4000" dirty="0" smtClean="0"/>
              <a:t> </a:t>
            </a:r>
            <a:r>
              <a:rPr lang="nb-NO" sz="4000" b="1" dirty="0" smtClean="0"/>
              <a:t>system</a:t>
            </a:r>
            <a:r>
              <a:rPr lang="nb-NO" sz="4000" dirty="0" smtClean="0"/>
              <a:t>?</a:t>
            </a:r>
            <a:endParaRPr lang="nb-NO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1548" y="2045246"/>
            <a:ext cx="8640960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Eit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system er sett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saman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av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delar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som jobbar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saman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5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13</a:t>
            </a:fld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2914"/>
            <a:ext cx="3724664" cy="585217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716016" y="881311"/>
            <a:ext cx="4320480" cy="1440160"/>
          </a:xfrm>
          <a:prstGeom prst="wedgeEllipseCallout">
            <a:avLst>
              <a:gd name="adj1" fmla="val -63594"/>
              <a:gd name="adj2" fmla="val 59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K</a:t>
            </a:r>
            <a:r>
              <a:rPr lang="nb-NO" sz="2400" dirty="0" smtClean="0"/>
              <a:t>va </a:t>
            </a:r>
            <a:r>
              <a:rPr lang="nb-NO" sz="2400" dirty="0"/>
              <a:t>er </a:t>
            </a:r>
            <a:r>
              <a:rPr lang="nb-NO" sz="2400" b="1" dirty="0"/>
              <a:t>funksjonen </a:t>
            </a:r>
            <a:r>
              <a:rPr lang="nb-NO" sz="2400" dirty="0"/>
              <a:t>til </a:t>
            </a:r>
            <a:r>
              <a:rPr lang="nb-NO" sz="2400" dirty="0" err="1" smtClean="0"/>
              <a:t>dei</a:t>
            </a:r>
            <a:r>
              <a:rPr lang="nb-NO" sz="2400" dirty="0" smtClean="0"/>
              <a:t> </a:t>
            </a:r>
            <a:r>
              <a:rPr lang="nb-NO" sz="2400" dirty="0"/>
              <a:t>ulike </a:t>
            </a:r>
            <a:r>
              <a:rPr lang="nb-NO" sz="2400" dirty="0" err="1" smtClean="0"/>
              <a:t>delane</a:t>
            </a:r>
            <a:r>
              <a:rPr lang="nb-NO" sz="2400" dirty="0" smtClean="0"/>
              <a:t> </a:t>
            </a:r>
            <a:r>
              <a:rPr lang="nb-NO" sz="2400" dirty="0"/>
              <a:t>av </a:t>
            </a:r>
            <a:r>
              <a:rPr lang="nb-NO" sz="2400" dirty="0" err="1" smtClean="0"/>
              <a:t>ein</a:t>
            </a:r>
            <a:r>
              <a:rPr lang="nb-NO" sz="2400" dirty="0" smtClean="0"/>
              <a:t> </a:t>
            </a:r>
            <a:r>
              <a:rPr lang="nb-NO" sz="2400" dirty="0"/>
              <a:t>sparkesykkel</a:t>
            </a:r>
            <a:r>
              <a:rPr lang="nb-NO" sz="2400" b="1" dirty="0" smtClean="0"/>
              <a:t>?</a:t>
            </a: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344" y="1196752"/>
            <a:ext cx="590465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600" dirty="0" smtClean="0"/>
          </a:p>
          <a:p>
            <a:r>
              <a:rPr lang="nb-NO" sz="2600" dirty="0" smtClean="0"/>
              <a:t>Kva </a:t>
            </a:r>
            <a:r>
              <a:rPr lang="nb-NO" sz="2600" dirty="0" err="1" smtClean="0"/>
              <a:t>delar</a:t>
            </a:r>
            <a:r>
              <a:rPr lang="nb-NO" sz="2600" dirty="0" smtClean="0"/>
              <a:t> består </a:t>
            </a:r>
            <a:r>
              <a:rPr lang="nb-NO" sz="2600" dirty="0" err="1" smtClean="0"/>
              <a:t>ein</a:t>
            </a:r>
            <a:r>
              <a:rPr lang="nb-NO" sz="2600" dirty="0" smtClean="0"/>
              <a:t> sparkesykkel av? </a:t>
            </a:r>
          </a:p>
          <a:p>
            <a:endParaRPr lang="nb-NO" sz="2600" b="1" i="1" dirty="0" smtClean="0"/>
          </a:p>
          <a:p>
            <a:r>
              <a:rPr lang="nb-NO" sz="2600" b="1" i="1" dirty="0"/>
              <a:t>K</a:t>
            </a:r>
            <a:r>
              <a:rPr lang="nb-NO" sz="2600" b="1" i="1" dirty="0" smtClean="0"/>
              <a:t>va er funksjonen til </a:t>
            </a:r>
            <a:r>
              <a:rPr lang="nb-NO" sz="2600" b="1" i="1" dirty="0" err="1" smtClean="0"/>
              <a:t>dei</a:t>
            </a:r>
            <a:r>
              <a:rPr lang="nb-NO" sz="2600" b="1" i="1" dirty="0" smtClean="0"/>
              <a:t> ulike </a:t>
            </a:r>
            <a:r>
              <a:rPr lang="nb-NO" sz="2600" b="1" i="1" dirty="0" err="1" smtClean="0"/>
              <a:t>delane</a:t>
            </a:r>
            <a:r>
              <a:rPr lang="nb-NO" sz="2600" b="1" i="1" dirty="0" smtClean="0"/>
              <a:t> av </a:t>
            </a:r>
            <a:r>
              <a:rPr lang="nb-NO" sz="2600" b="1" i="1" dirty="0" err="1" smtClean="0"/>
              <a:t>ein</a:t>
            </a:r>
            <a:r>
              <a:rPr lang="nb-NO" sz="2600" b="1" i="1" dirty="0" smtClean="0"/>
              <a:t> sparkesykkel? </a:t>
            </a:r>
          </a:p>
          <a:p>
            <a:endParaRPr lang="nb-NO" sz="2600" dirty="0" smtClean="0"/>
          </a:p>
          <a:p>
            <a:r>
              <a:rPr lang="nb-NO" sz="2600" dirty="0" smtClean="0"/>
              <a:t>Kvar i teksten </a:t>
            </a:r>
            <a:r>
              <a:rPr lang="nb-NO" sz="2600" dirty="0" err="1" smtClean="0"/>
              <a:t>fann</a:t>
            </a:r>
            <a:r>
              <a:rPr lang="nb-NO" sz="2600" dirty="0" smtClean="0"/>
              <a:t> du informasjon</a:t>
            </a:r>
            <a:r>
              <a:rPr lang="nb-NO" sz="2600" dirty="0" smtClean="0"/>
              <a:t>?</a:t>
            </a:r>
            <a:endParaRPr lang="nb-NO" sz="2600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14</a:t>
            </a:fld>
            <a:endParaRPr lang="nb-NO"/>
          </a:p>
        </p:txBody>
      </p:sp>
      <p:pic>
        <p:nvPicPr>
          <p:cNvPr id="4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2658"/>
            <a:ext cx="261231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539552" y="1772815"/>
            <a:ext cx="8064896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Alle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delane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i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eit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system har kvar sin funksjon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6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136851" y="332656"/>
            <a:ext cx="4755629" cy="1584176"/>
          </a:xfrm>
          <a:prstGeom prst="wedgeEllipseCallout">
            <a:avLst>
              <a:gd name="adj1" fmla="val -55795"/>
              <a:gd name="adj2" fmla="val 70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om hjulet hadde ei anna form? Ville 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</a:t>
            </a:r>
            <a:r>
              <a:rPr lang="nb-NO" sz="2200" dirty="0" err="1" smtClean="0"/>
              <a:t>vere</a:t>
            </a:r>
            <a:r>
              <a:rPr lang="nb-NO" sz="2200" dirty="0" smtClean="0"/>
              <a:t> den same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8" name="Oval Callout 7"/>
          <p:cNvSpPr/>
          <p:nvPr/>
        </p:nvSpPr>
        <p:spPr>
          <a:xfrm>
            <a:off x="4493021" y="2614033"/>
            <a:ext cx="4283199" cy="1152128"/>
          </a:xfrm>
          <a:prstGeom prst="wedgeEllipseCallout">
            <a:avLst>
              <a:gd name="adj1" fmla="val -65960"/>
              <a:gd name="adj2" fmla="val 4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Kunne hjulet ha rulla dersom det var firkanta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9" name="Oval Callout 8"/>
          <p:cNvSpPr/>
          <p:nvPr/>
        </p:nvSpPr>
        <p:spPr>
          <a:xfrm>
            <a:off x="4690404" y="4653136"/>
            <a:ext cx="3888432" cy="986804"/>
          </a:xfrm>
          <a:prstGeom prst="wedgeEllipseCallout">
            <a:avLst>
              <a:gd name="adj1" fmla="val -65183"/>
              <a:gd name="adj2" fmla="val -86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om hjulet var slapt som </a:t>
            </a:r>
            <a:r>
              <a:rPr lang="nb-NO" sz="2200" dirty="0" err="1" smtClean="0"/>
              <a:t>ein</a:t>
            </a:r>
            <a:r>
              <a:rPr lang="nb-NO" sz="2200" dirty="0" smtClean="0"/>
              <a:t> gummistrikk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16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6" t="56737" r="58849"/>
          <a:stretch/>
        </p:blipFill>
        <p:spPr>
          <a:xfrm>
            <a:off x="379920" y="1381912"/>
            <a:ext cx="3222678" cy="48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79512" y="1628800"/>
            <a:ext cx="8640960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Forma til delen kan hjelpe han å fungere slik han skal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6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7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19464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dirty="0" err="1" smtClean="0"/>
              <a:t>Kvifor</a:t>
            </a:r>
            <a:r>
              <a:rPr lang="nb-NO" sz="3600" dirty="0" smtClean="0"/>
              <a:t> er </a:t>
            </a:r>
            <a:r>
              <a:rPr lang="nb-NO" sz="3600" dirty="0" err="1" smtClean="0"/>
              <a:t>ein</a:t>
            </a:r>
            <a:r>
              <a:rPr lang="nb-NO" sz="3600" dirty="0" smtClean="0"/>
              <a:t> sparkesykkel </a:t>
            </a:r>
            <a:r>
              <a:rPr lang="nb-NO" sz="3600" dirty="0" err="1" smtClean="0"/>
              <a:t>eit</a:t>
            </a:r>
            <a:r>
              <a:rPr lang="nb-NO" sz="3600" dirty="0" smtClean="0"/>
              <a:t> </a:t>
            </a:r>
            <a:r>
              <a:rPr lang="nb-NO" sz="3600" b="1" dirty="0" smtClean="0"/>
              <a:t>system? </a:t>
            </a:r>
            <a:endParaRPr lang="nb-NO" sz="36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2702" y="1240626"/>
            <a:ext cx="2538560" cy="39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30130" y="5229200"/>
            <a:ext cx="4365624" cy="1296144"/>
          </a:xfrm>
          <a:prstGeom prst="wedgeEllipseCallout">
            <a:avLst>
              <a:gd name="adj1" fmla="val 25770"/>
              <a:gd name="adj2" fmla="val -68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Består sparkesykkelen av </a:t>
            </a:r>
            <a:r>
              <a:rPr lang="nb-NO" sz="2400" dirty="0" err="1" smtClean="0"/>
              <a:t>fleire</a:t>
            </a:r>
            <a:r>
              <a:rPr lang="nb-NO" sz="2400" dirty="0" smtClean="0"/>
              <a:t> </a:t>
            </a:r>
            <a:r>
              <a:rPr lang="nb-NO" sz="2400" b="1" dirty="0" smtClean="0"/>
              <a:t>system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sp>
        <p:nvSpPr>
          <p:cNvPr id="3" name="Oval Callout 2"/>
          <p:cNvSpPr/>
          <p:nvPr/>
        </p:nvSpPr>
        <p:spPr>
          <a:xfrm>
            <a:off x="5531982" y="5553236"/>
            <a:ext cx="2880320" cy="648072"/>
          </a:xfrm>
          <a:prstGeom prst="wedgeEllipseCallout">
            <a:avLst>
              <a:gd name="adj1" fmla="val -40542"/>
              <a:gd name="adj2" fmla="val -84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Kva for </a:t>
            </a:r>
            <a:r>
              <a:rPr lang="nb-NO" sz="2400" dirty="0" err="1" smtClean="0"/>
              <a:t>nokre</a:t>
            </a:r>
            <a:r>
              <a:rPr lang="nb-NO" sz="2400" dirty="0" smtClean="0"/>
              <a:t>? </a:t>
            </a:r>
            <a:endParaRPr lang="nb-NO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7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995527"/>
            <a:ext cx="2468839" cy="38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19</a:t>
            </a:fld>
            <a:endParaRPr lang="nb-NO"/>
          </a:p>
        </p:txBody>
      </p:sp>
      <p:sp>
        <p:nvSpPr>
          <p:cNvPr id="7" name="Oval Callout 6"/>
          <p:cNvSpPr/>
          <p:nvPr/>
        </p:nvSpPr>
        <p:spPr>
          <a:xfrm>
            <a:off x="446571" y="548680"/>
            <a:ext cx="4917517" cy="1181497"/>
          </a:xfrm>
          <a:prstGeom prst="wedgeEllipseCallout">
            <a:avLst>
              <a:gd name="adj1" fmla="val 48172"/>
              <a:gd name="adj2" fmla="val 83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Kvi</a:t>
            </a:r>
            <a:r>
              <a:rPr lang="nb-NO" sz="2400" dirty="0" smtClean="0"/>
              <a:t>for </a:t>
            </a:r>
            <a:r>
              <a:rPr lang="nb-NO" sz="2400" dirty="0"/>
              <a:t>er det nyttig å tenke på </a:t>
            </a:r>
            <a:r>
              <a:rPr lang="nb-NO" sz="2400" dirty="0" err="1" smtClean="0"/>
              <a:t>noko</a:t>
            </a:r>
            <a:r>
              <a:rPr lang="nb-NO" sz="2400" dirty="0" smtClean="0"/>
              <a:t> </a:t>
            </a:r>
            <a:r>
              <a:rPr lang="nb-NO" sz="2400" dirty="0"/>
              <a:t>som </a:t>
            </a:r>
            <a:r>
              <a:rPr lang="nb-NO" sz="2400" dirty="0" err="1" smtClean="0"/>
              <a:t>eit</a:t>
            </a:r>
            <a:r>
              <a:rPr lang="nb-NO" sz="2400" dirty="0" smtClean="0"/>
              <a:t> </a:t>
            </a:r>
            <a:r>
              <a:rPr lang="nb-NO" sz="2400" b="1" dirty="0"/>
              <a:t>system?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1560" y="2935041"/>
            <a:ext cx="4029014" cy="1111292"/>
          </a:xfrm>
          <a:prstGeom prst="wedgeRoundRectCallout">
            <a:avLst>
              <a:gd name="adj1" fmla="val 81713"/>
              <a:gd name="adj2" fmla="val -183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 smtClean="0"/>
              <a:t>Lettare</a:t>
            </a:r>
            <a:r>
              <a:rPr lang="nb-NO" sz="2400" dirty="0" smtClean="0"/>
              <a:t> </a:t>
            </a:r>
            <a:r>
              <a:rPr lang="nb-NO" sz="2400" dirty="0"/>
              <a:t>å forstå </a:t>
            </a:r>
            <a:r>
              <a:rPr lang="nb-NO" sz="2400" b="1" dirty="0" smtClean="0"/>
              <a:t>forma</a:t>
            </a:r>
            <a:r>
              <a:rPr lang="nb-NO" sz="2400" dirty="0" smtClean="0"/>
              <a:t> </a:t>
            </a:r>
            <a:r>
              <a:rPr lang="nb-NO" sz="2400" dirty="0"/>
              <a:t>og </a:t>
            </a:r>
            <a:r>
              <a:rPr lang="nb-NO" sz="2400" b="1" dirty="0"/>
              <a:t>funksjonen</a:t>
            </a:r>
            <a:r>
              <a:rPr lang="nb-NO" sz="2400" dirty="0"/>
              <a:t> til </a:t>
            </a:r>
            <a:r>
              <a:rPr lang="nb-NO" sz="2400" dirty="0" smtClean="0"/>
              <a:t>kvar </a:t>
            </a:r>
            <a:r>
              <a:rPr lang="nb-NO" sz="2400" dirty="0"/>
              <a:t>del</a:t>
            </a:r>
            <a:r>
              <a:rPr lang="nb-NO" sz="2400" dirty="0" smtClean="0"/>
              <a:t>.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115616" y="5157192"/>
            <a:ext cx="3960440" cy="957612"/>
          </a:xfrm>
          <a:prstGeom prst="wedgeRoundRectCallout">
            <a:avLst>
              <a:gd name="adj1" fmla="val 53865"/>
              <a:gd name="adj2" fmla="val -965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 smtClean="0"/>
              <a:t>Lettare</a:t>
            </a:r>
            <a:r>
              <a:rPr lang="nb-NO" sz="2400" dirty="0" smtClean="0"/>
              <a:t> </a:t>
            </a:r>
            <a:r>
              <a:rPr lang="nb-NO" sz="2400" dirty="0"/>
              <a:t>å forstå </a:t>
            </a:r>
            <a:r>
              <a:rPr lang="nb-NO" sz="2400" dirty="0" err="1" smtClean="0"/>
              <a:t>korleis</a:t>
            </a:r>
            <a:r>
              <a:rPr lang="nb-NO" sz="2400" dirty="0" smtClean="0"/>
              <a:t> </a:t>
            </a:r>
            <a:r>
              <a:rPr lang="nb-NO" sz="2400" dirty="0" err="1" smtClean="0"/>
              <a:t>delane</a:t>
            </a:r>
            <a:r>
              <a:rPr lang="nb-NO" sz="2400" dirty="0" smtClean="0"/>
              <a:t> jobbar </a:t>
            </a:r>
            <a:r>
              <a:rPr lang="nb-NO" sz="2400" dirty="0" err="1" smtClean="0"/>
              <a:t>saman</a:t>
            </a:r>
            <a:r>
              <a:rPr lang="nb-NO" sz="2400" dirty="0" smtClean="0"/>
              <a:t>.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accent2"/>
                </a:solidFill>
              </a:rPr>
              <a:t>Kva er </a:t>
            </a:r>
            <a:r>
              <a:rPr lang="nb-NO" sz="2800" i="1" dirty="0" err="1" smtClean="0">
                <a:solidFill>
                  <a:schemeClr val="accent2"/>
                </a:solidFill>
              </a:rPr>
              <a:t>eit</a:t>
            </a:r>
            <a:r>
              <a:rPr lang="nb-NO" sz="2800" i="1" dirty="0" smtClean="0">
                <a:solidFill>
                  <a:schemeClr val="accent2"/>
                </a:solidFill>
              </a:rPr>
              <a:t> syste</a:t>
            </a:r>
            <a:r>
              <a:rPr lang="nb-NO" sz="2800" i="1" dirty="0">
                <a:solidFill>
                  <a:schemeClr val="accent2"/>
                </a:solidFill>
              </a:rPr>
              <a:t>m</a:t>
            </a:r>
            <a:r>
              <a:rPr lang="nb-NO" sz="2800" i="1" dirty="0" smtClean="0">
                <a:solidFill>
                  <a:schemeClr val="accent2"/>
                </a:solidFill>
              </a:rPr>
              <a:t>? </a:t>
            </a:r>
            <a:r>
              <a:rPr lang="nb-NO" sz="4000" i="1" dirty="0" smtClean="0">
                <a:solidFill>
                  <a:schemeClr val="accent2"/>
                </a:solidFill>
              </a:rPr>
              <a:t/>
            </a:r>
            <a:br>
              <a:rPr lang="nb-NO" sz="4000" i="1" dirty="0" smtClean="0">
                <a:solidFill>
                  <a:schemeClr val="accent2"/>
                </a:solidFill>
              </a:rPr>
            </a:br>
            <a:endParaRPr lang="nb-N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1. Tenk i </a:t>
            </a:r>
            <a:r>
              <a:rPr lang="nb-NO" sz="2600" dirty="0" err="1" smtClean="0"/>
              <a:t>eitt</a:t>
            </a:r>
            <a:r>
              <a:rPr lang="nb-NO" sz="2600" dirty="0" smtClean="0"/>
              <a:t>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2. Diskuter med naboen i </a:t>
            </a:r>
            <a:r>
              <a:rPr lang="nb-NO" sz="2600" dirty="0" err="1" smtClean="0"/>
              <a:t>eitt</a:t>
            </a:r>
            <a:r>
              <a:rPr lang="nb-NO" sz="2600" dirty="0" smtClean="0"/>
              <a:t> minutt.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3. Del i plenum. </a:t>
            </a:r>
            <a:endParaRPr lang="nb-NO" sz="2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76672"/>
            <a:ext cx="3491880" cy="792088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Tenk-par-del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1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Mystisk </a:t>
            </a:r>
            <a:r>
              <a:rPr lang="nb-NO" sz="3200" b="1" dirty="0" smtClean="0"/>
              <a:t>system</a:t>
            </a:r>
            <a:endParaRPr lang="nb-NO" sz="3200" b="1" dirty="0"/>
          </a:p>
        </p:txBody>
      </p:sp>
      <p:pic>
        <p:nvPicPr>
          <p:cNvPr id="1026" name="Picture 2" descr="N:\Forskerføtter og leserøtter\ELEKTRISITET\Bilder\Bilder til lærerveiledningene\Systemer - kirsebærsteinuttak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9" y="1848362"/>
            <a:ext cx="7678222" cy="40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err="1" smtClean="0">
                <a:solidFill>
                  <a:schemeClr val="accent2"/>
                </a:solidFill>
              </a:rPr>
              <a:t>Korleis</a:t>
            </a:r>
            <a:r>
              <a:rPr lang="nb-NO" sz="2800" i="1" dirty="0" smtClean="0">
                <a:solidFill>
                  <a:schemeClr val="accent2"/>
                </a:solidFill>
              </a:rPr>
              <a:t> trur du det mystiske systemet </a:t>
            </a:r>
            <a:r>
              <a:rPr lang="nb-NO" sz="2800" i="1" dirty="0" err="1" smtClean="0">
                <a:solidFill>
                  <a:schemeClr val="accent2"/>
                </a:solidFill>
              </a:rPr>
              <a:t>verkar</a:t>
            </a:r>
            <a:r>
              <a:rPr lang="nb-NO" sz="2800" i="1" dirty="0" smtClean="0">
                <a:solidFill>
                  <a:schemeClr val="accent2"/>
                </a:solidFill>
              </a:rPr>
              <a:t>?  </a:t>
            </a:r>
          </a:p>
          <a:p>
            <a:endParaRPr lang="nb-NO" sz="2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1. Tenk i </a:t>
            </a:r>
            <a:r>
              <a:rPr lang="nb-NO" sz="2600" dirty="0" err="1" smtClean="0"/>
              <a:t>eitt</a:t>
            </a:r>
            <a:r>
              <a:rPr lang="nb-NO" sz="2600" dirty="0" smtClean="0"/>
              <a:t>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2. Diskuter med naboen i </a:t>
            </a:r>
            <a:r>
              <a:rPr lang="nb-NO" sz="2600" dirty="0" err="1" smtClean="0"/>
              <a:t>eitt</a:t>
            </a:r>
            <a:r>
              <a:rPr lang="nb-NO" sz="2600" dirty="0" smtClean="0"/>
              <a:t>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3. Del i plenum. </a:t>
            </a:r>
            <a:endParaRPr lang="nb-NO" sz="2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32656"/>
            <a:ext cx="3491880" cy="792088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Tenk-par-del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1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accent2"/>
                </a:solidFill>
              </a:rPr>
              <a:t>Kva trur du det mystiske systemet kan </a:t>
            </a:r>
            <a:r>
              <a:rPr lang="nb-NO" sz="2800" i="1" dirty="0" err="1" smtClean="0">
                <a:solidFill>
                  <a:schemeClr val="accent2"/>
                </a:solidFill>
              </a:rPr>
              <a:t>brukast</a:t>
            </a:r>
            <a:r>
              <a:rPr lang="nb-NO" sz="2800" i="1" dirty="0" smtClean="0">
                <a:solidFill>
                  <a:schemeClr val="accent2"/>
                </a:solidFill>
              </a:rPr>
              <a:t> til?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1. Tenk i </a:t>
            </a:r>
            <a:r>
              <a:rPr lang="nb-NO" sz="2600" dirty="0" err="1" smtClean="0"/>
              <a:t>eitt</a:t>
            </a:r>
            <a:r>
              <a:rPr lang="nb-NO" sz="2600" dirty="0" smtClean="0"/>
              <a:t>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2. Diskuter med naboen i </a:t>
            </a:r>
            <a:r>
              <a:rPr lang="nb-NO" sz="2600" dirty="0" err="1" smtClean="0"/>
              <a:t>eitt</a:t>
            </a:r>
            <a:r>
              <a:rPr lang="nb-NO" sz="2600" dirty="0" smtClean="0"/>
              <a:t>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3. Del i plenum. </a:t>
            </a:r>
            <a:endParaRPr lang="nb-NO" sz="2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48680"/>
            <a:ext cx="3923928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Tenk-par-del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9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dirty="0" smtClean="0"/>
              <a:t>Kirsebærsteinuttakar </a:t>
            </a:r>
            <a:endParaRPr lang="nb-NO" sz="4800" dirty="0"/>
          </a:p>
        </p:txBody>
      </p:sp>
      <p:pic>
        <p:nvPicPr>
          <p:cNvPr id="1026" name="Picture 2" descr="N:\Forskerføtter og leserøtter\ELEKTRISITET\Bilder\Bilder til lærerveiledningene\Systemer - kirsebærsteinuttak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798602" cy="30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agda\AppData\Local\Microsoft\Windows\Temporary Internet Files\Content.IE5\VXE0FFPK\cutie_mark___blind_bag_cherry_spices_by_durpy-d5prdxj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28"/>
            <a:ext cx="2055846" cy="22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499691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Vert brukt til å ta </a:t>
            </a:r>
            <a:r>
              <a:rPr lang="nb-NO" sz="2800" dirty="0" err="1" smtClean="0"/>
              <a:t>steinar</a:t>
            </a:r>
            <a:r>
              <a:rPr lang="nb-NO" sz="2800" dirty="0" smtClean="0"/>
              <a:t> ut av kirsebær </a:t>
            </a:r>
            <a:endParaRPr lang="nb-NO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50912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Kopp der kirsebæret ligg </a:t>
            </a:r>
            <a:endParaRPr lang="nb-NO" dirty="0"/>
          </a:p>
        </p:txBody>
      </p:sp>
      <p:sp>
        <p:nvSpPr>
          <p:cNvPr id="5" name="Right Arrow 4"/>
          <p:cNvSpPr/>
          <p:nvPr/>
        </p:nvSpPr>
        <p:spPr>
          <a:xfrm rot="1257787">
            <a:off x="1306932" y="4585313"/>
            <a:ext cx="481464" cy="3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4139952" y="27809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Håndtak som kan </a:t>
            </a:r>
            <a:r>
              <a:rPr lang="nb-NO" dirty="0" err="1" smtClean="0"/>
              <a:t>pressast</a:t>
            </a:r>
            <a:r>
              <a:rPr lang="nb-NO" dirty="0" smtClean="0"/>
              <a:t> ned </a:t>
            </a:r>
            <a:endParaRPr lang="nb-NO" dirty="0"/>
          </a:p>
        </p:txBody>
      </p:sp>
      <p:sp>
        <p:nvSpPr>
          <p:cNvPr id="11" name="Right Arrow 10"/>
          <p:cNvSpPr/>
          <p:nvPr/>
        </p:nvSpPr>
        <p:spPr>
          <a:xfrm rot="7757392">
            <a:off x="4743870" y="3261566"/>
            <a:ext cx="481464" cy="3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980057" y="2780928"/>
            <a:ext cx="169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Nåla blir stukken inn i kirsebæret</a:t>
            </a:r>
            <a:endParaRPr lang="nb-NO" dirty="0"/>
          </a:p>
        </p:txBody>
      </p:sp>
      <p:sp>
        <p:nvSpPr>
          <p:cNvPr id="13" name="Right Arrow 12"/>
          <p:cNvSpPr/>
          <p:nvPr/>
        </p:nvSpPr>
        <p:spPr>
          <a:xfrm rot="2137772">
            <a:off x="1814319" y="3973193"/>
            <a:ext cx="481464" cy="3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2843808" y="5589240"/>
            <a:ext cx="225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Og steinen kjem ut gjennom holet</a:t>
            </a:r>
            <a:endParaRPr lang="nb-NO" dirty="0"/>
          </a:p>
        </p:txBody>
      </p:sp>
      <p:sp>
        <p:nvSpPr>
          <p:cNvPr id="15" name="Right Arrow 14"/>
          <p:cNvSpPr/>
          <p:nvPr/>
        </p:nvSpPr>
        <p:spPr>
          <a:xfrm rot="14146347">
            <a:off x="2376616" y="5726397"/>
            <a:ext cx="541147" cy="3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5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764704"/>
            <a:ext cx="8229600" cy="1143000"/>
          </a:xfrm>
        </p:spPr>
        <p:txBody>
          <a:bodyPr>
            <a:normAutofit/>
          </a:bodyPr>
          <a:lstStyle/>
          <a:p>
            <a:r>
              <a:rPr lang="nb-NO" sz="4800" dirty="0" smtClean="0"/>
              <a:t>Begrepsveggen</a:t>
            </a:r>
            <a:endParaRPr lang="nb-NO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12582"/>
            <a:ext cx="8229600" cy="4525963"/>
          </a:xfrm>
        </p:spPr>
        <p:txBody>
          <a:bodyPr/>
          <a:lstStyle/>
          <a:p>
            <a:r>
              <a:rPr lang="nb-NO" dirty="0" smtClean="0"/>
              <a:t>Oversikt over det klassen lærer i naturfag </a:t>
            </a:r>
            <a:endParaRPr lang="nb-NO" dirty="0"/>
          </a:p>
        </p:txBody>
      </p:sp>
      <p:pic>
        <p:nvPicPr>
          <p:cNvPr id="3074" name="Picture 2" descr="C:\Users\mariagda\AppData\Local\Microsoft\Windows\Temporary Internet Files\Content.IE5\SKAPFUU3\Note-with-pin-11273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75" y="2982267"/>
            <a:ext cx="3528392" cy="34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221088"/>
            <a:ext cx="475252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System</a:t>
            </a:r>
            <a:endParaRPr lang="nb-NO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2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smtClean="0"/>
              <a:t>Funksjon</a:t>
            </a:r>
            <a:endParaRPr lang="nb-NO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Kva </a:t>
            </a:r>
            <a:r>
              <a:rPr lang="nb-NO" dirty="0" err="1" smtClean="0"/>
              <a:t>noko</a:t>
            </a:r>
            <a:r>
              <a:rPr lang="nb-NO" dirty="0" smtClean="0"/>
              <a:t> </a:t>
            </a:r>
            <a:r>
              <a:rPr lang="nb-NO" dirty="0" err="1" smtClean="0"/>
              <a:t>gjer</a:t>
            </a:r>
            <a:r>
              <a:rPr lang="nb-NO" dirty="0" smtClean="0"/>
              <a:t> eller kva det vert brukt til.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4113544"/>
            <a:ext cx="1826890" cy="23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67544" y="2708918"/>
            <a:ext cx="4536504" cy="1368153"/>
          </a:xfrm>
          <a:prstGeom prst="wedgeEllipseCallout">
            <a:avLst>
              <a:gd name="adj1" fmla="val -34743"/>
              <a:gd name="adj2" fmla="val 83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Kva er</a:t>
            </a:r>
            <a:r>
              <a:rPr lang="nb-NO" sz="2400" b="1" dirty="0" smtClean="0"/>
              <a:t> funksjonen </a:t>
            </a:r>
            <a:r>
              <a:rPr lang="nb-NO" sz="2400" dirty="0" smtClean="0"/>
              <a:t>til </a:t>
            </a:r>
            <a:r>
              <a:rPr lang="nb-NO" sz="2400" dirty="0" err="1" smtClean="0"/>
              <a:t>kirsebærsteinuttakeran</a:t>
            </a:r>
            <a:r>
              <a:rPr lang="nb-NO" sz="2400" dirty="0" smtClean="0"/>
              <a:t>? </a:t>
            </a:r>
            <a:endParaRPr lang="nb-NO" sz="2400" dirty="0"/>
          </a:p>
        </p:txBody>
      </p:sp>
      <p:sp>
        <p:nvSpPr>
          <p:cNvPr id="5" name="Oval Callout 4"/>
          <p:cNvSpPr/>
          <p:nvPr/>
        </p:nvSpPr>
        <p:spPr>
          <a:xfrm>
            <a:off x="5413437" y="3033424"/>
            <a:ext cx="3551051" cy="1080120"/>
          </a:xfrm>
          <a:prstGeom prst="wedgeEllipseCallout">
            <a:avLst>
              <a:gd name="adj1" fmla="val -43824"/>
              <a:gd name="adj2" fmla="val 89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Kva er </a:t>
            </a:r>
            <a:r>
              <a:rPr lang="nb-NO" sz="2400" b="1" dirty="0" smtClean="0"/>
              <a:t>funksjonen</a:t>
            </a:r>
            <a:r>
              <a:rPr lang="nb-NO" sz="2400" dirty="0" smtClean="0"/>
              <a:t> til </a:t>
            </a:r>
            <a:r>
              <a:rPr lang="nb-NO" sz="2400" dirty="0" err="1" smtClean="0"/>
              <a:t>ein</a:t>
            </a:r>
            <a:r>
              <a:rPr lang="nb-NO" sz="2400" dirty="0" smtClean="0"/>
              <a:t> gaffel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89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79512" y="1844824"/>
            <a:ext cx="8712968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Funksjon er kva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noko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gjer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eller kva det blir brukt til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0B5D-E2F4-4A9E-9B92-BF9AD43C04B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2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371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Forkurs</vt:lpstr>
      <vt:lpstr>Tenk-par-del</vt:lpstr>
      <vt:lpstr>Mystisk system</vt:lpstr>
      <vt:lpstr>Tenk-par-del</vt:lpstr>
      <vt:lpstr>Tenk-par-del</vt:lpstr>
      <vt:lpstr>Kirsebærsteinuttakar </vt:lpstr>
      <vt:lpstr>Begrepsveggen</vt:lpstr>
      <vt:lpstr>Funksjon</vt:lpstr>
      <vt:lpstr>PowerPoint Presentation</vt:lpstr>
      <vt:lpstr>Observere</vt:lpstr>
      <vt:lpstr>PowerPoint Presentation</vt:lpstr>
      <vt:lpstr>Kva er eit system?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Oddrun Voll</dc:creator>
  <cp:lastModifiedBy>Maria Gaare Dahl</cp:lastModifiedBy>
  <cp:revision>112</cp:revision>
  <dcterms:created xsi:type="dcterms:W3CDTF">2017-02-13T14:17:35Z</dcterms:created>
  <dcterms:modified xsi:type="dcterms:W3CDTF">2018-06-22T12:54:04Z</dcterms:modified>
</cp:coreProperties>
</file>