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07" r:id="rId3"/>
    <p:sldId id="270" r:id="rId4"/>
    <p:sldId id="259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303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2" r:id="rId23"/>
    <p:sldId id="294" r:id="rId24"/>
    <p:sldId id="295" r:id="rId25"/>
    <p:sldId id="296" r:id="rId26"/>
    <p:sldId id="297" r:id="rId27"/>
    <p:sldId id="298" r:id="rId28"/>
    <p:sldId id="299" r:id="rId29"/>
    <p:sldId id="305" r:id="rId30"/>
    <p:sldId id="304" r:id="rId31"/>
    <p:sldId id="261" r:id="rId3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686" autoAdjust="0"/>
  </p:normalViewPr>
  <p:slideViewPr>
    <p:cSldViewPr>
      <p:cViewPr>
        <p:scale>
          <a:sx n="47" d="100"/>
          <a:sy n="47" d="100"/>
        </p:scale>
        <p:origin x="121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C5F90-B715-49F6-A858-AC653026ED07}" type="datetimeFigureOut">
              <a:rPr lang="nb-NO" smtClean="0"/>
              <a:t>05.06.2020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B0299-7DB0-40EF-96A2-D96CCED1B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5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Droppe?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605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80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728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473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1747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87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Suba</a:t>
            </a:r>
            <a:endParaRPr lang="nb-NO" dirty="0" smtClean="0"/>
          </a:p>
          <a:p>
            <a:r>
              <a:rPr lang="nb-NO" dirty="0" smtClean="0"/>
              <a:t>s.10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54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363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Gjennomgå programmet, trinn for trinn. Hva</a:t>
            </a:r>
            <a:r>
              <a:rPr lang="nb-NO" baseline="0" dirty="0" smtClean="0"/>
              <a:t> betyr kodene? Hva får de micro:bit og de eksterne delene til å gjøre? </a:t>
            </a:r>
          </a:p>
          <a:p>
            <a:endParaRPr lang="nb-NO" baseline="0" dirty="0" smtClean="0"/>
          </a:p>
          <a:p>
            <a:r>
              <a:rPr lang="nb-NO" baseline="0" dirty="0" smtClean="0"/>
              <a:t>Ti fingre i været, </a:t>
            </a:r>
            <a:r>
              <a:rPr lang="nb-NO" baseline="0" smtClean="0"/>
              <a:t>hendene under rumpa.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668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398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12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FC66-0533-49CA-882D-CA25E74086B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4502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466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</a:t>
            </a:r>
            <a:r>
              <a:rPr lang="nb-NO" baseline="0" dirty="0" smtClean="0"/>
              <a:t> får programmet micro:bit til å gjøre her, trinn for trinn?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757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250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4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07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76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31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Hva er forskjellen på en mikrokontroller og</a:t>
            </a:r>
            <a:r>
              <a:rPr lang="nb-NO" baseline="0" dirty="0" smtClean="0"/>
              <a:t> et hovedkort/kretskort (</a:t>
            </a:r>
            <a:r>
              <a:rPr lang="nb-NO" baseline="0" dirty="0" err="1" smtClean="0"/>
              <a:t>motherboard</a:t>
            </a:r>
            <a:r>
              <a:rPr lang="nb-NO" baseline="0" dirty="0" smtClean="0"/>
              <a:t>)? Mikrokontroller kommer i «ferdig pakke», derfor mer begrenset?</a:t>
            </a:r>
            <a:endParaRPr lang="nb-NO" dirty="0" smtClean="0"/>
          </a:p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97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FC66-0533-49CA-882D-CA25E74086B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56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128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054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755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866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3289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9592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2579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3190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4647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7064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6354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2853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9673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0647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F8AE-3B1B-4600-86D9-DAAF1CC6BDBE}" type="datetime1">
              <a:rPr lang="nb-NO" smtClean="0"/>
              <a:t>05.06.2020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28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Økt 10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Koble videre og programmer med micro:bit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8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296540" y="352974"/>
            <a:ext cx="2702863" cy="231515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39952" y="1124744"/>
            <a:ext cx="4628483" cy="1584176"/>
          </a:xfrm>
          <a:prstGeom prst="wedgeRoundRectCallout">
            <a:avLst>
              <a:gd name="adj1" fmla="val -68418"/>
              <a:gd name="adj2" fmla="val -457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En liten datamaskin som kan </a:t>
            </a:r>
            <a:r>
              <a:rPr lang="nb-NO" sz="2200" b="1" dirty="0" smtClean="0"/>
              <a:t>programmeres</a:t>
            </a:r>
            <a:r>
              <a:rPr lang="nb-NO" sz="2200" dirty="0" smtClean="0"/>
              <a:t> til å virke sammen med knapper, lysdioder, motorer, høyttalere og mye mer.</a:t>
            </a:r>
            <a:endParaRPr lang="nb-NO" sz="2200" dirty="0"/>
          </a:p>
        </p:txBody>
      </p:sp>
      <p:pic>
        <p:nvPicPr>
          <p:cNvPr id="6" name="Picture 2" descr="Ugly Christmas Sweater, Christmas Sweater, Christm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6" r="-98"/>
          <a:stretch/>
        </p:blipFill>
        <p:spPr bwMode="auto">
          <a:xfrm>
            <a:off x="1139649" y="5351735"/>
            <a:ext cx="6864697" cy="15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971600" y="3573016"/>
            <a:ext cx="6912768" cy="1058639"/>
          </a:xfrm>
          <a:prstGeom prst="wedgeRoundRectCallout">
            <a:avLst>
              <a:gd name="adj1" fmla="val -17094"/>
              <a:gd name="adj2" fmla="val 1020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Den kan for eksempel kobles til en remse med lysdioder, og få dem til å lyse i forskjellige farger.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2393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/>
          <p:cNvSpPr/>
          <p:nvPr/>
        </p:nvSpPr>
        <p:spPr>
          <a:xfrm>
            <a:off x="2313425" y="323933"/>
            <a:ext cx="6264696" cy="1440160"/>
          </a:xfrm>
          <a:prstGeom prst="wedgeRoundRectCallout">
            <a:avLst>
              <a:gd name="adj1" fmla="val -5241"/>
              <a:gd name="adj2" fmla="val 832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En mikrokontroller kan få lyset inni kjøleskapet til å skru seg på når kjøleskapet åpnes, og av når det lukkes, uten at vi trykker på en bryter.</a:t>
            </a:r>
            <a:endParaRPr lang="nb-NO" sz="2200" dirty="0"/>
          </a:p>
        </p:txBody>
      </p:sp>
      <p:pic>
        <p:nvPicPr>
          <p:cNvPr id="1028" name="Picture 4" descr="Almost Time, Fasting, Refrigerator, Apple, Ban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73464"/>
            <a:ext cx="3120281" cy="29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Refrigerator, Fridge, Freezer, Cold, Appliance, Free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2" y="1669301"/>
            <a:ext cx="2652616" cy="479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22439" r="25555" b="22440"/>
          <a:stretch/>
        </p:blipFill>
        <p:spPr>
          <a:xfrm>
            <a:off x="2117888" y="3067073"/>
            <a:ext cx="2232248" cy="8640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8" name="Rounded Rectangular Callout 17"/>
          <p:cNvSpPr/>
          <p:nvPr/>
        </p:nvSpPr>
        <p:spPr>
          <a:xfrm>
            <a:off x="3383868" y="5328941"/>
            <a:ext cx="3492388" cy="1094787"/>
          </a:xfrm>
          <a:prstGeom prst="wedgeRoundRectCallout">
            <a:avLst>
              <a:gd name="adj1" fmla="val -47816"/>
              <a:gd name="adj2" fmla="val -194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Og den kan måle temperaturen i kjøleskapet.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8556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12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115" r="2381" b="9222"/>
          <a:stretch/>
        </p:blipFill>
        <p:spPr>
          <a:xfrm>
            <a:off x="359532" y="3653756"/>
            <a:ext cx="5904656" cy="2736304"/>
          </a:xfrm>
          <a:prstGeom prst="rect">
            <a:avLst/>
          </a:prstGeom>
        </p:spPr>
      </p:pic>
      <p:pic>
        <p:nvPicPr>
          <p:cNvPr id="3078" name="Picture 6" descr="Car Key, Keys, Car, Automobile, Lock, Security, Unlock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25102" r="1302" b="19380"/>
          <a:stretch/>
        </p:blipFill>
        <p:spPr bwMode="auto">
          <a:xfrm>
            <a:off x="899592" y="691425"/>
            <a:ext cx="4824537" cy="187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4355976" y="2570602"/>
            <a:ext cx="4680520" cy="1506470"/>
          </a:xfrm>
          <a:prstGeom prst="wedgeRoundRectCallout">
            <a:avLst>
              <a:gd name="adj1" fmla="val -43833"/>
              <a:gd name="adj2" fmla="val -117570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Ved hjelp av en mikrokontroller kan vi låse opp bilen ved bare å trykke på en knapp, uten å sette nøkkelen i låsen.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9037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419100" y="1343946"/>
            <a:ext cx="8291264" cy="75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576588"/>
            <a:ext cx="5257800" cy="74672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 w="25400" cap="flat" cmpd="sng" algn="ctr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5400" dirty="0" smtClean="0"/>
              <a:t>Tenk-par-del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accent2"/>
                </a:solidFill>
              </a:rPr>
              <a:t>Har du forslag til andre ting som bruker mikrokontroller?</a:t>
            </a:r>
            <a:r>
              <a:rPr lang="nb-NO" sz="2800" dirty="0" smtClean="0"/>
              <a:t> 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1. Tenk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2. Diskuter med naboen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3. Del i plenum. </a:t>
            </a:r>
            <a:endParaRPr lang="nb-NO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5662861" y="3819309"/>
            <a:ext cx="2702863" cy="23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C9A6A8C-891B-4777-B752-EA56A8049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52229"/>
            <a:ext cx="4154711" cy="284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152526" y="534325"/>
            <a:ext cx="2702863" cy="2315157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792300" y="404664"/>
            <a:ext cx="5040560" cy="837398"/>
          </a:xfrm>
          <a:prstGeom prst="wedgeRoundRectCallout">
            <a:avLst>
              <a:gd name="adj1" fmla="val -69753"/>
              <a:gd name="adj2" fmla="val 65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Dette er en mikrokontroller. Denne mikrokontrolleren kalles micro:bit.</a:t>
            </a:r>
            <a:endParaRPr lang="nb-NO" sz="2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148064" y="3997089"/>
            <a:ext cx="3684796" cy="2376264"/>
          </a:xfrm>
          <a:prstGeom prst="wedgeRoundRectCallout">
            <a:avLst>
              <a:gd name="adj1" fmla="val -65004"/>
              <a:gd name="adj2" fmla="val 319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Deretter skal vi koble på ledninger og koblingsbokser, for å klargjøre den til å virke sammen med noen eksterne deler.</a:t>
            </a:r>
            <a:endParaRPr lang="nb-NO" sz="2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928204" y="2297699"/>
            <a:ext cx="5904656" cy="1224137"/>
          </a:xfrm>
          <a:prstGeom prst="wedgeRoundRectCallout">
            <a:avLst>
              <a:gd name="adj1" fmla="val -23493"/>
              <a:gd name="adj2" fmla="val 1074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vi </a:t>
            </a:r>
            <a:r>
              <a:rPr lang="nb-NO" sz="2200" b="1" dirty="0" smtClean="0"/>
              <a:t>programmere</a:t>
            </a:r>
            <a:r>
              <a:rPr lang="nb-NO" sz="2200" dirty="0" smtClean="0"/>
              <a:t> micro:bit-en til å ta i bruk noen av sine innebygde </a:t>
            </a:r>
            <a:r>
              <a:rPr lang="nb-NO" sz="2200" b="1" dirty="0" smtClean="0"/>
              <a:t>funksjoner</a:t>
            </a:r>
            <a:r>
              <a:rPr lang="nb-NO" sz="2200" dirty="0" smtClean="0"/>
              <a:t>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9640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Vi starter sammen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50" y="1556792"/>
            <a:ext cx="4009058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400" dirty="0" smtClean="0"/>
              <a:t>Last ned og åpne programmeringsappen til micro:bit: </a:t>
            </a:r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  <a:p>
            <a:pPr marL="514350" indent="-514350">
              <a:buFont typeface="+mj-lt"/>
              <a:buAutoNum type="arabicPeriod"/>
            </a:pPr>
            <a:endParaRPr lang="nb-NO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/>
              <a:t>Velg New Project:</a:t>
            </a:r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  <a:p>
            <a:pPr marL="514350" indent="-514350">
              <a:buFont typeface="+mj-lt"/>
              <a:buAutoNum type="arabicPeriod"/>
            </a:pPr>
            <a:endParaRPr lang="nb-NO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/>
              <a:t>Trykk </a:t>
            </a:r>
            <a:r>
              <a:rPr lang="nb-NO" sz="2400" dirty="0"/>
              <a:t>på tannhjul-ikonet oppe til </a:t>
            </a:r>
            <a:r>
              <a:rPr lang="nb-NO" sz="2400" dirty="0" smtClean="0"/>
              <a:t>høyre, trykk </a:t>
            </a:r>
            <a:r>
              <a:rPr lang="nb-NO" sz="2400" dirty="0"/>
              <a:t>«</a:t>
            </a:r>
            <a:r>
              <a:rPr lang="nb-NO" sz="2400" dirty="0" err="1"/>
              <a:t>language</a:t>
            </a:r>
            <a:r>
              <a:rPr lang="nb-NO" sz="2400" dirty="0" smtClean="0"/>
              <a:t>» og velg norsk.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06" y="1374228"/>
            <a:ext cx="1353220" cy="12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948" y="1266994"/>
            <a:ext cx="2371725" cy="1476375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C0ED36F9-4AF4-534F-A3A8-F1FDEDFB5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423" y="3023256"/>
            <a:ext cx="1761877" cy="1203233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035A3A47-BFF0-1646-B41C-39A268FF4A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06" b="12248"/>
          <a:stretch/>
        </p:blipFill>
        <p:spPr>
          <a:xfrm>
            <a:off x="5084936" y="4523073"/>
            <a:ext cx="1913875" cy="225596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432812" y="6363691"/>
            <a:ext cx="158417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endParaRPr lang="en-US" dirty="0"/>
          </a:p>
        </p:txBody>
      </p:sp>
      <p:cxnSp>
        <p:nvCxnSpPr>
          <p:cNvPr id="19" name="Straight Arrow Connector 12">
            <a:extLst>
              <a:ext uri="{FF2B5EF4-FFF2-40B4-BE49-F238E27FC236}">
                <a16:creationId xmlns:a16="http://schemas.microsoft.com/office/drawing/2014/main" id="{210485AB-6CBA-2747-8B61-AA65E6CF08F5}"/>
              </a:ext>
            </a:extLst>
          </p:cNvPr>
          <p:cNvCxnSpPr>
            <a:cxnSpLocks/>
          </p:cNvCxnSpPr>
          <p:nvPr/>
        </p:nvCxnSpPr>
        <p:spPr>
          <a:xfrm flipV="1">
            <a:off x="4292954" y="4850630"/>
            <a:ext cx="1342319" cy="800426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05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Lag ditt første program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363"/>
            <a:ext cx="5915000" cy="5073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dirty="0" smtClean="0"/>
              <a:t>Samarbeid to og to:</a:t>
            </a:r>
          </a:p>
          <a:p>
            <a:pPr marL="0" indent="0">
              <a:buNone/>
            </a:pPr>
            <a:endParaRPr lang="nb-NO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Én leser fra manual. Den andre programmerer (senere skal dere bytte roller).</a:t>
            </a:r>
            <a:br>
              <a:rPr lang="nb-NO" sz="2200" dirty="0" smtClean="0"/>
            </a:br>
            <a:endParaRPr lang="nb-NO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Følg </a:t>
            </a:r>
            <a:r>
              <a:rPr lang="nb-NO" sz="2200" dirty="0"/>
              <a:t>instruksjonene på s. </a:t>
            </a:r>
            <a:r>
              <a:rPr lang="nb-NO" sz="2200" dirty="0" smtClean="0"/>
              <a:t>4 i manualen. </a:t>
            </a:r>
            <a:br>
              <a:rPr lang="nb-NO" sz="2200" dirty="0" smtClean="0"/>
            </a:br>
            <a:endParaRPr lang="nb-NO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Når dere har laget det første </a:t>
            </a:r>
            <a:br>
              <a:rPr lang="nb-NO" sz="2200" dirty="0" smtClean="0"/>
            </a:br>
            <a:r>
              <a:rPr lang="nb-NO" sz="2200" dirty="0" smtClean="0"/>
              <a:t>programmet: diskuter hva dere tror </a:t>
            </a:r>
            <a:br>
              <a:rPr lang="nb-NO" sz="2200" dirty="0" smtClean="0"/>
            </a:br>
            <a:r>
              <a:rPr lang="nb-NO" sz="2200" dirty="0" smtClean="0"/>
              <a:t>micro:bit-en </a:t>
            </a:r>
            <a:r>
              <a:rPr lang="nb-NO" sz="2200" dirty="0"/>
              <a:t>gjør når programmet er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overført. </a:t>
            </a:r>
            <a:br>
              <a:rPr lang="nb-NO" sz="2200" dirty="0" smtClean="0"/>
            </a:br>
            <a:endParaRPr lang="nb-NO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De som blir fort ferdig kan starte på </a:t>
            </a:r>
            <a:br>
              <a:rPr lang="nb-NO" sz="2200" dirty="0" smtClean="0"/>
            </a:br>
            <a:r>
              <a:rPr lang="nb-NO" sz="2200" dirty="0" smtClean="0"/>
              <a:t>valgfri oppgave på side 8. Bytt roller.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0989"/>
          <a:stretch/>
        </p:blipFill>
        <p:spPr>
          <a:xfrm>
            <a:off x="5220072" y="3933024"/>
            <a:ext cx="3777799" cy="20050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1767">
            <a:off x="6924564" y="1120919"/>
            <a:ext cx="1754378" cy="254590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9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Hva gjør programmet?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DDFCFEBE-9A1E-419C-ADCC-F0C0818DE6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705" y="1601959"/>
            <a:ext cx="2520280" cy="2488117"/>
          </a:xfrm>
          <a:prstGeom prst="rect">
            <a:avLst/>
          </a:prstGeom>
        </p:spPr>
      </p:pic>
      <p:pic>
        <p:nvPicPr>
          <p:cNvPr id="5" name="Bilde 6">
            <a:extLst>
              <a:ext uri="{FF2B5EF4-FFF2-40B4-BE49-F238E27FC236}">
                <a16:creationId xmlns:a16="http://schemas.microsoft.com/office/drawing/2014/main" id="{8751ADAD-0B0D-4514-928F-02788A7F91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983" y="4090076"/>
            <a:ext cx="3433940" cy="174379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644008" y="1628540"/>
            <a:ext cx="4176464" cy="1944476"/>
          </a:xfrm>
          <a:prstGeom prst="wedgeRoundRectCallout">
            <a:avLst>
              <a:gd name="adj1" fmla="val -59153"/>
              <a:gd name="adj2" fmla="val 744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betyr kodene i programmet? Hva er det kodene skal få micro:bit-en til å gjøre når programmet er lastet ned?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726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07" y="274638"/>
            <a:ext cx="4546848" cy="1143000"/>
          </a:xfrm>
        </p:spPr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Simulator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DDFCFEBE-9A1E-419C-ADCC-F0C0818DE6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392" y="2348880"/>
            <a:ext cx="2520280" cy="2488117"/>
          </a:xfrm>
          <a:prstGeom prst="rect">
            <a:avLst/>
          </a:prstGeom>
        </p:spPr>
      </p:pic>
      <p:pic>
        <p:nvPicPr>
          <p:cNvPr id="5" name="Bilde 6">
            <a:extLst>
              <a:ext uri="{FF2B5EF4-FFF2-40B4-BE49-F238E27FC236}">
                <a16:creationId xmlns:a16="http://schemas.microsoft.com/office/drawing/2014/main" id="{8751ADAD-0B0D-4514-928F-02788A7F91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4578313"/>
            <a:ext cx="3433940" cy="1743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5200" b="8182"/>
          <a:stretch/>
        </p:blipFill>
        <p:spPr>
          <a:xfrm>
            <a:off x="755576" y="1769741"/>
            <a:ext cx="3744416" cy="448360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835696" y="5589240"/>
            <a:ext cx="432048" cy="6046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921144" y="374083"/>
            <a:ext cx="3323264" cy="1291282"/>
          </a:xfrm>
          <a:prstGeom prst="wedgeRoundRectCallout">
            <a:avLst>
              <a:gd name="adj1" fmla="val -48195"/>
              <a:gd name="adj2" fmla="val 1047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Bruk simulatoren i </a:t>
            </a:r>
            <a:r>
              <a:rPr lang="nb-NO" sz="2200" dirty="0" err="1" smtClean="0"/>
              <a:t>appen</a:t>
            </a:r>
            <a:r>
              <a:rPr lang="nb-NO" sz="2200" dirty="0" smtClean="0"/>
              <a:t> til å sjekke programmet.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14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chemeClr val="tx2"/>
                </a:solidFill>
              </a:rPr>
              <a:t>Overfør programmet til </a:t>
            </a:r>
            <a:r>
              <a:rPr lang="nb-NO" sz="3200" dirty="0" smtClean="0">
                <a:solidFill>
                  <a:schemeClr val="tx2"/>
                </a:solidFill>
              </a:rPr>
              <a:t>micro:bit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Følg instruksjonene på side 6-7 i manualen.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Viser displayet på micro:bit det samme som simulatoren på PC-en/nettbrettet gjorde? </a:t>
            </a:r>
            <a:endParaRPr lang="en-US" sz="2200" dirty="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1C9A6A8C-891B-4777-B752-EA56A8049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068960"/>
            <a:ext cx="5040560" cy="34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48680"/>
            <a:ext cx="3419872" cy="648072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60521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i="1" dirty="0" smtClean="0">
                <a:solidFill>
                  <a:schemeClr val="tx2"/>
                </a:solidFill>
              </a:rPr>
              <a:t>Hvorfor har koblingsskjemaer symboler?  </a:t>
            </a:r>
          </a:p>
          <a:p>
            <a:pPr marL="0" indent="0">
              <a:buNone/>
            </a:pPr>
            <a:endParaRPr lang="nb-NO" sz="26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Skriv</a:t>
            </a:r>
            <a:r>
              <a:rPr lang="nb-NO" sz="2600" dirty="0"/>
              <a:t>: </a:t>
            </a:r>
            <a:r>
              <a:rPr lang="nb-NO" sz="2600" dirty="0">
                <a:solidFill>
                  <a:schemeClr val="tx2"/>
                </a:solidFill>
              </a:rPr>
              <a:t>Lærlingheftet side </a:t>
            </a:r>
            <a:r>
              <a:rPr lang="nb-NO" sz="2600" dirty="0" smtClean="0">
                <a:solidFill>
                  <a:schemeClr val="tx2"/>
                </a:solidFill>
              </a:rPr>
              <a:t>26, spørsmål 9.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Del med naboen.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37200-6008-411E-8EB0-E9AEBDA59F3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6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Innebygde sensorer for ulike funksjoner</a:t>
            </a:r>
            <a:endParaRPr lang="en-US" sz="36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084168" y="1960878"/>
            <a:ext cx="2495268" cy="3249488"/>
          </a:xfrm>
          <a:prstGeom prst="wedgeRoundRectCallout">
            <a:avLst>
              <a:gd name="adj1" fmla="val -23640"/>
              <a:gd name="adj2" fmla="val 5056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tx2"/>
                </a:solidFill>
              </a:rPr>
              <a:t>Vi kan også koble på eksterne deler, og programmere micro:bit til å virke sammen med disse delene. For eksempel en lysdiode.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549552" y="2809891"/>
            <a:ext cx="2371685" cy="2031484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807804" y="1960878"/>
            <a:ext cx="1224136" cy="602243"/>
          </a:xfrm>
          <a:prstGeom prst="wedgeRoundRectCallout">
            <a:avLst>
              <a:gd name="adj1" fmla="val -74495"/>
              <a:gd name="adj2" fmla="val 109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Lys</a:t>
            </a:r>
            <a:endParaRPr lang="en-US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563888" y="3140968"/>
            <a:ext cx="1728192" cy="792088"/>
          </a:xfrm>
          <a:prstGeom prst="wedgeRoundRectCallout">
            <a:avLst>
              <a:gd name="adj1" fmla="val -78977"/>
              <a:gd name="adj2" fmla="val 446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Temperatur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419872" y="4682345"/>
            <a:ext cx="1728192" cy="792088"/>
          </a:xfrm>
          <a:prstGeom prst="wedgeRoundRectCallout">
            <a:avLst>
              <a:gd name="adj1" fmla="val -78348"/>
              <a:gd name="adj2" fmla="val -61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Bevegelse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755576" y="5445224"/>
            <a:ext cx="2371430" cy="792088"/>
          </a:xfrm>
          <a:prstGeom prst="wedgeRoundRectCallout">
            <a:avLst>
              <a:gd name="adj1" fmla="val -16144"/>
              <a:gd name="adj2" fmla="val -1175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Kommunikasjon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07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1143000"/>
          </a:xfrm>
        </p:spPr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Klargjør micro:bit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6" y="2060848"/>
            <a:ext cx="4143943" cy="3846453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4788024" y="2075729"/>
            <a:ext cx="4176464" cy="1857327"/>
          </a:xfrm>
          <a:prstGeom prst="wedgeRoundRectCallout">
            <a:avLst>
              <a:gd name="adj1" fmla="val -62218"/>
              <a:gd name="adj2" fmla="val 872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koble på ledninger og koblingsbokser, for å klargjøre micro:bit til å virke sammen med noen eksterne deler.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568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1829" r="10069" b="-1"/>
          <a:stretch/>
        </p:blipFill>
        <p:spPr>
          <a:xfrm>
            <a:off x="6990246" y="548680"/>
            <a:ext cx="2153754" cy="320998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5421" y="2348880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En fra hvert par henter utstyr: </a:t>
            </a:r>
          </a:p>
          <a:p>
            <a:r>
              <a:rPr lang="nb-NO" sz="2200" dirty="0" smtClean="0"/>
              <a:t>Fem skruer</a:t>
            </a:r>
          </a:p>
          <a:p>
            <a:r>
              <a:rPr lang="nb-NO" sz="2200" dirty="0" smtClean="0"/>
              <a:t>Fem muttere</a:t>
            </a:r>
          </a:p>
          <a:p>
            <a:r>
              <a:rPr lang="nb-NO" sz="2200" dirty="0" smtClean="0"/>
              <a:t>Fire røde ledninger (ca. 5-8 cm)</a:t>
            </a:r>
          </a:p>
          <a:p>
            <a:r>
              <a:rPr lang="nb-NO" sz="2200" dirty="0" smtClean="0"/>
              <a:t>En svart ledning (ca. 5-8 cm)</a:t>
            </a:r>
          </a:p>
          <a:p>
            <a:r>
              <a:rPr lang="nb-NO" sz="2200" dirty="0" smtClean="0"/>
              <a:t>Tre koblingsbokser</a:t>
            </a:r>
          </a:p>
          <a:p>
            <a:r>
              <a:rPr lang="nb-NO" sz="2200" dirty="0" smtClean="0"/>
              <a:t>Liten bunke post it-lapper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5421" y="390464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600" dirty="0" smtClean="0"/>
              <a:t>Klargjør micro:bit for flere oppgaver</a:t>
            </a:r>
            <a:endParaRPr lang="nb-NO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8" r="8024"/>
          <a:stretch/>
        </p:blipFill>
        <p:spPr>
          <a:xfrm>
            <a:off x="4842703" y="1822365"/>
            <a:ext cx="1601505" cy="1158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03" y="3214480"/>
            <a:ext cx="1595657" cy="1332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1123" r="6357" b="19773"/>
          <a:stretch/>
        </p:blipFill>
        <p:spPr>
          <a:xfrm>
            <a:off x="4847468" y="4780898"/>
            <a:ext cx="1590892" cy="14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05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Samarbeid to og to: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1767">
            <a:off x="6665839" y="475280"/>
            <a:ext cx="1989844" cy="288760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36736" y="1340768"/>
            <a:ext cx="7787208" cy="4816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Følg instruksjoner på side 12 i manualen. </a:t>
            </a:r>
            <a:br>
              <a:rPr lang="nb-NO" sz="2200" dirty="0" smtClean="0"/>
            </a:br>
            <a:r>
              <a:rPr lang="nb-NO" sz="2200" dirty="0" smtClean="0"/>
              <a:t>Jobb videre så langt dere kommer. </a:t>
            </a:r>
            <a:br>
              <a:rPr lang="nb-NO" sz="2200" dirty="0" smtClean="0"/>
            </a:br>
            <a:endParaRPr lang="nb-NO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Bytt på roller når dere programmerer </a:t>
            </a:r>
            <a:br>
              <a:rPr lang="nb-NO" sz="2200" dirty="0" smtClean="0"/>
            </a:br>
            <a:r>
              <a:rPr lang="nb-NO" sz="2200" dirty="0" smtClean="0"/>
              <a:t>(én leser manual, den andre programmerer). 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For hvert program dere har laget, diskuter hva dere tror det får micro:bit-en til å gjøre. Test med simulator. </a:t>
            </a:r>
            <a:br>
              <a:rPr lang="nb-NO" sz="2200" dirty="0" smtClean="0"/>
            </a:br>
            <a:r>
              <a:rPr lang="nb-NO" sz="2200" dirty="0" smtClean="0"/>
              <a:t>Overfør deretter programmet. 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Lurer du på noe? Sjekk side </a:t>
            </a:r>
            <a:r>
              <a:rPr lang="nb-NO" sz="2200" dirty="0" smtClean="0"/>
              <a:t>24 i manualen eller </a:t>
            </a:r>
            <a:r>
              <a:rPr lang="nb-NO" sz="2200" dirty="0" smtClean="0"/>
              <a:t>spør tre medelever før lærer’n. </a:t>
            </a:r>
            <a:r>
              <a:rPr lang="nb-NO" sz="2200" dirty="0" smtClean="0">
                <a:sym typeface="Wingdings" panose="05000000000000000000" pitchFamily="2" charset="2"/>
              </a:rPr>
              <a:t> </a:t>
            </a:r>
            <a:endParaRPr lang="nb-NO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sz="2200" dirty="0" smtClean="0"/>
          </a:p>
        </p:txBody>
      </p:sp>
    </p:spTree>
    <p:extLst>
      <p:ext uri="{BB962C8B-B14F-4D97-AF65-F5344CB8AC3E}">
        <p14:creationId xmlns:p14="http://schemas.microsoft.com/office/powerpoint/2010/main" val="14308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Oppgave </a:t>
            </a:r>
            <a:r>
              <a:rPr lang="nb-NO" sz="2400" b="1" dirty="0" smtClean="0">
                <a:solidFill>
                  <a:schemeClr val="accent1"/>
                </a:solidFill>
              </a:rPr>
              <a:t>1a</a:t>
            </a:r>
            <a:r>
              <a:rPr lang="nb-NO" sz="2400" b="1" dirty="0">
                <a:solidFill>
                  <a:schemeClr val="accent1"/>
                </a:solidFill>
              </a:rPr>
              <a:t>: </a:t>
            </a:r>
            <a:r>
              <a:rPr lang="nb-NO" sz="2400" dirty="0"/>
              <a:t>En diode skrus av/på via knapp A på Micro:bit</a:t>
            </a:r>
          </a:p>
        </p:txBody>
      </p:sp>
      <p:pic>
        <p:nvPicPr>
          <p:cNvPr id="4" name="Bilde 21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4680520" cy="447362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40152" y="1772816"/>
            <a:ext cx="2952328" cy="1008112"/>
          </a:xfrm>
          <a:prstGeom prst="wedgeRoundRectCallout">
            <a:avLst>
              <a:gd name="adj1" fmla="val -46493"/>
              <a:gd name="adj2" fmla="val 86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betyr dette?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485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8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2400" b="1" dirty="0">
                <a:solidFill>
                  <a:schemeClr val="accent1"/>
                </a:solidFill>
              </a:rPr>
              <a:t>Oppgave </a:t>
            </a:r>
            <a:r>
              <a:rPr lang="nb-NO" sz="2400" b="1" dirty="0" smtClean="0">
                <a:solidFill>
                  <a:schemeClr val="accent1"/>
                </a:solidFill>
              </a:rPr>
              <a:t>1a: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5131" r="4000" b="-1"/>
          <a:stretch/>
        </p:blipFill>
        <p:spPr>
          <a:xfrm>
            <a:off x="683568" y="1768127"/>
            <a:ext cx="4761280" cy="511256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961856" y="1619680"/>
            <a:ext cx="3735288" cy="1397551"/>
          </a:xfrm>
          <a:prstGeom prst="wedgeRoundRectCallout">
            <a:avLst>
              <a:gd name="adj1" fmla="val -63063"/>
              <a:gd name="adj2" fmla="val 131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skjer med elektronene i den elektriske kretsen når vi skrur </a:t>
            </a:r>
            <a:r>
              <a:rPr lang="nb-NO" sz="2200" u="sng" dirty="0" smtClean="0"/>
              <a:t>på</a:t>
            </a:r>
            <a:r>
              <a:rPr lang="nb-NO" sz="2200" dirty="0" smtClean="0"/>
              <a:t> lysdioden?</a:t>
            </a:r>
            <a:endParaRPr lang="en-US" sz="2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81"/>
            <a:ext cx="1793102" cy="140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2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09" y="35347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2400" b="1" dirty="0">
                <a:solidFill>
                  <a:schemeClr val="accent1"/>
                </a:solidFill>
              </a:rPr>
              <a:t>Oppgave </a:t>
            </a:r>
            <a:r>
              <a:rPr lang="nb-NO" sz="2400" b="1" dirty="0" smtClean="0">
                <a:solidFill>
                  <a:schemeClr val="accent1"/>
                </a:solidFill>
              </a:rPr>
              <a:t>1a: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5131" r="4000" b="-1"/>
          <a:stretch/>
        </p:blipFill>
        <p:spPr>
          <a:xfrm>
            <a:off x="507909" y="1545113"/>
            <a:ext cx="4761280" cy="511256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424661" y="692696"/>
            <a:ext cx="4532997" cy="1730734"/>
          </a:xfrm>
          <a:prstGeom prst="wedgeRoundRectCallout">
            <a:avLst>
              <a:gd name="adj1" fmla="val -54318"/>
              <a:gd name="adj2" fmla="val 662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Når </a:t>
            </a:r>
            <a:r>
              <a:rPr lang="nb-NO" sz="2200" dirty="0"/>
              <a:t>vi skrur PÅ </a:t>
            </a:r>
            <a:r>
              <a:rPr lang="nb-NO" sz="2200" dirty="0" smtClean="0"/>
              <a:t>lysdioden, </a:t>
            </a:r>
            <a:r>
              <a:rPr lang="nb-NO" sz="2200" dirty="0"/>
              <a:t>begynner elektronene </a:t>
            </a:r>
            <a:r>
              <a:rPr lang="nb-NO" sz="2200" dirty="0" smtClean="0"/>
              <a:t>i </a:t>
            </a:r>
            <a:r>
              <a:rPr lang="nb-NO" sz="2200" dirty="0"/>
              <a:t>kretsen å bevege seg. </a:t>
            </a:r>
            <a:r>
              <a:rPr lang="nb-NO" sz="2200" dirty="0" smtClean="0"/>
              <a:t>De </a:t>
            </a:r>
            <a:r>
              <a:rPr lang="nb-NO" sz="2200" dirty="0"/>
              <a:t>vandrer fra negativ til positiv pol.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40485" y="4101397"/>
            <a:ext cx="0" cy="1620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60565" y="5721576"/>
            <a:ext cx="86409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82686" y="5721576"/>
            <a:ext cx="8384" cy="5124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98635" y="6234016"/>
            <a:ext cx="29523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02895" y="4101397"/>
            <a:ext cx="9398" cy="18764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us 5"/>
          <p:cNvSpPr/>
          <p:nvPr/>
        </p:nvSpPr>
        <p:spPr>
          <a:xfrm>
            <a:off x="507909" y="3741357"/>
            <a:ext cx="360040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3121199" y="3741357"/>
            <a:ext cx="386017" cy="36004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1" y="449298"/>
            <a:ext cx="1793102" cy="140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4557446" y="3518136"/>
            <a:ext cx="4400212" cy="1779775"/>
          </a:xfrm>
          <a:prstGeom prst="wedgeRoundRectCallout">
            <a:avLst>
              <a:gd name="adj1" fmla="val -68111"/>
              <a:gd name="adj2" fmla="val -79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På micro-bit </a:t>
            </a:r>
            <a:r>
              <a:rPr lang="nb-NO" sz="2200" dirty="0"/>
              <a:t>er </a:t>
            </a:r>
            <a:r>
              <a:rPr lang="nb-NO" sz="2200" dirty="0" err="1" smtClean="0"/>
              <a:t>ground</a:t>
            </a:r>
            <a:r>
              <a:rPr lang="nb-NO" sz="2200" dirty="0" smtClean="0"/>
              <a:t> negativ pol (-), </a:t>
            </a:r>
            <a:r>
              <a:rPr lang="nb-NO" sz="2200" dirty="0"/>
              <a:t>og </a:t>
            </a:r>
            <a:r>
              <a:rPr lang="nb-NO" sz="2200" dirty="0" smtClean="0"/>
              <a:t>P0 positiv pol (</a:t>
            </a:r>
            <a:r>
              <a:rPr lang="nb-NO" sz="2200" dirty="0"/>
              <a:t>+</a:t>
            </a:r>
            <a:r>
              <a:rPr lang="nb-NO" sz="2200" dirty="0" smtClean="0"/>
              <a:t>). Den positive polen </a:t>
            </a:r>
            <a:r>
              <a:rPr lang="nb-NO" sz="2200" dirty="0"/>
              <a:t>drar på </a:t>
            </a:r>
            <a:r>
              <a:rPr lang="nb-NO" sz="2200" dirty="0" smtClean="0"/>
              <a:t>elektronene. Den </a:t>
            </a:r>
            <a:r>
              <a:rPr lang="nb-NO" sz="2200" dirty="0"/>
              <a:t>negative polen skyver på dem. </a:t>
            </a:r>
          </a:p>
        </p:txBody>
      </p:sp>
    </p:spTree>
    <p:extLst>
      <p:ext uri="{BB962C8B-B14F-4D97-AF65-F5344CB8AC3E}">
        <p14:creationId xmlns:p14="http://schemas.microsoft.com/office/powerpoint/2010/main" val="11217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83960" cy="1335239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Oppgave 1</a:t>
            </a:r>
            <a:r>
              <a:rPr lang="nb-NO" sz="2400" b="1" dirty="0" smtClean="0">
                <a:solidFill>
                  <a:schemeClr val="accent1"/>
                </a:solidFill>
              </a:rPr>
              <a:t>b: </a:t>
            </a:r>
            <a:br>
              <a:rPr lang="nb-NO" sz="2400" b="1" dirty="0" smtClean="0">
                <a:solidFill>
                  <a:schemeClr val="accent1"/>
                </a:solidFill>
              </a:rPr>
            </a:br>
            <a:r>
              <a:rPr lang="nb-NO" sz="2300" dirty="0" smtClean="0"/>
              <a:t>Lysdioden </a:t>
            </a:r>
            <a:r>
              <a:rPr lang="nb-NO" sz="2300" dirty="0"/>
              <a:t>skrus av/på </a:t>
            </a:r>
            <a:r>
              <a:rPr lang="nb-NO" sz="2300" dirty="0" smtClean="0"/>
              <a:t>via lyssensor i Micro:Bit, i stedet for </a:t>
            </a:r>
            <a:r>
              <a:rPr lang="nb-NO" sz="2300" dirty="0"/>
              <a:t>knapp A </a:t>
            </a:r>
            <a:endParaRPr lang="en-US" sz="2300" dirty="0"/>
          </a:p>
        </p:txBody>
      </p:sp>
      <p:pic>
        <p:nvPicPr>
          <p:cNvPr id="4" name="Bilde 6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5040560" cy="456941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40152" y="1700808"/>
            <a:ext cx="2952328" cy="1008112"/>
          </a:xfrm>
          <a:prstGeom prst="wedgeRoundRectCallout">
            <a:avLst>
              <a:gd name="adj1" fmla="val -46493"/>
              <a:gd name="adj2" fmla="val 86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/>
              <a:t>Hva betyr dette?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50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24" y="764704"/>
            <a:ext cx="8229600" cy="1143000"/>
          </a:xfrm>
        </p:spPr>
        <p:txBody>
          <a:bodyPr>
            <a:noAutofit/>
          </a:bodyPr>
          <a:lstStyle/>
          <a:p>
            <a:r>
              <a:rPr lang="nb-NO" sz="2400" b="1" dirty="0" smtClean="0">
                <a:solidFill>
                  <a:schemeClr val="accent1"/>
                </a:solidFill>
              </a:rPr>
              <a:t>Oppgave 2a: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200" dirty="0" smtClean="0"/>
              <a:t>Bruk innebygd temperatursensor </a:t>
            </a:r>
            <a:r>
              <a:rPr lang="nb-NO" sz="2200" dirty="0"/>
              <a:t>i Micro:Bit </a:t>
            </a:r>
            <a:r>
              <a:rPr lang="nb-NO" sz="2200" dirty="0" smtClean="0"/>
              <a:t>for å vise </a:t>
            </a:r>
            <a:r>
              <a:rPr lang="nb-NO" sz="2200" dirty="0"/>
              <a:t>innetemperatur på displayet</a:t>
            </a:r>
            <a:r>
              <a:rPr lang="nb-NO" sz="2200" b="1" dirty="0"/>
              <a:t>.</a:t>
            </a: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</p:txBody>
      </p:sp>
      <p:pic>
        <p:nvPicPr>
          <p:cNvPr id="7" name="Bild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6007"/>
            <a:ext cx="4732300" cy="47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940152" y="1700808"/>
            <a:ext cx="2952328" cy="1008112"/>
          </a:xfrm>
          <a:prstGeom prst="wedgeRoundRectCallout">
            <a:avLst>
              <a:gd name="adj1" fmla="val -46493"/>
              <a:gd name="adj2" fmla="val 86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/>
              <a:t>Hva betyr dette?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078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6448"/>
            <a:ext cx="5400600" cy="11430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Modellrom med elektrisk anlegg</a:t>
            </a:r>
            <a:endParaRPr lang="nb-NO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29</a:t>
            </a:fld>
            <a:endParaRPr lang="nb-NO"/>
          </a:p>
        </p:txBody>
      </p:sp>
      <p:pic>
        <p:nvPicPr>
          <p:cNvPr id="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179512" y="1976390"/>
            <a:ext cx="4129601" cy="3205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ykter, Lamper, Lys, Tak, Silhouet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4" t="30441"/>
          <a:stretch/>
        </p:blipFill>
        <p:spPr bwMode="auto">
          <a:xfrm>
            <a:off x="5148064" y="128397"/>
            <a:ext cx="3583987" cy="163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785622" y="2266517"/>
            <a:ext cx="3960440" cy="1347265"/>
          </a:xfrm>
          <a:prstGeom prst="wedgeRoundRectCallout">
            <a:avLst>
              <a:gd name="adj1" fmla="val -50785"/>
              <a:gd name="adj2" fmla="val 693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neste økt skal dere samarbeide to og to, og legge elektrisk anlegg i et </a:t>
            </a:r>
            <a:r>
              <a:rPr lang="nb-NO" sz="2200" dirty="0" err="1" smtClean="0"/>
              <a:t>modellrom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456009" y="4749715"/>
            <a:ext cx="4570269" cy="1606635"/>
          </a:xfrm>
          <a:prstGeom prst="wedgeRoundRectCallout">
            <a:avLst>
              <a:gd name="adj1" fmla="val -47724"/>
              <a:gd name="adj2" fmla="val -71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Anlegget skal bestå av to lamper og en bryter, som i øvingsoppgavene i læringheftet. Og…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7684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3</a:t>
            </a:fld>
            <a:endParaRPr lang="nb-NO"/>
          </a:p>
        </p:txBody>
      </p:sp>
      <p:sp>
        <p:nvSpPr>
          <p:cNvPr id="3" name="Rounded Rectangular Callout 2"/>
          <p:cNvSpPr/>
          <p:nvPr/>
        </p:nvSpPr>
        <p:spPr>
          <a:xfrm>
            <a:off x="899592" y="462300"/>
            <a:ext cx="4752528" cy="1060163"/>
          </a:xfrm>
          <a:prstGeom prst="wedgeRoundRectCallout">
            <a:avLst>
              <a:gd name="adj1" fmla="val -12444"/>
              <a:gd name="adj2" fmla="val 979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dere koble videre på den </a:t>
            </a:r>
            <a:r>
              <a:rPr lang="nb-NO" sz="2200" b="1" dirty="0" smtClean="0"/>
              <a:t>elektriske kretsen</a:t>
            </a:r>
            <a:r>
              <a:rPr lang="nb-NO" sz="2200" dirty="0" smtClean="0"/>
              <a:t> fra forrige økt.</a:t>
            </a:r>
            <a:endParaRPr lang="nb-NO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43416" b="3669"/>
          <a:stretch/>
        </p:blipFill>
        <p:spPr bwMode="auto">
          <a:xfrm>
            <a:off x="899592" y="2276871"/>
            <a:ext cx="4536504" cy="347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868144" y="3284984"/>
            <a:ext cx="3024336" cy="970851"/>
          </a:xfrm>
          <a:prstGeom prst="wedgeRoundRectCallout">
            <a:avLst>
              <a:gd name="adj1" fmla="val -57453"/>
              <a:gd name="adj2" fmla="val 794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Dere skal koble på ei lampe (lysdiode) til.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6579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1" y="-20032"/>
            <a:ext cx="5400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Planlegg </a:t>
            </a:r>
            <a:r>
              <a:rPr lang="nb-NO" sz="3200" dirty="0" err="1" smtClean="0"/>
              <a:t>modellrom</a:t>
            </a:r>
            <a:endParaRPr lang="nb-NO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30</a:t>
            </a:fld>
            <a:endParaRPr lang="nb-NO"/>
          </a:p>
        </p:txBody>
      </p:sp>
      <p:pic>
        <p:nvPicPr>
          <p:cNvPr id="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428834" y="1132343"/>
            <a:ext cx="4129601" cy="3205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5090794" y="516892"/>
            <a:ext cx="2229126" cy="190937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761317" y="2646777"/>
            <a:ext cx="4176464" cy="1142263"/>
          </a:xfrm>
          <a:prstGeom prst="wedgeRoundRectCallout">
            <a:avLst>
              <a:gd name="adj1" fmla="val 11482"/>
              <a:gd name="adj2" fmla="val -932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Det elektriske anlegget skal også ha med programmert micro:bit.</a:t>
            </a:r>
            <a:endParaRPr lang="en-US" sz="2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1767">
            <a:off x="6210578" y="4008628"/>
            <a:ext cx="1781429" cy="258516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1043608" y="5041519"/>
            <a:ext cx="4220954" cy="1343174"/>
          </a:xfrm>
          <a:prstGeom prst="wedgeRoundRectCallout">
            <a:avLst>
              <a:gd name="adj1" fmla="val 74255"/>
              <a:gd name="adj2" fmla="val -39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Velg ett eller flere av programmene i manualen som dere vil bruke i </a:t>
            </a:r>
            <a:r>
              <a:rPr lang="nb-NO" sz="2200" dirty="0" err="1" smtClean="0"/>
              <a:t>modellrommet</a:t>
            </a:r>
            <a:r>
              <a:rPr lang="nb-NO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892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6448"/>
            <a:ext cx="5400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Planlegg modellrom</a:t>
            </a:r>
            <a:endParaRPr lang="nb-NO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31</a:t>
            </a:fld>
            <a:endParaRPr lang="nb-NO"/>
          </a:p>
        </p:txBody>
      </p:sp>
      <p:pic>
        <p:nvPicPr>
          <p:cNvPr id="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381608" y="1493841"/>
            <a:ext cx="4129601" cy="3205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mpe, Rosa, Gam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40" y="3261252"/>
            <a:ext cx="685203" cy="12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ykter, Lamper, Lys, Tak, Silhouet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4" t="30441"/>
          <a:stretch/>
        </p:blipFill>
        <p:spPr bwMode="auto">
          <a:xfrm>
            <a:off x="4857894" y="128397"/>
            <a:ext cx="3874157" cy="17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4857894" y="5090934"/>
            <a:ext cx="3528392" cy="1265416"/>
          </a:xfrm>
          <a:prstGeom prst="wedgeEllipseCallout">
            <a:avLst>
              <a:gd name="adj1" fmla="val -51305"/>
              <a:gd name="adj2" fmla="val -81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Hvordan vil dere bruke programmert micro:bit?</a:t>
            </a:r>
            <a:endParaRPr lang="nb-NO" sz="2000" dirty="0"/>
          </a:p>
        </p:txBody>
      </p:sp>
      <p:sp>
        <p:nvSpPr>
          <p:cNvPr id="14" name="Oval Callout 13"/>
          <p:cNvSpPr/>
          <p:nvPr/>
        </p:nvSpPr>
        <p:spPr>
          <a:xfrm>
            <a:off x="5364771" y="2215403"/>
            <a:ext cx="2664296" cy="720080"/>
          </a:xfrm>
          <a:prstGeom prst="wedgeEllipseCallout">
            <a:avLst>
              <a:gd name="adj1" fmla="val -62045"/>
              <a:gd name="adj2" fmla="val 68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slags rom?</a:t>
            </a:r>
            <a:endParaRPr lang="nb-NO" sz="2000" dirty="0"/>
          </a:p>
        </p:txBody>
      </p:sp>
      <p:sp>
        <p:nvSpPr>
          <p:cNvPr id="15" name="Oval Callout 14"/>
          <p:cNvSpPr/>
          <p:nvPr/>
        </p:nvSpPr>
        <p:spPr>
          <a:xfrm>
            <a:off x="5343844" y="3561827"/>
            <a:ext cx="3042442" cy="846951"/>
          </a:xfrm>
          <a:prstGeom prst="wedgeEllipseCallout">
            <a:avLst>
              <a:gd name="adj1" fmla="val -66562"/>
              <a:gd name="adj2" fmla="val -25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slags lamper? </a:t>
            </a:r>
            <a:endParaRPr lang="nb-NO" sz="2000" dirty="0"/>
          </a:p>
        </p:txBody>
      </p:sp>
      <p:pic>
        <p:nvPicPr>
          <p:cNvPr id="11" name="Picture 2" descr="Ugly Christmas Sweater, Christmas Sweater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6" r="-98"/>
          <a:stretch/>
        </p:blipFill>
        <p:spPr bwMode="auto">
          <a:xfrm>
            <a:off x="459336" y="2660685"/>
            <a:ext cx="3974144" cy="8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4</a:t>
            </a:fld>
            <a:endParaRPr lang="nb-NO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5" t="13409" r="17269"/>
          <a:stretch/>
        </p:blipFill>
        <p:spPr>
          <a:xfrm>
            <a:off x="4108374" y="2304501"/>
            <a:ext cx="3271937" cy="2919562"/>
          </a:xfrm>
          <a:prstGeom prst="rect">
            <a:avLst/>
          </a:prstGeom>
          <a:ln>
            <a:solidFill>
              <a:srgbClr val="0070C0">
                <a:alpha val="73000"/>
              </a:srgbClr>
            </a:solidFill>
          </a:ln>
        </p:spPr>
      </p:pic>
      <p:pic>
        <p:nvPicPr>
          <p:cNvPr id="5" name="Bil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6200" r="29758" b="6998"/>
          <a:stretch/>
        </p:blipFill>
        <p:spPr>
          <a:xfrm>
            <a:off x="1043608" y="2304502"/>
            <a:ext cx="2880000" cy="2895479"/>
          </a:xfrm>
          <a:prstGeom prst="rect">
            <a:avLst/>
          </a:prstGeom>
          <a:ln>
            <a:solidFill>
              <a:srgbClr val="0070C0">
                <a:alpha val="73000"/>
              </a:srgb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11644" y="497014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075639" y="496805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3" name="Oval Callout 12"/>
          <p:cNvSpPr/>
          <p:nvPr/>
        </p:nvSpPr>
        <p:spPr>
          <a:xfrm>
            <a:off x="496671" y="476672"/>
            <a:ext cx="4070479" cy="1008112"/>
          </a:xfrm>
          <a:prstGeom prst="wedgeEllipseCallout">
            <a:avLst>
              <a:gd name="adj1" fmla="val 24902"/>
              <a:gd name="adj2" fmla="val 78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Hvilket av bildene viser en god kobling? Hvorfor?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6112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5</a:t>
            </a:fld>
            <a:endParaRPr lang="nb-N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68667" cy="6134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076056" y="2276872"/>
            <a:ext cx="3833566" cy="3341113"/>
          </a:xfrm>
          <a:prstGeom prst="wedgeRoundRectCallout">
            <a:avLst>
              <a:gd name="adj1" fmla="val -68952"/>
              <a:gd name="adj2" fmla="val 93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Samarbeid to og to, og gjør øvelse 3.</a:t>
            </a:r>
          </a:p>
          <a:p>
            <a:pPr algn="ctr"/>
            <a:r>
              <a:rPr lang="nb-NO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Koble ei lampe (lysdiode) til på kretsen.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Følg koblingsskjemaet nøye.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Begge lampene skal lyse.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Bryteren skal virke på den ene lampa.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Koblingene må være gode. </a:t>
            </a:r>
          </a:p>
          <a:p>
            <a:pPr algn="ctr"/>
            <a:endParaRPr lang="nb-NO" sz="2000" dirty="0"/>
          </a:p>
        </p:txBody>
      </p:sp>
      <p:sp>
        <p:nvSpPr>
          <p:cNvPr id="8" name="Oval Callout 7"/>
          <p:cNvSpPr/>
          <p:nvPr/>
        </p:nvSpPr>
        <p:spPr>
          <a:xfrm>
            <a:off x="2435853" y="1196752"/>
            <a:ext cx="2376264" cy="792088"/>
          </a:xfrm>
          <a:prstGeom prst="wedgeEllipseCallout">
            <a:avLst>
              <a:gd name="adj1" fmla="val -24661"/>
              <a:gd name="adj2" fmla="val 130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viser symbolene?</a:t>
            </a:r>
            <a:endParaRPr lang="nb-NO" sz="2000" dirty="0"/>
          </a:p>
        </p:txBody>
      </p:sp>
      <p:sp>
        <p:nvSpPr>
          <p:cNvPr id="9" name="Oval Callout 8"/>
          <p:cNvSpPr/>
          <p:nvPr/>
        </p:nvSpPr>
        <p:spPr>
          <a:xfrm>
            <a:off x="4412396" y="846085"/>
            <a:ext cx="3600400" cy="879123"/>
          </a:xfrm>
          <a:prstGeom prst="wedgeEllipseCallout">
            <a:avLst>
              <a:gd name="adj1" fmla="val -50134"/>
              <a:gd name="adj2" fmla="val 108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 i kretsen skal den nye lampa kobles?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619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Vi har lært at </a:t>
            </a:r>
            <a:r>
              <a:rPr lang="nb-NO" sz="3200" b="1" dirty="0"/>
              <a:t>strøm</a:t>
            </a:r>
            <a:r>
              <a:rPr lang="nb-NO" sz="3200" dirty="0"/>
              <a:t> har fire hoved</a:t>
            </a:r>
            <a:r>
              <a:rPr lang="nb-NO" sz="3200" b="1" dirty="0"/>
              <a:t>funksjoner</a:t>
            </a:r>
            <a:r>
              <a:rPr lang="nb-NO" sz="3200" dirty="0"/>
              <a:t>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123728" y="1988840"/>
            <a:ext cx="5040560" cy="1224136"/>
          </a:xfrm>
          <a:prstGeom prst="wedgeRoundRectCallout">
            <a:avLst>
              <a:gd name="adj1" fmla="val 581"/>
              <a:gd name="adj2" fmla="val 98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Husker du de fire hovedfunksjonene?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0900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5085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4300" b="1" i="1" dirty="0" smtClean="0">
                <a:solidFill>
                  <a:schemeClr val="accent6"/>
                </a:solidFill>
              </a:rPr>
              <a:t>1. Lys</a:t>
            </a:r>
            <a:r>
              <a:rPr lang="nb-NO" sz="4300" b="1" i="1" dirty="0" smtClean="0"/>
              <a:t> </a:t>
            </a:r>
            <a:r>
              <a:rPr lang="nb-NO" sz="3600" i="1" dirty="0" smtClean="0"/>
              <a:t/>
            </a:r>
            <a:br>
              <a:rPr lang="nb-NO" sz="3600" i="1" dirty="0" smtClean="0"/>
            </a:br>
            <a:endParaRPr lang="nb-NO" sz="3600" i="1" dirty="0" smtClean="0"/>
          </a:p>
          <a:p>
            <a:pPr marL="0" indent="0">
              <a:buNone/>
            </a:pPr>
            <a:r>
              <a:rPr lang="nb-NO" sz="3600" b="1" i="1" dirty="0" smtClean="0">
                <a:solidFill>
                  <a:srgbClr val="FF0000"/>
                </a:solidFill>
              </a:rPr>
              <a:t/>
            </a:r>
            <a:br>
              <a:rPr lang="nb-NO" sz="3600" b="1" i="1" dirty="0" smtClean="0">
                <a:solidFill>
                  <a:srgbClr val="FF0000"/>
                </a:solidFill>
              </a:rPr>
            </a:br>
            <a:r>
              <a:rPr lang="nb-NO" sz="3900" b="1" i="1" dirty="0" smtClean="0">
                <a:solidFill>
                  <a:srgbClr val="FF0000"/>
                </a:solidFill>
              </a:rPr>
              <a:t>2. Oppvarming</a:t>
            </a:r>
            <a:r>
              <a:rPr lang="nb-NO" sz="3900" b="1" i="1" dirty="0" smtClean="0"/>
              <a:t>/</a:t>
            </a:r>
            <a:r>
              <a:rPr lang="nb-NO" sz="3900" b="1" i="1" dirty="0" smtClean="0">
                <a:solidFill>
                  <a:srgbClr val="0070C0"/>
                </a:solidFill>
              </a:rPr>
              <a:t>nedkjøling</a:t>
            </a:r>
            <a:r>
              <a:rPr lang="nb-NO" sz="3600" i="1" dirty="0" smtClean="0"/>
              <a:t/>
            </a:r>
            <a:br>
              <a:rPr lang="nb-NO" sz="3600" i="1" dirty="0" smtClean="0"/>
            </a:br>
            <a:endParaRPr lang="nb-NO" sz="3600" i="1" dirty="0" smtClean="0"/>
          </a:p>
          <a:p>
            <a:pPr marL="0" indent="0">
              <a:buNone/>
            </a:pPr>
            <a:endParaRPr lang="nb-NO" sz="3600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b-NO" sz="3600" b="1" i="1" dirty="0" smtClean="0">
                <a:solidFill>
                  <a:srgbClr val="00B050"/>
                </a:solidFill>
              </a:rPr>
              <a:t>3. Bevegelse</a:t>
            </a:r>
            <a:r>
              <a:rPr lang="nb-NO" sz="3600" b="1" i="1" dirty="0" smtClean="0"/>
              <a:t> </a:t>
            </a:r>
            <a:r>
              <a:rPr lang="nb-NO" sz="3600" i="1" dirty="0" smtClean="0"/>
              <a:t/>
            </a:r>
            <a:br>
              <a:rPr lang="nb-NO" sz="3600" i="1" dirty="0" smtClean="0"/>
            </a:br>
            <a:r>
              <a:rPr lang="nb-NO" sz="3600" i="1" dirty="0" smtClean="0"/>
              <a:t/>
            </a:r>
            <a:br>
              <a:rPr lang="nb-NO" sz="3600" i="1" dirty="0" smtClean="0"/>
            </a:br>
            <a:endParaRPr lang="nb-NO" sz="3600" i="1" dirty="0"/>
          </a:p>
          <a:p>
            <a:pPr marL="0" indent="0">
              <a:buNone/>
            </a:pPr>
            <a:r>
              <a:rPr lang="nb-NO" sz="3600" b="1" i="1" dirty="0" smtClean="0"/>
              <a:t>4. Kommunikasjon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7</a:t>
            </a:fld>
            <a:endParaRPr lang="nb-NO"/>
          </a:p>
        </p:txBody>
      </p:sp>
      <p:pic>
        <p:nvPicPr>
          <p:cNvPr id="1027" name="Picture 3" descr="N:\Forskerføtter og leserøtter\ELEKTRISITET\Elevbøker\Faktabok om elektrisitet\pixabay\smartphone-1570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88" y="5556389"/>
            <a:ext cx="648072" cy="12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itchen, Stove, Oven, Range Hood, Cook, Cooking Po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3" b="-1"/>
          <a:stretch/>
        </p:blipFill>
        <p:spPr bwMode="auto">
          <a:xfrm>
            <a:off x="5961219" y="2742459"/>
            <a:ext cx="1790591" cy="12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19672" y="2060848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20660" y="3428387"/>
            <a:ext cx="83910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55776" y="4869160"/>
            <a:ext cx="701077" cy="137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52468" y="6188012"/>
            <a:ext cx="81953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Fire hovedfunksjoner for strøm</a:t>
            </a:r>
            <a:endParaRPr lang="nb-NO" dirty="0"/>
          </a:p>
        </p:txBody>
      </p:sp>
      <p:pic>
        <p:nvPicPr>
          <p:cNvPr id="18" name="Picture 7" descr="Refrigerator, Fridge, Freezer, Cold, Appliance, Freez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11" y="2276872"/>
            <a:ext cx="1057675" cy="19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ectric, Car, Silhouette, Vehicle, Flat, Eco, Au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29" y="3952568"/>
            <a:ext cx="2854061" cy="14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ght, Bulb, Filament, Lamp, Orange, Technolo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19" y="1229559"/>
            <a:ext cx="1032049" cy="16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419100" y="1343946"/>
            <a:ext cx="8291264" cy="75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576588"/>
            <a:ext cx="5257800" cy="74672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 w="25400" cap="flat" cmpd="sng" algn="ctr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5400" dirty="0" smtClean="0"/>
              <a:t>Tenk-par-del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i="1" dirty="0" smtClean="0">
                <a:solidFill>
                  <a:schemeClr val="accent2"/>
                </a:solidFill>
              </a:rPr>
              <a:t>Hva kan vi gjøre hvis vi vil at lampa vår skal skru seg av eller på når den registrerer bevegelse, uten at vi trykker på en bryter?</a:t>
            </a:r>
            <a:r>
              <a:rPr lang="nb-NO" sz="2400" dirty="0" smtClean="0"/>
              <a:t> 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1. Tenk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2. Diskuter med naboen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3. Del i plenum. </a:t>
            </a:r>
            <a:endParaRPr lang="nb-NO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979712" y="5381764"/>
            <a:ext cx="3401010" cy="1213180"/>
          </a:xfrm>
          <a:prstGeom prst="wedgeRoundRectCallout">
            <a:avLst>
              <a:gd name="adj1" fmla="val 73585"/>
              <a:gd name="adj2" fmla="val -2875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For å få til det, kan vi bruke en </a:t>
            </a:r>
            <a:r>
              <a:rPr lang="nb-NO" sz="2200" b="1" dirty="0" smtClean="0"/>
              <a:t>mikrokontroller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pic>
        <p:nvPicPr>
          <p:cNvPr id="7" name="Picture 8" descr="Light, Bulb, Filament, Lamp, Orange, Techn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07424"/>
            <a:ext cx="1032049" cy="16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6201198" y="4251357"/>
            <a:ext cx="2702863" cy="23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419100" y="1343946"/>
            <a:ext cx="8291264" cy="75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576588"/>
            <a:ext cx="5257800" cy="74672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 w="25400" cap="flat" cmpd="sng" algn="ctr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5400" dirty="0" smtClean="0"/>
              <a:t>Tenk-par-del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accent2"/>
                </a:solidFill>
              </a:rPr>
              <a:t>Men hva er egentlig en mikrokontroller?</a:t>
            </a:r>
            <a:r>
              <a:rPr lang="nb-NO" sz="2800" dirty="0" smtClean="0"/>
              <a:t> 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1. Tenk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2. Diskuter med naboen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3. Del i plenum. </a:t>
            </a:r>
            <a:endParaRPr lang="nb-NO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5662861" y="3819309"/>
            <a:ext cx="2702863" cy="23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1118</Words>
  <Application>Microsoft Office PowerPoint</Application>
  <PresentationFormat>On-screen Show (4:3)</PresentationFormat>
  <Paragraphs>165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Office-tema</vt:lpstr>
      <vt:lpstr>Økt 10</vt:lpstr>
      <vt:lpstr>Skriv-par-del </vt:lpstr>
      <vt:lpstr>PowerPoint Presentation</vt:lpstr>
      <vt:lpstr>PowerPoint Presentation</vt:lpstr>
      <vt:lpstr>PowerPoint Presentation</vt:lpstr>
      <vt:lpstr>Vi har lært at strøm har fire hovedfunksjoner. </vt:lpstr>
      <vt:lpstr>Fire hovedfunksjoner for strøm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 starter sammen</vt:lpstr>
      <vt:lpstr>Lag ditt første program</vt:lpstr>
      <vt:lpstr>Hva gjør programmet?</vt:lpstr>
      <vt:lpstr>Simulator</vt:lpstr>
      <vt:lpstr>Overfør programmet til micro:bit</vt:lpstr>
      <vt:lpstr>Innebygde sensorer for ulike funksjoner</vt:lpstr>
      <vt:lpstr>Klargjør micro:bit</vt:lpstr>
      <vt:lpstr>PowerPoint Presentation</vt:lpstr>
      <vt:lpstr>Samarbeid to og to:</vt:lpstr>
      <vt:lpstr>Oppgave 1a: En diode skrus av/på via knapp A på Micro:bit</vt:lpstr>
      <vt:lpstr>Oppgave 1a:</vt:lpstr>
      <vt:lpstr>Oppgave 1a:</vt:lpstr>
      <vt:lpstr>Oppgave 1b:  Lysdioden skrus av/på via lyssensor i Micro:Bit, i stedet for knapp A </vt:lpstr>
      <vt:lpstr>Oppgave 2a: Bruk innebygd temperatursensor i Micro:Bit for å vise innetemperatur på displayet. </vt:lpstr>
      <vt:lpstr>Modellrom med elektrisk anlegg</vt:lpstr>
      <vt:lpstr>Planlegg modellrom</vt:lpstr>
      <vt:lpstr>Planlegg modellrom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9</dc:title>
  <dc:creator>Maria Gaare Dahl</dc:creator>
  <cp:lastModifiedBy>Subashini Parameswaran Ruben</cp:lastModifiedBy>
  <cp:revision>161</cp:revision>
  <dcterms:created xsi:type="dcterms:W3CDTF">2017-03-16T11:53:05Z</dcterms:created>
  <dcterms:modified xsi:type="dcterms:W3CDTF">2020-06-05T10:08:57Z</dcterms:modified>
</cp:coreProperties>
</file>