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0" r:id="rId9"/>
    <p:sldId id="265" r:id="rId10"/>
    <p:sldId id="262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3" autoAdjust="0"/>
    <p:restoredTop sz="88774" autoAdjust="0"/>
  </p:normalViewPr>
  <p:slideViewPr>
    <p:cSldViewPr snapToGrid="0">
      <p:cViewPr varScale="1">
        <p:scale>
          <a:sx n="102" d="100"/>
          <a:sy n="102" d="100"/>
        </p:scale>
        <p:origin x="150" y="6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8A1E5-192D-4A5D-97D8-897AC4708D5A}" type="datetimeFigureOut">
              <a:rPr lang="nb-NO" smtClean="0"/>
              <a:t>02.07.2024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57755-6022-4AF3-A1B9-FD7FB51A017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5748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F57755-6022-4AF3-A1B9-FD7FB51A0171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7586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0" i="0" dirty="0">
                <a:solidFill>
                  <a:srgbClr val="262F31"/>
                </a:solidFill>
                <a:effectLst/>
                <a:latin typeface="Chivo"/>
              </a:rPr>
              <a:t>Det er i skogen vi finner flest arter, og det er derfor ikke overraskende at flest </a:t>
            </a:r>
            <a:r>
              <a:rPr lang="nb-NO" b="0" i="1" dirty="0">
                <a:solidFill>
                  <a:srgbClr val="262F31"/>
                </a:solidFill>
                <a:effectLst/>
                <a:latin typeface="Chivo"/>
              </a:rPr>
              <a:t>truede arter </a:t>
            </a:r>
            <a:r>
              <a:rPr lang="nb-NO" b="0" i="0" dirty="0">
                <a:solidFill>
                  <a:srgbClr val="262F31"/>
                </a:solidFill>
                <a:effectLst/>
                <a:latin typeface="Chivo"/>
              </a:rPr>
              <a:t>finnes her.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0" i="0" dirty="0">
                <a:solidFill>
                  <a:srgbClr val="262F31"/>
                </a:solidFill>
                <a:effectLst/>
                <a:latin typeface="Chivo"/>
              </a:rPr>
              <a:t>Flest finnes i Oslo og gamle Akershus, færrest finnes i Troms og Finnmark.</a:t>
            </a:r>
          </a:p>
          <a:p>
            <a:r>
              <a:rPr lang="nb-NO" b="0" i="0" dirty="0">
                <a:solidFill>
                  <a:srgbClr val="262F31"/>
                </a:solidFill>
                <a:effectLst/>
                <a:latin typeface="Chivo"/>
              </a:rPr>
              <a:t> 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F57755-6022-4AF3-A1B9-FD7FB51A0171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3334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7/2/2024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19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68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7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7/2/2024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6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83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47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7/2/2024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41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7/2/2024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54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7/2/2024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12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98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986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7/2/2024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08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hyperlink" Target="https://www.fuglelyder.net/stae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6.jpeg"/><Relationship Id="rId4" Type="http://schemas.openxmlformats.org/officeDocument/2006/relationships/image" Target="../media/image8.png"/><Relationship Id="rId9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ZH6tfXFNT4?feature=oembed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rtsdatabanken.no/rodlisteforarter2021/Rodlistahvahvemhvorfor" TargetMode="Externa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_z-y9mX_hOQ?feature=oembe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C9042FE-A622-A411-D940-C848AF6932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n-NO" dirty="0">
                <a:latin typeface="Arial" panose="020B0604020202020204" pitchFamily="34" charset="0"/>
                <a:cs typeface="Arial" panose="020B0604020202020204" pitchFamily="34" charset="0"/>
              </a:rPr>
              <a:t>Morellmysteriet 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3FAEA08-9CA8-EB49-3B68-64DACB2D00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n-NO" dirty="0"/>
              <a:t>Kven er den skuldige?</a:t>
            </a:r>
          </a:p>
        </p:txBody>
      </p:sp>
    </p:spTree>
    <p:extLst>
      <p:ext uri="{BB962C8B-B14F-4D97-AF65-F5344CB8AC3E}">
        <p14:creationId xmlns:p14="http://schemas.microsoft.com/office/powerpoint/2010/main" val="3480835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7F9BFCA-BFF0-F08F-E222-C1DCDA8C9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-1325563"/>
            <a:ext cx="10895106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/>
              <a:t>Utfylt tabell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4CE87AA2-506E-8AEB-3081-6D199D4B54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5808104"/>
              </p:ext>
            </p:extLst>
          </p:nvPr>
        </p:nvGraphicFramePr>
        <p:xfrm>
          <a:off x="346493" y="669112"/>
          <a:ext cx="11396328" cy="47691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2324">
                  <a:extLst>
                    <a:ext uri="{9D8B030D-6E8A-4147-A177-3AD203B41FA5}">
                      <a16:colId xmlns:a16="http://schemas.microsoft.com/office/drawing/2014/main" val="591053172"/>
                    </a:ext>
                  </a:extLst>
                </a:gridCol>
                <a:gridCol w="1613935">
                  <a:extLst>
                    <a:ext uri="{9D8B030D-6E8A-4147-A177-3AD203B41FA5}">
                      <a16:colId xmlns:a16="http://schemas.microsoft.com/office/drawing/2014/main" val="3918326672"/>
                    </a:ext>
                  </a:extLst>
                </a:gridCol>
                <a:gridCol w="1758468">
                  <a:extLst>
                    <a:ext uri="{9D8B030D-6E8A-4147-A177-3AD203B41FA5}">
                      <a16:colId xmlns:a16="http://schemas.microsoft.com/office/drawing/2014/main" val="4060013081"/>
                    </a:ext>
                  </a:extLst>
                </a:gridCol>
                <a:gridCol w="1774124">
                  <a:extLst>
                    <a:ext uri="{9D8B030D-6E8A-4147-A177-3AD203B41FA5}">
                      <a16:colId xmlns:a16="http://schemas.microsoft.com/office/drawing/2014/main" val="1107402459"/>
                    </a:ext>
                  </a:extLst>
                </a:gridCol>
                <a:gridCol w="1642649">
                  <a:extLst>
                    <a:ext uri="{9D8B030D-6E8A-4147-A177-3AD203B41FA5}">
                      <a16:colId xmlns:a16="http://schemas.microsoft.com/office/drawing/2014/main" val="3361531948"/>
                    </a:ext>
                  </a:extLst>
                </a:gridCol>
                <a:gridCol w="1726140">
                  <a:extLst>
                    <a:ext uri="{9D8B030D-6E8A-4147-A177-3AD203B41FA5}">
                      <a16:colId xmlns:a16="http://schemas.microsoft.com/office/drawing/2014/main" val="1394929510"/>
                    </a:ext>
                  </a:extLst>
                </a:gridCol>
                <a:gridCol w="1818688">
                  <a:extLst>
                    <a:ext uri="{9D8B030D-6E8A-4147-A177-3AD203B41FA5}">
                      <a16:colId xmlns:a16="http://schemas.microsoft.com/office/drawing/2014/main" val="670397080"/>
                    </a:ext>
                  </a:extLst>
                </a:gridCol>
              </a:tblGrid>
              <a:tr h="4698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1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Kjøttmeis</a:t>
                      </a:r>
                      <a:endParaRPr lang="nb-NO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765" marR="65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Svarttrost</a:t>
                      </a:r>
                      <a:endParaRPr lang="nb-NO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765" marR="65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Linerle</a:t>
                      </a:r>
                      <a:endParaRPr lang="nb-NO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765" marR="65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Blåmeis</a:t>
                      </a:r>
                      <a:endParaRPr lang="nb-NO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765" marR="65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</a:t>
                      </a:r>
                      <a:endParaRPr lang="nb-NO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765" marR="6576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Gråtrost</a:t>
                      </a:r>
                      <a:endParaRPr lang="nb-NO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765" marR="65765" marT="0" marB="0"/>
                </a:tc>
                <a:extLst>
                  <a:ext uri="{0D108BD9-81ED-4DB2-BD59-A6C34878D82A}">
                    <a16:rowId xmlns:a16="http://schemas.microsoft.com/office/drawing/2014/main" val="3453679026"/>
                  </a:ext>
                </a:extLst>
              </a:tr>
              <a:tr h="15220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Spor</a:t>
                      </a:r>
                      <a:endParaRPr lang="nb-NO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765" marR="65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extLst>
                  <a:ext uri="{0D108BD9-81ED-4DB2-BD59-A6C34878D82A}">
                    <a16:rowId xmlns:a16="http://schemas.microsoft.com/office/drawing/2014/main" val="1946680309"/>
                  </a:ext>
                </a:extLst>
              </a:tr>
              <a:tr h="4780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1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 1</a:t>
                      </a:r>
                      <a:endParaRPr lang="nb-NO" sz="21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765" marR="65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5765" marR="65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x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/>
                </a:tc>
                <a:extLst>
                  <a:ext uri="{0D108BD9-81ED-4DB2-BD59-A6C34878D82A}">
                    <a16:rowId xmlns:a16="http://schemas.microsoft.com/office/drawing/2014/main" val="21399884"/>
                  </a:ext>
                </a:extLst>
              </a:tr>
              <a:tr h="4706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1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Post 2</a:t>
                      </a:r>
                    </a:p>
                  </a:txBody>
                  <a:tcPr marL="65765" marR="65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x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x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x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x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x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/>
                </a:tc>
                <a:extLst>
                  <a:ext uri="{0D108BD9-81ED-4DB2-BD59-A6C34878D82A}">
                    <a16:rowId xmlns:a16="http://schemas.microsoft.com/office/drawing/2014/main" val="368742752"/>
                  </a:ext>
                </a:extLst>
              </a:tr>
              <a:tr h="4540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1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 3</a:t>
                      </a:r>
                      <a:endParaRPr lang="nb-NO" sz="21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765" marR="65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x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x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x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/>
                </a:tc>
                <a:extLst>
                  <a:ext uri="{0D108BD9-81ED-4DB2-BD59-A6C34878D82A}">
                    <a16:rowId xmlns:a16="http://schemas.microsoft.com/office/drawing/2014/main" val="2325926426"/>
                  </a:ext>
                </a:extLst>
              </a:tr>
              <a:tr h="4554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1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Post 4</a:t>
                      </a:r>
                    </a:p>
                  </a:txBody>
                  <a:tcPr marL="65765" marR="65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x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x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x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/>
                </a:tc>
                <a:extLst>
                  <a:ext uri="{0D108BD9-81ED-4DB2-BD59-A6C34878D82A}">
                    <a16:rowId xmlns:a16="http://schemas.microsoft.com/office/drawing/2014/main" val="3523807909"/>
                  </a:ext>
                </a:extLst>
              </a:tr>
              <a:tr h="4246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1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Post 5</a:t>
                      </a:r>
                    </a:p>
                  </a:txBody>
                  <a:tcPr marL="65765" marR="65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x 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x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x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/>
                </a:tc>
                <a:extLst>
                  <a:ext uri="{0D108BD9-81ED-4DB2-BD59-A6C34878D82A}">
                    <a16:rowId xmlns:a16="http://schemas.microsoft.com/office/drawing/2014/main" val="2075729961"/>
                  </a:ext>
                </a:extLst>
              </a:tr>
              <a:tr h="4943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1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Post 6</a:t>
                      </a:r>
                    </a:p>
                  </a:txBody>
                  <a:tcPr marL="65765" marR="65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x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nb-NO" sz="160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65" marR="65765" marT="0" marB="0"/>
                </a:tc>
                <a:extLst>
                  <a:ext uri="{0D108BD9-81ED-4DB2-BD59-A6C34878D82A}">
                    <a16:rowId xmlns:a16="http://schemas.microsoft.com/office/drawing/2014/main" val="2519896060"/>
                  </a:ext>
                </a:extLst>
              </a:tr>
            </a:tbl>
          </a:graphicData>
        </a:graphic>
      </p:graphicFrame>
      <p:pic>
        <p:nvPicPr>
          <p:cNvPr id="3" name="Bilde 2" descr="Free Great Tit Bird photo and picture">
            <a:extLst>
              <a:ext uri="{FF2B5EF4-FFF2-40B4-BE49-F238E27FC236}">
                <a16:creationId xmlns:a16="http://schemas.microsoft.com/office/drawing/2014/main" id="{D3236DCD-0F41-3E11-EB74-89B7CD4A46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857" y="1287879"/>
            <a:ext cx="1367102" cy="956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de 4" descr="Free Blackbird Bird photo and picture">
            <a:extLst>
              <a:ext uri="{FF2B5EF4-FFF2-40B4-BE49-F238E27FC236}">
                <a16:creationId xmlns:a16="http://schemas.microsoft.com/office/drawing/2014/main" id="{6928A0A8-66B7-E63E-A7A4-9BBE47060B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640" y="1287879"/>
            <a:ext cx="1435100" cy="956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de 5" descr="Free White Wagtail Bird photo and picture">
            <a:extLst>
              <a:ext uri="{FF2B5EF4-FFF2-40B4-BE49-F238E27FC236}">
                <a16:creationId xmlns:a16="http://schemas.microsoft.com/office/drawing/2014/main" id="{446C11AB-50CB-AE5F-0CA1-485EFB342E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498" y="1284704"/>
            <a:ext cx="1464945" cy="959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Bilde 6" descr="Free Blue Tit Tit photo and picture">
            <a:extLst>
              <a:ext uri="{FF2B5EF4-FFF2-40B4-BE49-F238E27FC236}">
                <a16:creationId xmlns:a16="http://schemas.microsoft.com/office/drawing/2014/main" id="{2FC760CB-FE76-A294-1876-D44A8AA941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279" y="1291474"/>
            <a:ext cx="1418592" cy="945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Bilde 7" descr="Free Starling Bird photo and picture">
            <a:extLst>
              <a:ext uri="{FF2B5EF4-FFF2-40B4-BE49-F238E27FC236}">
                <a16:creationId xmlns:a16="http://schemas.microsoft.com/office/drawing/2014/main" id="{29BA8856-593A-1F14-8AB5-13BC56CDBA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137" y="1284704"/>
            <a:ext cx="1427899" cy="94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Bilde 8" descr="Free Thrush Bird photo and picture">
            <a:extLst>
              <a:ext uri="{FF2B5EF4-FFF2-40B4-BE49-F238E27FC236}">
                <a16:creationId xmlns:a16="http://schemas.microsoft.com/office/drawing/2014/main" id="{4F8770D9-B0B6-0494-477A-BCCA3E8BDF0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3302" y="1326714"/>
            <a:ext cx="1223300" cy="917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7185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10E06F9-9F12-4D1B-92C0-4B30818D0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A29CF3-8B8B-4DDF-A19B-72E0059DD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C96D671-CB09-4A40-87DE-E5042068B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8167025" y="76200"/>
            <a:ext cx="3997615" cy="6816079"/>
            <a:chOff x="8059620" y="41922"/>
            <a:chExt cx="3997615" cy="6816077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1A0628A-CD3B-450E-BF5A-04678A41E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96386AA-8B39-4EAE-8E84-F62C12CCE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8D13C86B-EA7A-73E2-CFD3-3F02212F4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-1325563"/>
            <a:ext cx="10895106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/>
              <a:t>Gjennomgang av </a:t>
            </a:r>
            <a:r>
              <a:rPr lang="nb-NO" dirty="0" err="1"/>
              <a:t>postane</a:t>
            </a:r>
            <a:endParaRPr lang="nb-NO" dirty="0"/>
          </a:p>
        </p:txBody>
      </p:sp>
      <p:sp>
        <p:nvSpPr>
          <p:cNvPr id="16" name="Tekstboks 3">
            <a:extLst>
              <a:ext uri="{FF2B5EF4-FFF2-40B4-BE49-F238E27FC236}">
                <a16:creationId xmlns:a16="http://schemas.microsoft.com/office/drawing/2014/main" id="{5B4BEF44-B25E-73A0-0EDA-591A2489185F}"/>
              </a:ext>
            </a:extLst>
          </p:cNvPr>
          <p:cNvSpPr txBox="1"/>
          <p:nvPr/>
        </p:nvSpPr>
        <p:spPr>
          <a:xfrm>
            <a:off x="192920" y="122946"/>
            <a:ext cx="3464682" cy="2574974"/>
          </a:xfrm>
          <a:prstGeom prst="roundRect">
            <a:avLst/>
          </a:prstGeom>
          <a:solidFill>
            <a:schemeClr val="bg1">
              <a:alpha val="60000"/>
            </a:schemeClr>
          </a:solidFill>
          <a:ln w="3810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n-NO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 1</a:t>
            </a:r>
            <a:endParaRPr lang="nn-NO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n-NO" sz="1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 skuldige trivst ikkje så godt i tett skog eller i fjellområde.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n-NO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Staren hekkar i heile landet og likar seg spesielt godt i kulturlandskapet. Staren er ikkje vanleg som hekkefugl i tett skog eller i fjellområde. </a:t>
            </a:r>
          </a:p>
        </p:txBody>
      </p:sp>
      <p:sp>
        <p:nvSpPr>
          <p:cNvPr id="14" name="Tekstboks 42">
            <a:extLst>
              <a:ext uri="{FF2B5EF4-FFF2-40B4-BE49-F238E27FC236}">
                <a16:creationId xmlns:a16="http://schemas.microsoft.com/office/drawing/2014/main" id="{2283252F-7749-2081-6501-0A89B2C638F4}"/>
              </a:ext>
            </a:extLst>
          </p:cNvPr>
          <p:cNvSpPr txBox="1"/>
          <p:nvPr/>
        </p:nvSpPr>
        <p:spPr>
          <a:xfrm>
            <a:off x="220085" y="2800884"/>
            <a:ext cx="3717686" cy="1465580"/>
          </a:xfrm>
          <a:prstGeom prst="roundRect">
            <a:avLst/>
          </a:prstGeom>
          <a:solidFill>
            <a:schemeClr val="bg1">
              <a:alpha val="60000"/>
            </a:schemeClr>
          </a:solidFill>
          <a:ln w="3810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n-NO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 2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n-NO" sz="1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 som er skuldig, har gult ein stad på kroppen sin.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n-NO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Staren har gult nebb.</a:t>
            </a:r>
            <a:endParaRPr lang="nn-N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kstboks 29">
            <a:extLst>
              <a:ext uri="{FF2B5EF4-FFF2-40B4-BE49-F238E27FC236}">
                <a16:creationId xmlns:a16="http://schemas.microsoft.com/office/drawing/2014/main" id="{B7A26586-5B7E-0A2B-6C5A-82F26C54D914}"/>
              </a:ext>
            </a:extLst>
          </p:cNvPr>
          <p:cNvSpPr txBox="1"/>
          <p:nvPr/>
        </p:nvSpPr>
        <p:spPr>
          <a:xfrm>
            <a:off x="305169" y="4408960"/>
            <a:ext cx="3928647" cy="2179688"/>
          </a:xfrm>
          <a:prstGeom prst="roundRect">
            <a:avLst/>
          </a:prstGeom>
          <a:solidFill>
            <a:schemeClr val="bg1">
              <a:alpha val="60000"/>
            </a:schemeClr>
          </a:solidFill>
          <a:ln w="3810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n-NO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 3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n-NO" sz="1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 skuldige har kort hale og spaserer på bakken.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n-NO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nn-NO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taren har kort hale og spaserer på bakken, mens </a:t>
            </a:r>
            <a:r>
              <a:rPr lang="nn-NO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svarttrosten</a:t>
            </a:r>
            <a:r>
              <a:rPr lang="nn-NO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har lang hale og oftast hoppar på bakken.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nn-NO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nn-N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kstboks 31">
            <a:extLst>
              <a:ext uri="{FF2B5EF4-FFF2-40B4-BE49-F238E27FC236}">
                <a16:creationId xmlns:a16="http://schemas.microsoft.com/office/drawing/2014/main" id="{A96DF537-D383-E3FD-936B-99908761560F}"/>
              </a:ext>
            </a:extLst>
          </p:cNvPr>
          <p:cNvSpPr txBox="1"/>
          <p:nvPr/>
        </p:nvSpPr>
        <p:spPr>
          <a:xfrm>
            <a:off x="8598242" y="115276"/>
            <a:ext cx="3526928" cy="2932797"/>
          </a:xfrm>
          <a:prstGeom prst="roundRect">
            <a:avLst/>
          </a:prstGeom>
          <a:solidFill>
            <a:schemeClr val="bg1">
              <a:alpha val="60000"/>
            </a:schemeClr>
          </a:solidFill>
          <a:ln w="3810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n-NO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 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n-NO" sz="1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Desse egga er ikkje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n-NO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lagde</a:t>
            </a:r>
            <a:r>
              <a:rPr lang="nn-NO" sz="1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av den skuldige.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nn-NO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nn-NO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n-NO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Staren legg ca. </a:t>
            </a:r>
            <a:br>
              <a:rPr lang="nn-NO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n-NO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fem blåkvite egg</a:t>
            </a:r>
            <a:r>
              <a:rPr lang="nn-NO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1" name="Bilde 20" descr="blåmeis – Store norske leksikon">
            <a:extLst>
              <a:ext uri="{FF2B5EF4-FFF2-40B4-BE49-F238E27FC236}">
                <a16:creationId xmlns:a16="http://schemas.microsoft.com/office/drawing/2014/main" id="{0C232E50-CFDD-2D51-0599-4404FCCA41E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2" t="14528" r="17201" b="10390"/>
          <a:stretch/>
        </p:blipFill>
        <p:spPr bwMode="auto">
          <a:xfrm>
            <a:off x="11009895" y="741593"/>
            <a:ext cx="867194" cy="8400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Reir med fem blåhvite egg.">
            <a:extLst>
              <a:ext uri="{FF2B5EF4-FFF2-40B4-BE49-F238E27FC236}">
                <a16:creationId xmlns:a16="http://schemas.microsoft.com/office/drawing/2014/main" id="{C16DE019-C049-B83C-7C48-22A8932E9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875" y="1806193"/>
            <a:ext cx="1074329" cy="80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boks 32">
            <a:extLst>
              <a:ext uri="{FF2B5EF4-FFF2-40B4-BE49-F238E27FC236}">
                <a16:creationId xmlns:a16="http://schemas.microsoft.com/office/drawing/2014/main" id="{2C630709-A28B-3872-BDC4-EBB74C9ED9C6}"/>
              </a:ext>
            </a:extLst>
          </p:cNvPr>
          <p:cNvSpPr txBox="1"/>
          <p:nvPr/>
        </p:nvSpPr>
        <p:spPr>
          <a:xfrm>
            <a:off x="8778271" y="3158782"/>
            <a:ext cx="3346899" cy="1694496"/>
          </a:xfrm>
          <a:prstGeom prst="roundRect">
            <a:avLst/>
          </a:prstGeom>
          <a:solidFill>
            <a:schemeClr val="bg1">
              <a:alpha val="79000"/>
            </a:schemeClr>
          </a:solidFill>
          <a:ln w="3810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n-NO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 5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n-NO" sz="1600" i="1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 skuldige er over </a:t>
            </a:r>
            <a:r>
              <a:rPr lang="nn-NO" sz="16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</a:t>
            </a:r>
            <a:r>
              <a:rPr lang="nn-NO" sz="1600" i="1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cm lang. </a:t>
            </a:r>
            <a:endParaRPr lang="nn-NO" sz="1600" i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n-NO" sz="16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Staren blir omkring 22 cm lang.</a:t>
            </a:r>
            <a:endParaRPr lang="nn-N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kstboks 36">
            <a:extLst>
              <a:ext uri="{FF2B5EF4-FFF2-40B4-BE49-F238E27FC236}">
                <a16:creationId xmlns:a16="http://schemas.microsoft.com/office/drawing/2014/main" id="{78EF5419-67D6-FE7E-8233-B165675DE5ED}"/>
              </a:ext>
            </a:extLst>
          </p:cNvPr>
          <p:cNvSpPr txBox="1"/>
          <p:nvPr/>
        </p:nvSpPr>
        <p:spPr>
          <a:xfrm>
            <a:off x="5110549" y="4745889"/>
            <a:ext cx="3004820" cy="1846458"/>
          </a:xfrm>
          <a:prstGeom prst="roundRect">
            <a:avLst/>
          </a:prstGeom>
          <a:solidFill>
            <a:schemeClr val="bg1">
              <a:alpha val="60000"/>
            </a:schemeClr>
          </a:solidFill>
          <a:ln w="3810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n-NO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 6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n-NO" sz="16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 skuldige er ein god songar og etterliknar ofte lydar frå andre fuglar og menneske. </a:t>
            </a:r>
            <a:endParaRPr lang="nn-NO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6AF21B05-12AA-2FAD-9832-DDFC214C641F}"/>
              </a:ext>
            </a:extLst>
          </p:cNvPr>
          <p:cNvSpPr txBox="1"/>
          <p:nvPr/>
        </p:nvSpPr>
        <p:spPr>
          <a:xfrm>
            <a:off x="8834732" y="5388939"/>
            <a:ext cx="266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b="1" dirty="0"/>
              <a:t>Høyr staren synge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B3CB3FC0-E066-3C5B-2631-9261E183B08F}"/>
              </a:ext>
            </a:extLst>
          </p:cNvPr>
          <p:cNvSpPr txBox="1"/>
          <p:nvPr/>
        </p:nvSpPr>
        <p:spPr>
          <a:xfrm>
            <a:off x="8628673" y="5735322"/>
            <a:ext cx="36460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>
                <a:hlinkClick r:id="rId7"/>
              </a:rPr>
              <a:t>www.fuglelyder.net/staer</a:t>
            </a:r>
            <a:r>
              <a:rPr lang="nb-NO" dirty="0"/>
              <a:t> </a:t>
            </a:r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C4D911E5-CCCD-F10F-3A38-714435F24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84093" y="5057218"/>
            <a:ext cx="914400" cy="914400"/>
          </a:xfrm>
          <a:prstGeom prst="rect">
            <a:avLst/>
          </a:prstGeom>
        </p:spPr>
      </p:pic>
      <p:pic>
        <p:nvPicPr>
          <p:cNvPr id="26" name="Bilde 25" descr="Free Starling Bird photo and picture">
            <a:extLst>
              <a:ext uri="{FF2B5EF4-FFF2-40B4-BE49-F238E27FC236}">
                <a16:creationId xmlns:a16="http://schemas.microsoft.com/office/drawing/2014/main" id="{342D3278-E34D-DD79-572A-4F4AE217226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434" y="575312"/>
            <a:ext cx="4604367" cy="30487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47092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  <p:bldP spid="12" grpId="0" animBg="1"/>
      <p:bldP spid="20" grpId="0" animBg="1"/>
      <p:bldP spid="7" grpId="0" animBg="1"/>
      <p:bldP spid="22" grpId="0" animBg="1"/>
      <p:bldP spid="2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9EA9B3-BA0F-396B-41B2-433C93DEE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>
                <a:latin typeface="Arial" panose="020B0604020202020204" pitchFamily="34" charset="0"/>
                <a:cs typeface="Arial" panose="020B0604020202020204" pitchFamily="34" charset="0"/>
              </a:rPr>
              <a:t>Visste du!</a:t>
            </a:r>
            <a:br>
              <a:rPr lang="nn-NO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n-NO" sz="3600" dirty="0">
                <a:latin typeface="Arial" panose="020B0604020202020204" pitchFamily="34" charset="0"/>
                <a:cs typeface="Arial" panose="020B0604020202020204" pitchFamily="34" charset="0"/>
              </a:rPr>
              <a:t>Staren er ikkje berre ein god songar – den kan også danse!</a:t>
            </a:r>
            <a:endParaRPr lang="nn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Media på Internett 8" title="Sort sol - når stære i titusindvis flyver solen sort">
            <a:hlinkClick r:id="" action="ppaction://media"/>
            <a:extLst>
              <a:ext uri="{FF2B5EF4-FFF2-40B4-BE49-F238E27FC236}">
                <a16:creationId xmlns:a16="http://schemas.microsoft.com/office/drawing/2014/main" id="{861E4120-7928-F777-60FF-A14AE96E3AA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82838" y="1949450"/>
            <a:ext cx="7426325" cy="419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3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76C845-E263-BE74-44B6-F1FD0C132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Dessverre slit staren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D4BF6E4-7CA3-840B-9BB7-F98832144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n-NO" dirty="0">
                <a:latin typeface="Arial" panose="020B0604020202020204" pitchFamily="34" charset="0"/>
                <a:cs typeface="Arial" panose="020B0604020202020204" pitchFamily="34" charset="0"/>
              </a:rPr>
              <a:t>Det blir færre starar for kvart år, og arten har derfor hamna på det ein kallar for «Norsk </a:t>
            </a:r>
            <a:r>
              <a:rPr lang="nn-NO" dirty="0" err="1">
                <a:latin typeface="Arial" panose="020B0604020202020204" pitchFamily="34" charset="0"/>
                <a:cs typeface="Arial" panose="020B0604020202020204" pitchFamily="34" charset="0"/>
              </a:rPr>
              <a:t>rødliste</a:t>
            </a:r>
            <a:r>
              <a:rPr lang="nn-NO" dirty="0">
                <a:latin typeface="Arial" panose="020B0604020202020204" pitchFamily="34" charset="0"/>
                <a:cs typeface="Arial" panose="020B0604020202020204" pitchFamily="34" charset="0"/>
              </a:rPr>
              <a:t> for arter 2021» eller rett og slett «</a:t>
            </a:r>
            <a:r>
              <a:rPr lang="nn-NO" dirty="0" err="1">
                <a:latin typeface="Arial" panose="020B0604020202020204" pitchFamily="34" charset="0"/>
                <a:cs typeface="Arial" panose="020B0604020202020204" pitchFamily="34" charset="0"/>
              </a:rPr>
              <a:t>Rødlista</a:t>
            </a:r>
            <a:r>
              <a:rPr lang="nn-NO" dirty="0"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</a:p>
          <a:p>
            <a:r>
              <a:rPr lang="nn-NO" dirty="0" err="1">
                <a:latin typeface="Arial" panose="020B0604020202020204" pitchFamily="34" charset="0"/>
                <a:cs typeface="Arial" panose="020B0604020202020204" pitchFamily="34" charset="0"/>
              </a:rPr>
              <a:t>Rødlista</a:t>
            </a:r>
            <a:r>
              <a:rPr lang="nn-NO" dirty="0">
                <a:latin typeface="Arial" panose="020B0604020202020204" pitchFamily="34" charset="0"/>
                <a:cs typeface="Arial" panose="020B0604020202020204" pitchFamily="34" charset="0"/>
              </a:rPr>
              <a:t> er ein oversikt over artar (plantar, dyr og sopp) som kan ha ein risiko for å døy ut i Noreg. </a:t>
            </a:r>
          </a:p>
          <a:p>
            <a:endParaRPr lang="nn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nn-NO" dirty="0">
                <a:latin typeface="Arial" panose="020B0604020202020204" pitchFamily="34" charset="0"/>
                <a:cs typeface="Arial" panose="020B0604020202020204" pitchFamily="34" charset="0"/>
              </a:rPr>
              <a:t>(SLU </a:t>
            </a:r>
            <a:r>
              <a:rPr lang="nn-NO" dirty="0" err="1">
                <a:latin typeface="Arial" panose="020B0604020202020204" pitchFamily="34" charset="0"/>
                <a:cs typeface="Arial" panose="020B0604020202020204" pitchFamily="34" charset="0"/>
              </a:rPr>
              <a:t>Artdatabanken</a:t>
            </a:r>
            <a:r>
              <a:rPr lang="nn-NO" dirty="0">
                <a:latin typeface="Arial" panose="020B0604020202020204" pitchFamily="34" charset="0"/>
                <a:cs typeface="Arial" panose="020B0604020202020204" pitchFamily="34" charset="0"/>
              </a:rPr>
              <a:t> 2020).</a:t>
            </a: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20124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91E39-0FBD-6C1F-943C-DEA0A4E01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nn-NO" dirty="0" err="1">
                <a:latin typeface="Arial" panose="020B0604020202020204" pitchFamily="34" charset="0"/>
                <a:cs typeface="Arial" panose="020B0604020202020204" pitchFamily="34" charset="0"/>
              </a:rPr>
              <a:t>Rødlista</a:t>
            </a:r>
            <a:r>
              <a:rPr lang="nn-NO" dirty="0"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0AC9B97-D3EC-EACB-2C39-F210E9F1B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n-NO" dirty="0">
                <a:latin typeface="Arial" panose="020B0604020202020204" pitchFamily="34" charset="0"/>
                <a:cs typeface="Arial" panose="020B0604020202020204" pitchFamily="34" charset="0"/>
              </a:rPr>
              <a:t>4957 artar står på Norsk </a:t>
            </a:r>
            <a:r>
              <a:rPr lang="nn-NO" dirty="0" err="1">
                <a:latin typeface="Arial" panose="020B0604020202020204" pitchFamily="34" charset="0"/>
                <a:cs typeface="Arial" panose="020B0604020202020204" pitchFamily="34" charset="0"/>
              </a:rPr>
              <a:t>rødliste</a:t>
            </a:r>
            <a:r>
              <a:rPr lang="nn-NO" dirty="0">
                <a:latin typeface="Arial" panose="020B0604020202020204" pitchFamily="34" charset="0"/>
                <a:cs typeface="Arial" panose="020B0604020202020204" pitchFamily="34" charset="0"/>
              </a:rPr>
              <a:t> for artar 2021.</a:t>
            </a:r>
          </a:p>
          <a:p>
            <a:pPr marL="0" indent="0">
              <a:buNone/>
            </a:pPr>
            <a:r>
              <a:rPr lang="nn-NO" dirty="0">
                <a:latin typeface="Arial" panose="020B0604020202020204" pitchFamily="34" charset="0"/>
                <a:cs typeface="Arial" panose="020B0604020202020204" pitchFamily="34" charset="0"/>
              </a:rPr>
              <a:t>Omtrent halvparten av desse (2752) er trua og i fare for å døy ut. </a:t>
            </a:r>
          </a:p>
        </p:txBody>
      </p:sp>
      <p:pic>
        <p:nvPicPr>
          <p:cNvPr id="28" name="Bilde 27" descr="Diagram som viser at det flest truede arter i skog. ">
            <a:extLst>
              <a:ext uri="{FF2B5EF4-FFF2-40B4-BE49-F238E27FC236}">
                <a16:creationId xmlns:a16="http://schemas.microsoft.com/office/drawing/2014/main" id="{B0FC5D50-792A-59EE-8183-21AA1510C5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117" y="3808038"/>
            <a:ext cx="3759316" cy="2819488"/>
          </a:xfrm>
          <a:prstGeom prst="rect">
            <a:avLst/>
          </a:prstGeom>
        </p:spPr>
      </p:pic>
      <p:sp>
        <p:nvSpPr>
          <p:cNvPr id="23" name="Snakkeboble: rektangel med avrundede hjørner 22">
            <a:extLst>
              <a:ext uri="{FF2B5EF4-FFF2-40B4-BE49-F238E27FC236}">
                <a16:creationId xmlns:a16="http://schemas.microsoft.com/office/drawing/2014/main" id="{3EA234CE-88B9-E6DF-7258-08CB226F5913}"/>
              </a:ext>
            </a:extLst>
          </p:cNvPr>
          <p:cNvSpPr/>
          <p:nvPr/>
        </p:nvSpPr>
        <p:spPr>
          <a:xfrm>
            <a:off x="9084623" y="3276600"/>
            <a:ext cx="2699553" cy="1342901"/>
          </a:xfrm>
          <a:prstGeom prst="wedgeRoundRectCallout">
            <a:avLst>
              <a:gd name="adj1" fmla="val -63051"/>
              <a:gd name="adj2" fmla="val -15472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>
                <a:latin typeface="Arial" panose="020B0604020202020204" pitchFamily="34" charset="0"/>
                <a:cs typeface="Arial" panose="020B0604020202020204" pitchFamily="34" charset="0"/>
              </a:rPr>
              <a:t>Kvar i landet er det flest trua artar og kvar er det færrast? </a:t>
            </a:r>
          </a:p>
        </p:txBody>
      </p:sp>
      <p:pic>
        <p:nvPicPr>
          <p:cNvPr id="13" name="Bilde 12" descr="Norgeskart som viser at det er flest truede arter i Oslo-området og færrest i Troms og Finnmark.">
            <a:extLst>
              <a:ext uri="{FF2B5EF4-FFF2-40B4-BE49-F238E27FC236}">
                <a16:creationId xmlns:a16="http://schemas.microsoft.com/office/drawing/2014/main" id="{BDC2FBDF-BBA1-916F-212C-5D6625C1B4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913" y="2952301"/>
            <a:ext cx="2565886" cy="3259368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F3449278-61E8-F09E-889C-F999B79281BC}"/>
              </a:ext>
            </a:extLst>
          </p:cNvPr>
          <p:cNvSpPr txBox="1"/>
          <p:nvPr/>
        </p:nvSpPr>
        <p:spPr>
          <a:xfrm>
            <a:off x="6312568" y="6211669"/>
            <a:ext cx="59118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sz="1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Artsdatabanken (2021) </a:t>
            </a:r>
            <a:r>
              <a:rPr lang="nn-NO" sz="12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Rødlista</a:t>
            </a:r>
            <a:r>
              <a:rPr lang="nn-NO" sz="1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nn-NO" sz="12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hvem</a:t>
            </a:r>
            <a:r>
              <a:rPr lang="nn-NO" sz="1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n-NO" sz="12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nn-NO" sz="1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n-NO" sz="12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hvorfor</a:t>
            </a:r>
            <a:r>
              <a:rPr lang="nn-NO" sz="1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? Norsk </a:t>
            </a:r>
            <a:r>
              <a:rPr lang="nn-NO" sz="12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rødliste</a:t>
            </a:r>
            <a:r>
              <a:rPr lang="nn-NO" sz="1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for arter 2021. </a:t>
            </a:r>
            <a:r>
              <a:rPr lang="nn-NO" sz="1200" i="0" u="sng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http://www.artsdatabanken.no/rodlisteforarter2021/Rodlistahvahvemhvorfor</a:t>
            </a:r>
            <a:endParaRPr lang="nn-NO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Snakkeboble: rektangel med avrundede hjørner 28">
            <a:extLst>
              <a:ext uri="{FF2B5EF4-FFF2-40B4-BE49-F238E27FC236}">
                <a16:creationId xmlns:a16="http://schemas.microsoft.com/office/drawing/2014/main" id="{A2E149B5-2AE3-E5BC-0674-9DE8F140E514}"/>
              </a:ext>
            </a:extLst>
          </p:cNvPr>
          <p:cNvSpPr/>
          <p:nvPr/>
        </p:nvSpPr>
        <p:spPr>
          <a:xfrm>
            <a:off x="458694" y="3154350"/>
            <a:ext cx="5420739" cy="549300"/>
          </a:xfrm>
          <a:prstGeom prst="wedgeRoundRectCallout">
            <a:avLst>
              <a:gd name="adj1" fmla="val -11583"/>
              <a:gd name="adj2" fmla="val 81241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>
                <a:latin typeface="Arial" panose="020B0604020202020204" pitchFamily="34" charset="0"/>
                <a:cs typeface="Arial" panose="020B0604020202020204" pitchFamily="34" charset="0"/>
              </a:rPr>
              <a:t>Kvar lever dei fleste trua artene og kvar er det få?</a:t>
            </a:r>
          </a:p>
        </p:txBody>
      </p:sp>
    </p:spTree>
    <p:extLst>
      <p:ext uri="{BB962C8B-B14F-4D97-AF65-F5344CB8AC3E}">
        <p14:creationId xmlns:p14="http://schemas.microsoft.com/office/powerpoint/2010/main" val="321439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F3B5361-6488-CC05-D66F-F0AB9C1F7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>
                <a:latin typeface="Arial" panose="020B0604020202020204" pitchFamily="34" charset="0"/>
                <a:cs typeface="Arial" panose="020B0604020202020204" pitchFamily="34" charset="0"/>
              </a:rPr>
              <a:t>Film om </a:t>
            </a:r>
            <a:r>
              <a:rPr lang="nn-NO" dirty="0" err="1">
                <a:latin typeface="Arial" panose="020B0604020202020204" pitchFamily="34" charset="0"/>
                <a:cs typeface="Arial" panose="020B0604020202020204" pitchFamily="34" charset="0"/>
              </a:rPr>
              <a:t>naturmangfold</a:t>
            </a:r>
            <a:endParaRPr lang="nn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73A899F8-93A7-7F1A-D5BE-407DA48957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8694" y="1691323"/>
            <a:ext cx="250828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2000" dirty="0">
                <a:latin typeface="Arial" panose="020B0604020202020204" pitchFamily="34" charset="0"/>
                <a:cs typeface="Arial" panose="020B0604020202020204" pitchFamily="34" charset="0"/>
              </a:rPr>
              <a:t>Mens du ser filmen – tenk over: </a:t>
            </a:r>
          </a:p>
          <a:p>
            <a:r>
              <a:rPr lang="nn-NO" sz="2000" dirty="0">
                <a:latin typeface="Arial" panose="020B0604020202020204" pitchFamily="34" charset="0"/>
                <a:cs typeface="Arial" panose="020B0604020202020204" pitchFamily="34" charset="0"/>
              </a:rPr>
              <a:t>Kvifor er nokre artar trua?</a:t>
            </a:r>
          </a:p>
          <a:p>
            <a:r>
              <a:rPr lang="nn-NO" sz="2000" dirty="0">
                <a:latin typeface="Arial" panose="020B0604020202020204" pitchFamily="34" charset="0"/>
                <a:cs typeface="Arial" panose="020B0604020202020204" pitchFamily="34" charset="0"/>
              </a:rPr>
              <a:t>Kvifor er det eit problem at nokre artar døyr ut?</a:t>
            </a:r>
          </a:p>
          <a:p>
            <a:endParaRPr lang="nn-N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edia på Internett 3" title="Hvorfor trenger vi naturmangfold?">
            <a:hlinkClick r:id="" action="ppaction://media"/>
            <a:extLst>
              <a:ext uri="{FF2B5EF4-FFF2-40B4-BE49-F238E27FC236}">
                <a16:creationId xmlns:a16="http://schemas.microsoft.com/office/drawing/2014/main" id="{1AB827B1-5E8D-EB99-565A-2D53A5684458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75438" y="1598725"/>
            <a:ext cx="8727194" cy="493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83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4787B2-B6BB-ECB0-4423-1C435CEB4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Korleis kan vi hjelpe staren?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50AE907-DC53-1F02-6391-B80CF3AB3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1949450"/>
            <a:ext cx="7513731" cy="4195763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nn-NO" sz="2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Star</a:t>
            </a:r>
            <a:r>
              <a:rPr lang="nn-NO" sz="2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nn-NO" sz="2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trivst godt med å bo i koloniar i hagane våre. </a:t>
            </a:r>
          </a:p>
          <a:p>
            <a:pPr algn="l"/>
            <a:r>
              <a:rPr lang="nn-NO" sz="2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 kan hjelpe dei ved å setje opp fuglekassar dei kan hekke i.</a:t>
            </a:r>
          </a:p>
          <a:p>
            <a:pPr marL="0" indent="0" algn="l">
              <a:buNone/>
            </a:pPr>
            <a:r>
              <a:rPr lang="nn-NO" sz="2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Staren treng næringsrik mat når den har ungar på våren og forsommaren. </a:t>
            </a:r>
          </a:p>
          <a:p>
            <a:r>
              <a:rPr lang="nn-NO" sz="2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 kan hjelpe dei ved å legge ut mat (helst på fuglebrett) som solsikkefrø, korn, andre frø, brød, frukt og meisebollar. </a:t>
            </a:r>
          </a:p>
          <a:p>
            <a:r>
              <a:rPr lang="nn-NO" sz="22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sjølvsagt kan vi la dei ete morellane til h</a:t>
            </a:r>
            <a:r>
              <a:rPr lang="nn-NO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err og </a:t>
            </a:r>
            <a:r>
              <a:rPr lang="nn-NO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nn-NO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 Granlien.</a:t>
            </a:r>
            <a:endParaRPr lang="nn-NO" sz="2200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n-NO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lassholder for innhold 5" descr="Free Starling Bird photo and picture">
            <a:extLst>
              <a:ext uri="{FF2B5EF4-FFF2-40B4-BE49-F238E27FC236}">
                <a16:creationId xmlns:a16="http://schemas.microsoft.com/office/drawing/2014/main" id="{B9C3A544-739A-9105-BBAB-6D11CB4664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8" t="-1" r="17429" b="2"/>
          <a:stretch/>
        </p:blipFill>
        <p:spPr bwMode="auto">
          <a:xfrm>
            <a:off x="8065432" y="1949450"/>
            <a:ext cx="3667874" cy="316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133992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Custom 81">
      <a:dk1>
        <a:sysClr val="windowText" lastClr="000000"/>
      </a:dk1>
      <a:lt1>
        <a:sysClr val="window" lastClr="FFFFFF"/>
      </a:lt1>
      <a:dk2>
        <a:srgbClr val="21363B"/>
      </a:dk2>
      <a:lt2>
        <a:srgbClr val="F4F2F0"/>
      </a:lt2>
      <a:accent1>
        <a:srgbClr val="758468"/>
      </a:accent1>
      <a:accent2>
        <a:srgbClr val="B5A7AC"/>
      </a:accent2>
      <a:accent3>
        <a:srgbClr val="CC9C6F"/>
      </a:accent3>
      <a:accent4>
        <a:srgbClr val="767640"/>
      </a:accent4>
      <a:accent5>
        <a:srgbClr val="A5B295"/>
      </a:accent5>
      <a:accent6>
        <a:srgbClr val="C19DA7"/>
      </a:accent6>
      <a:hlink>
        <a:srgbClr val="D13D6E"/>
      </a:hlink>
      <a:folHlink>
        <a:srgbClr val="6C9D92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D185D6AF508974BBCDC2BC2337E6687" ma:contentTypeVersion="7" ma:contentTypeDescription="Opprett et nytt dokument." ma:contentTypeScope="" ma:versionID="e30fe8a9d8cd81e61397e72146c49355">
  <xsd:schema xmlns:xsd="http://www.w3.org/2001/XMLSchema" xmlns:xs="http://www.w3.org/2001/XMLSchema" xmlns:p="http://schemas.microsoft.com/office/2006/metadata/properties" xmlns:ns3="36b9831c-580d-453a-9a5d-89a653f28dcf" targetNamespace="http://schemas.microsoft.com/office/2006/metadata/properties" ma:root="true" ma:fieldsID="603a651c3a543d4835b5ce56feaca5b2" ns3:_="">
    <xsd:import namespace="36b9831c-580d-453a-9a5d-89a653f28dc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b9831c-580d-453a-9a5d-89a653f28d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7097FC-4E10-415F-99E6-B8F575929802}">
  <ds:schemaRefs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36b9831c-580d-453a-9a5d-89a653f28dcf"/>
  </ds:schemaRefs>
</ds:datastoreItem>
</file>

<file path=customXml/itemProps2.xml><?xml version="1.0" encoding="utf-8"?>
<ds:datastoreItem xmlns:ds="http://schemas.openxmlformats.org/officeDocument/2006/customXml" ds:itemID="{69652352-E017-4B4C-A334-F2CE55FDEF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b9831c-580d-453a-9a5d-89a653f28d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FA18857-0C2C-42A1-8812-0FC50944750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Skimlet</Template>
  <TotalTime>1496</TotalTime>
  <Words>559</Words>
  <Application>Microsoft Office PowerPoint</Application>
  <PresentationFormat>Widescreen</PresentationFormat>
  <Paragraphs>102</Paragraphs>
  <Slides>8</Slides>
  <Notes>2</Notes>
  <HiddenSlides>0</HiddenSlides>
  <MMClips>2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6" baseType="lpstr">
      <vt:lpstr>Aptos</vt:lpstr>
      <vt:lpstr>Arial</vt:lpstr>
      <vt:lpstr>Avenir Next LT Pro</vt:lpstr>
      <vt:lpstr>AvenirNext LT Pro Medium</vt:lpstr>
      <vt:lpstr>Calibri</vt:lpstr>
      <vt:lpstr>Chivo</vt:lpstr>
      <vt:lpstr>Sabon Next LT</vt:lpstr>
      <vt:lpstr>DappledVTI</vt:lpstr>
      <vt:lpstr>Morellmysteriet </vt:lpstr>
      <vt:lpstr>Utfylt tabell</vt:lpstr>
      <vt:lpstr>Gjennomgang av postane</vt:lpstr>
      <vt:lpstr>Visste du! Staren er ikkje berre ein god songar – den kan også danse!</vt:lpstr>
      <vt:lpstr>Dessverre slit staren</vt:lpstr>
      <vt:lpstr>Rødlista 2021</vt:lpstr>
      <vt:lpstr>Film om naturmangfold</vt:lpstr>
      <vt:lpstr>Korleis kan vi hjelpe staren?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Hvem har spist morellene?</dc:title>
  <dc:creator>Majken Korsager</dc:creator>
  <cp:lastModifiedBy>Aud Ragnhild Skår</cp:lastModifiedBy>
  <cp:revision>19</cp:revision>
  <dcterms:created xsi:type="dcterms:W3CDTF">2024-04-04T08:37:39Z</dcterms:created>
  <dcterms:modified xsi:type="dcterms:W3CDTF">2024-07-02T08:49:59Z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0x010100CD185D6AF508974BBCDC2BC2337E6687</vt:lpwstr>
  </property>
</Properties>
</file>