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6" r:id="rId3"/>
    <p:sldId id="277" r:id="rId4"/>
    <p:sldId id="295" r:id="rId5"/>
    <p:sldId id="296" r:id="rId6"/>
    <p:sldId id="303" r:id="rId7"/>
    <p:sldId id="304" r:id="rId8"/>
    <p:sldId id="305" r:id="rId9"/>
    <p:sldId id="297" r:id="rId10"/>
    <p:sldId id="298" r:id="rId11"/>
    <p:sldId id="293" r:id="rId12"/>
    <p:sldId id="294" r:id="rId13"/>
    <p:sldId id="307" r:id="rId14"/>
    <p:sldId id="308" r:id="rId15"/>
    <p:sldId id="309" r:id="rId16"/>
    <p:sldId id="302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343" autoAdjust="0"/>
  </p:normalViewPr>
  <p:slideViewPr>
    <p:cSldViewPr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C5F90-B715-49F6-A858-AC653026ED07}" type="datetimeFigureOut">
              <a:rPr lang="nb-NO" smtClean="0"/>
              <a:t>01.07.2020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B0299-7DB0-40EF-96A2-D96CCED1B3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65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731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B0299-7DB0-40EF-96A2-D96CCED1B3E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415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97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B0299-7DB0-40EF-96A2-D96CCED1B3E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414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B0299-7DB0-40EF-96A2-D96CCED1B3E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19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Flytte delen om elektrikerrør til neste økt??</a:t>
            </a:r>
            <a:r>
              <a:rPr lang="nb-NO" baseline="0" dirty="0" smtClean="0"/>
              <a:t> Denne økta blir jo veldig lang.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B0299-7DB0-40EF-96A2-D96CCED1B3E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505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B0299-7DB0-40EF-96A2-D96CCED1B3E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234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Skal vi tone ned dette med form og funksjon hos lampa? Blir mye for elevene å tanke på her..?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B0299-7DB0-40EF-96A2-D96CCED1B3E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501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363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B0299-7DB0-40EF-96A2-D96CCED1B3E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3267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01.07.2020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866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01.07.2020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3289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01.07.2020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9592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01.07.2020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25795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01.07.2020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73190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01.07.2020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4647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01.07.2020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87064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01.07.2020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63545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01.07.2020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28535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01.07.2020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9673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F8AE-3B1B-4600-86D9-DAAF1CC6BDBE}" type="datetime1">
              <a:rPr lang="nb-NO" smtClean="0"/>
              <a:t>01.07.2020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80647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F8AE-3B1B-4600-86D9-DAAF1CC6BDBE}" type="datetime1">
              <a:rPr lang="nb-NO" smtClean="0"/>
              <a:t>01.07.2020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37200-6008-411E-8EB0-E9AEBDA59F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28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Økt 11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Legg det elektriske anlegget i et modellrom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8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10</a:t>
            </a:fld>
            <a:endParaRPr lang="nb-NO"/>
          </a:p>
        </p:txBody>
      </p:sp>
      <p:pic>
        <p:nvPicPr>
          <p:cNvPr id="6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505150" y="1628800"/>
            <a:ext cx="2972092" cy="2307158"/>
          </a:xfrm>
          <a:prstGeom prst="rect">
            <a:avLst/>
          </a:prstGeom>
          <a:noFill/>
          <a:ln>
            <a:solidFill>
              <a:schemeClr val="tx1">
                <a:alpha val="97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95536" y="406510"/>
            <a:ext cx="3191320" cy="678127"/>
          </a:xfrm>
          <a:prstGeom prst="wedgeRoundRectCallout">
            <a:avLst>
              <a:gd name="adj1" fmla="val 58738"/>
              <a:gd name="adj2" fmla="val 93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Bli enige og fyll ut arket.</a:t>
            </a:r>
            <a:endParaRPr lang="nb-NO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759" y="406510"/>
            <a:ext cx="4658021" cy="568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93" y="18640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Læringsplakat</a:t>
            </a:r>
            <a:endParaRPr lang="en-US" sz="36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9" b="5578"/>
          <a:stretch/>
        </p:blipFill>
        <p:spPr>
          <a:xfrm>
            <a:off x="3235817" y="1411602"/>
            <a:ext cx="5800679" cy="5290979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 rot="438297">
            <a:off x="4444110" y="2664548"/>
            <a:ext cx="1935832" cy="567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dirty="0" smtClean="0">
                <a:latin typeface="Comic Sans MS" panose="030F0702030302020204" pitchFamily="66" charset="0"/>
              </a:rPr>
              <a:t>Spørsmål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 rot="20488916">
            <a:off x="3561098" y="4787969"/>
            <a:ext cx="1935832" cy="567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400" dirty="0" smtClean="0">
                <a:latin typeface="Comic Sans MS" panose="030F0702030302020204" pitchFamily="66" charset="0"/>
              </a:rPr>
              <a:t>Aha-</a:t>
            </a:r>
            <a:br>
              <a:rPr lang="nb-NO" sz="2400" dirty="0" smtClean="0">
                <a:latin typeface="Comic Sans MS" panose="030F0702030302020204" pitchFamily="66" charset="0"/>
              </a:rPr>
            </a:br>
            <a:r>
              <a:rPr lang="nb-NO" sz="2400" dirty="0" smtClean="0">
                <a:latin typeface="Comic Sans MS" panose="030F0702030302020204" pitchFamily="66" charset="0"/>
              </a:rPr>
              <a:t>opplevelser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 rot="20451759">
            <a:off x="6680384" y="2262842"/>
            <a:ext cx="1935832" cy="567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400" dirty="0" smtClean="0">
                <a:latin typeface="Comic Sans MS" panose="030F0702030302020204" pitchFamily="66" charset="0"/>
              </a:rPr>
              <a:t>Noe jeg </a:t>
            </a:r>
            <a:br>
              <a:rPr lang="nb-NO" sz="2400" dirty="0" smtClean="0">
                <a:latin typeface="Comic Sans MS" panose="030F0702030302020204" pitchFamily="66" charset="0"/>
              </a:rPr>
            </a:br>
            <a:r>
              <a:rPr lang="nb-NO" sz="2400" dirty="0" smtClean="0">
                <a:latin typeface="Comic Sans MS" panose="030F0702030302020204" pitchFamily="66" charset="0"/>
              </a:rPr>
              <a:t>lærte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 rot="213588">
            <a:off x="5985093" y="4853989"/>
            <a:ext cx="1935832" cy="567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400" dirty="0" smtClean="0">
                <a:latin typeface="Comic Sans MS" panose="030F0702030302020204" pitchFamily="66" charset="0"/>
              </a:rPr>
              <a:t>Andre </a:t>
            </a:r>
            <a:br>
              <a:rPr lang="nb-NO" sz="2400" dirty="0" smtClean="0">
                <a:latin typeface="Comic Sans MS" panose="030F0702030302020204" pitchFamily="66" charset="0"/>
              </a:rPr>
            </a:br>
            <a:r>
              <a:rPr lang="nb-NO" sz="2400" dirty="0" smtClean="0">
                <a:latin typeface="Comic Sans MS" panose="030F0702030302020204" pitchFamily="66" charset="0"/>
              </a:rPr>
              <a:t>ting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47864" y="1417638"/>
            <a:ext cx="5688632" cy="53237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/>
          <p:cNvSpPr/>
          <p:nvPr/>
        </p:nvSpPr>
        <p:spPr>
          <a:xfrm>
            <a:off x="183997" y="1085702"/>
            <a:ext cx="2903132" cy="1292212"/>
          </a:xfrm>
          <a:prstGeom prst="wedgeRoundRectCallout">
            <a:avLst>
              <a:gd name="adj1" fmla="val -51977"/>
              <a:gd name="adj2" fmla="val 697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Dere skal straks begynne å jobbe med modellrommene.</a:t>
            </a:r>
            <a:endParaRPr lang="en-US" sz="2200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201058" y="2948387"/>
            <a:ext cx="2937200" cy="1389276"/>
          </a:xfrm>
          <a:prstGeom prst="wedgeRoundRectCallout">
            <a:avLst>
              <a:gd name="adj1" fmla="val 80813"/>
              <a:gd name="adj2" fmla="val -441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Noter erfaringer mens dere jobber, og heng dem på plakaten.</a:t>
            </a:r>
            <a:endParaRPr lang="en-US" sz="2200" dirty="0"/>
          </a:p>
        </p:txBody>
      </p:sp>
      <p:pic>
        <p:nvPicPr>
          <p:cNvPr id="1026" name="Picture 2" descr="Thumbtack, Tack, Pink, Stationery, Pin, Poin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345">
            <a:off x="6576049" y="676214"/>
            <a:ext cx="736919" cy="117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ular Callout 24"/>
          <p:cNvSpPr/>
          <p:nvPr/>
        </p:nvSpPr>
        <p:spPr>
          <a:xfrm>
            <a:off x="225988" y="4697080"/>
            <a:ext cx="2623942" cy="1902572"/>
          </a:xfrm>
          <a:prstGeom prst="wedgeRoundRectCallout">
            <a:avLst>
              <a:gd name="adj1" fmla="val 81233"/>
              <a:gd name="adj2" fmla="val -244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Se til plakaten mens dere jobber. Kanskje har andre notert noe som kan være til hjelp?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401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91" y="231782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chemeClr val="tx2"/>
                </a:solidFill>
              </a:rPr>
              <a:t>Samarbeid to og to: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83" y="4522433"/>
            <a:ext cx="2312561" cy="196402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95536" y="1529359"/>
            <a:ext cx="6624736" cy="4816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nb-NO" sz="2200" dirty="0" smtClean="0"/>
              <a:t>Følg planleggingsark, koblingsskjema i lærlingheftet og manual for programmering og legg det elektriske anlegget i modellrommet.</a:t>
            </a:r>
            <a:endParaRPr lang="nb-NO" sz="2200" dirty="0"/>
          </a:p>
          <a:p>
            <a:pPr>
              <a:buFont typeface="Wingdings" panose="05000000000000000000" pitchFamily="2" charset="2"/>
              <a:buChar char="Ø"/>
            </a:pPr>
            <a:endParaRPr lang="nb-NO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 smtClean="0"/>
              <a:t>Lurer du på noe? Les om feilsøking (side 20 i lærlingheftet, side 24 i manual), sjekk læringsplakaten og spør tre medelever før lærer’n. </a:t>
            </a:r>
            <a:r>
              <a:rPr lang="nb-NO" sz="2200" dirty="0" smtClean="0">
                <a:sym typeface="Wingdings" panose="05000000000000000000" pitchFamily="2" charset="2"/>
              </a:rPr>
              <a:t> </a:t>
            </a:r>
            <a:endParaRPr lang="nb-NO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b-NO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sz="2200" dirty="0" smtClean="0"/>
              <a:t>Husk å notere spørsmål/erfaringer på læringsplakaten. </a:t>
            </a:r>
            <a:endParaRPr lang="nb-NO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508" y="256738"/>
            <a:ext cx="1800200" cy="254524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1767">
            <a:off x="7494941" y="2452903"/>
            <a:ext cx="1444808" cy="209666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8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13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175579" y="139859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chemeClr val="accent6">
                    <a:lumMod val="50000"/>
                  </a:schemeClr>
                </a:solidFill>
              </a:rPr>
              <a:t>Presenter rommet når det er ferdig</a:t>
            </a:r>
          </a:p>
          <a:p>
            <a:endParaRPr lang="nb-NO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107504" y="1027319"/>
            <a:ext cx="6192688" cy="2981143"/>
          </a:xfrm>
          <a:prstGeom prst="wedgeRoundRectCallout">
            <a:avLst>
              <a:gd name="adj1" fmla="val -21608"/>
              <a:gd name="adj2" fmla="val 675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Neste økt presenterer dere de ferdige rommene:</a:t>
            </a:r>
          </a:p>
          <a:p>
            <a:pPr algn="ctr"/>
            <a:endParaRPr lang="nb-NO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Hva </a:t>
            </a:r>
            <a:r>
              <a:rPr lang="nb-NO" sz="2000" dirty="0">
                <a:solidFill>
                  <a:schemeClr val="bg1"/>
                </a:solidFill>
              </a:rPr>
              <a:t>slags </a:t>
            </a:r>
            <a:r>
              <a:rPr lang="nb-NO" sz="2000" dirty="0" smtClean="0">
                <a:solidFill>
                  <a:schemeClr val="bg1"/>
                </a:solidFill>
              </a:rPr>
              <a:t>rom er det? </a:t>
            </a:r>
            <a:endParaRPr lang="nb-NO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Hva slags typer lamper? Hvilken </a:t>
            </a:r>
            <a:r>
              <a:rPr lang="nb-NO" sz="2000" b="1" dirty="0" smtClean="0">
                <a:solidFill>
                  <a:schemeClr val="bg1"/>
                </a:solidFill>
              </a:rPr>
              <a:t>funksjon </a:t>
            </a:r>
            <a:r>
              <a:rPr lang="nb-NO" sz="2000" dirty="0" smtClean="0">
                <a:solidFill>
                  <a:schemeClr val="bg1"/>
                </a:solidFill>
              </a:rPr>
              <a:t>har de? </a:t>
            </a:r>
            <a:endParaRPr lang="nb-NO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Vis </a:t>
            </a:r>
            <a:r>
              <a:rPr lang="nb-NO" sz="2000" dirty="0">
                <a:solidFill>
                  <a:schemeClr val="bg1"/>
                </a:solidFill>
              </a:rPr>
              <a:t>hvor strømmen går.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Hvilke sikkerhetshensyn har dere tatt?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Hva har </a:t>
            </a:r>
            <a:r>
              <a:rPr lang="nb-NO" sz="2000" dirty="0" err="1" smtClean="0">
                <a:solidFill>
                  <a:schemeClr val="bg1"/>
                </a:solidFill>
              </a:rPr>
              <a:t>micro:biten</a:t>
            </a:r>
            <a:r>
              <a:rPr lang="nb-NO" sz="2000" dirty="0" smtClean="0">
                <a:solidFill>
                  <a:schemeClr val="bg1"/>
                </a:solidFill>
              </a:rPr>
              <a:t> blitt programmert til å gjøre?</a:t>
            </a:r>
          </a:p>
        </p:txBody>
      </p:sp>
      <p:pic>
        <p:nvPicPr>
          <p:cNvPr id="8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5534673" y="4008462"/>
            <a:ext cx="3425882" cy="26594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719116" y="4941169"/>
            <a:ext cx="2733925" cy="1008112"/>
          </a:xfrm>
          <a:prstGeom prst="wedgeEllipseCallout">
            <a:avLst>
              <a:gd name="adj1" fmla="val -32472"/>
              <a:gd name="adj2" fmla="val -94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Presentasjonen skal vare maks to minutter.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2553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14</a:t>
            </a:fld>
            <a:endParaRPr lang="nb-NO"/>
          </a:p>
        </p:txBody>
      </p:sp>
      <p:pic>
        <p:nvPicPr>
          <p:cNvPr id="10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539552" y="965839"/>
            <a:ext cx="3321616" cy="25784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:\BILDER\Blakstad skole 16.02.18\DSC_03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13381" r="51573" b="49656"/>
          <a:stretch/>
        </p:blipFill>
        <p:spPr bwMode="auto">
          <a:xfrm>
            <a:off x="1403648" y="3544323"/>
            <a:ext cx="4229977" cy="29459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4346167" y="998507"/>
            <a:ext cx="4608512" cy="2016225"/>
          </a:xfrm>
          <a:prstGeom prst="wedgeRoundRectCallout">
            <a:avLst>
              <a:gd name="adj1" fmla="val -48830"/>
              <a:gd name="adj2" fmla="val 1319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bg1"/>
                </a:solidFill>
              </a:rPr>
              <a:t>Batteri, ledninger, koblingsklemmer, lysdioder og bryter er deler som jobber sammen i et </a:t>
            </a:r>
            <a:r>
              <a:rPr lang="nb-NO" sz="2000" b="1" dirty="0" smtClean="0">
                <a:solidFill>
                  <a:schemeClr val="bg1"/>
                </a:solidFill>
              </a:rPr>
              <a:t>system</a:t>
            </a:r>
            <a:r>
              <a:rPr lang="nb-NO" sz="2000" dirty="0" smtClean="0">
                <a:solidFill>
                  <a:schemeClr val="bg1"/>
                </a:solidFill>
              </a:rPr>
              <a:t>. </a:t>
            </a:r>
            <a:r>
              <a:rPr lang="nb-NO" sz="2000" dirty="0" err="1" smtClean="0">
                <a:solidFill>
                  <a:schemeClr val="bg1"/>
                </a:solidFill>
              </a:rPr>
              <a:t>Micro:biten</a:t>
            </a:r>
            <a:r>
              <a:rPr lang="nb-NO" sz="2000" dirty="0" smtClean="0">
                <a:solidFill>
                  <a:schemeClr val="bg1"/>
                </a:solidFill>
              </a:rPr>
              <a:t> er programmert til å styre </a:t>
            </a:r>
            <a:r>
              <a:rPr lang="nb-NO" sz="2000" dirty="0" smtClean="0">
                <a:solidFill>
                  <a:schemeClr val="bg1"/>
                </a:solidFill>
              </a:rPr>
              <a:t>påkoblede </a:t>
            </a:r>
            <a:r>
              <a:rPr lang="nb-NO" sz="2000" dirty="0" err="1" smtClean="0">
                <a:solidFill>
                  <a:schemeClr val="bg1"/>
                </a:solidFill>
              </a:rPr>
              <a:t>komponeneter</a:t>
            </a:r>
            <a:r>
              <a:rPr lang="nb-NO" sz="2000" dirty="0" smtClean="0">
                <a:solidFill>
                  <a:schemeClr val="bg1"/>
                </a:solidFill>
              </a:rPr>
              <a:t> og innebygde sensorer.  </a:t>
            </a:r>
            <a:r>
              <a:rPr lang="nb-NO" sz="2000" dirty="0" smtClean="0">
                <a:solidFill>
                  <a:schemeClr val="bg1"/>
                </a:solidFill>
              </a:rPr>
              <a:t>Hver del har en </a:t>
            </a:r>
            <a:r>
              <a:rPr lang="nb-NO" sz="2000" b="1" dirty="0" smtClean="0">
                <a:solidFill>
                  <a:schemeClr val="bg1"/>
                </a:solidFill>
              </a:rPr>
              <a:t>funksjon</a:t>
            </a:r>
            <a:r>
              <a:rPr lang="nb-NO" sz="2000" dirty="0" smtClean="0">
                <a:solidFill>
                  <a:schemeClr val="bg1"/>
                </a:solidFill>
              </a:rPr>
              <a:t> i </a:t>
            </a:r>
            <a:r>
              <a:rPr lang="nb-NO" sz="2000" b="1" dirty="0" smtClean="0">
                <a:solidFill>
                  <a:schemeClr val="bg1"/>
                </a:solidFill>
              </a:rPr>
              <a:t>systemet.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67544" y="136746"/>
            <a:ext cx="5832648" cy="572418"/>
          </a:xfrm>
          <a:prstGeom prst="wedgeRoundRectCallout">
            <a:avLst>
              <a:gd name="adj1" fmla="val -17099"/>
              <a:gd name="adj2" fmla="val 956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bg1"/>
                </a:solidFill>
              </a:rPr>
              <a:t>De ferdige rommene settes sammen til et modellhus.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993665" y="3861048"/>
            <a:ext cx="2970823" cy="1935832"/>
          </a:xfrm>
          <a:prstGeom prst="wedgeRoundRectCallout">
            <a:avLst>
              <a:gd name="adj1" fmla="val -78345"/>
              <a:gd name="adj2" fmla="val 7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bg1"/>
                </a:solidFill>
              </a:rPr>
              <a:t>Derfor er det viktig å lage gode koblinger, slik at delene virker sammen og </a:t>
            </a:r>
            <a:r>
              <a:rPr lang="nb-NO" sz="2000" b="1" dirty="0" smtClean="0">
                <a:solidFill>
                  <a:schemeClr val="bg1"/>
                </a:solidFill>
              </a:rPr>
              <a:t>systemet </a:t>
            </a:r>
            <a:r>
              <a:rPr lang="nb-NO" sz="2000" dirty="0" smtClean="0">
                <a:solidFill>
                  <a:schemeClr val="bg1"/>
                </a:solidFill>
              </a:rPr>
              <a:t>fungerer som det skal. </a:t>
            </a:r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17" y="908720"/>
            <a:ext cx="5216479" cy="2592288"/>
          </a:xfrm>
        </p:spPr>
        <p:txBody>
          <a:bodyPr>
            <a:normAutofit/>
          </a:bodyPr>
          <a:lstStyle/>
          <a:p>
            <a:r>
              <a:rPr lang="nb-NO" sz="2400" dirty="0" smtClean="0"/>
              <a:t>Det elektriske anlegget skal ligge tett til veggene på utsiden av rommet. </a:t>
            </a:r>
            <a:br>
              <a:rPr lang="nb-NO" sz="2400" dirty="0" smtClean="0"/>
            </a:br>
            <a:endParaRPr lang="nb-NO" sz="2400" dirty="0" smtClean="0"/>
          </a:p>
          <a:p>
            <a:r>
              <a:rPr lang="nb-NO" sz="2400" dirty="0" smtClean="0"/>
              <a:t>Koblingene må være gode. </a:t>
            </a:r>
            <a:br>
              <a:rPr lang="nb-NO" sz="2400" dirty="0" smtClean="0"/>
            </a:br>
            <a:endParaRPr lang="nb-NO" sz="2400" dirty="0" smtClean="0"/>
          </a:p>
          <a:p>
            <a:r>
              <a:rPr lang="nb-NO" sz="2400" dirty="0" smtClean="0"/>
              <a:t>Lampene må kunne lyse.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15</a:t>
            </a:fld>
            <a:endParaRPr lang="nb-NO"/>
          </a:p>
        </p:txBody>
      </p:sp>
      <p:sp>
        <p:nvSpPr>
          <p:cNvPr id="2" name="TextBox 1"/>
          <p:cNvSpPr txBox="1"/>
          <p:nvPr/>
        </p:nvSpPr>
        <p:spPr>
          <a:xfrm>
            <a:off x="224621" y="3642714"/>
            <a:ext cx="52834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Bryteren må kunne skru den ene lampa av og på. </a:t>
            </a:r>
            <a:br>
              <a:rPr lang="nb-NO" sz="2400" dirty="0"/>
            </a:b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Micro: skal være programmert slik at den klarer å styre de påkoblede komponentene </a:t>
            </a:r>
            <a:r>
              <a:rPr lang="nb-NO" sz="2400" dirty="0" smtClean="0"/>
              <a:t>og/eller </a:t>
            </a:r>
            <a:r>
              <a:rPr lang="nb-NO" sz="2400" dirty="0" smtClean="0"/>
              <a:t>innebygd sensor.</a:t>
            </a:r>
          </a:p>
          <a:p>
            <a:endParaRPr lang="nb-NO" sz="2800" dirty="0"/>
          </a:p>
        </p:txBody>
      </p:sp>
      <p:pic>
        <p:nvPicPr>
          <p:cNvPr id="7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6084168" y="260648"/>
            <a:ext cx="2819251" cy="2188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:\BILDER\Blakstad skole 16.02.18\DSC_03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13381" r="51573" b="49656"/>
          <a:stretch/>
        </p:blipFill>
        <p:spPr bwMode="auto">
          <a:xfrm>
            <a:off x="4993266" y="2433979"/>
            <a:ext cx="2880320" cy="20059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5507666" y="4827654"/>
            <a:ext cx="3528391" cy="1682762"/>
          </a:xfrm>
          <a:prstGeom prst="wedgeEllipseCallout">
            <a:avLst>
              <a:gd name="adj1" fmla="val -47947"/>
              <a:gd name="adj2" fmla="val -61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Etter hvert som dere blir ferdige kan dere begynne å planlegge presentasjon av rommet.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40412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93" y="18640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Læringsplakat</a:t>
            </a:r>
            <a:endParaRPr lang="en-US" sz="36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9" b="5578"/>
          <a:stretch/>
        </p:blipFill>
        <p:spPr>
          <a:xfrm>
            <a:off x="3235817" y="1411602"/>
            <a:ext cx="5800679" cy="5290979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 rot="438297">
            <a:off x="4444110" y="2664548"/>
            <a:ext cx="1935832" cy="567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dirty="0" smtClean="0">
                <a:latin typeface="Comic Sans MS" panose="030F0702030302020204" pitchFamily="66" charset="0"/>
              </a:rPr>
              <a:t>Spørsmål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 rot="20488916">
            <a:off x="3561098" y="4787969"/>
            <a:ext cx="1935832" cy="567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400" dirty="0" smtClean="0">
                <a:latin typeface="Comic Sans MS" panose="030F0702030302020204" pitchFamily="66" charset="0"/>
              </a:rPr>
              <a:t>Aha-</a:t>
            </a:r>
            <a:br>
              <a:rPr lang="nb-NO" sz="2400" dirty="0" smtClean="0">
                <a:latin typeface="Comic Sans MS" panose="030F0702030302020204" pitchFamily="66" charset="0"/>
              </a:rPr>
            </a:br>
            <a:r>
              <a:rPr lang="nb-NO" sz="2400" dirty="0" smtClean="0">
                <a:latin typeface="Comic Sans MS" panose="030F0702030302020204" pitchFamily="66" charset="0"/>
              </a:rPr>
              <a:t>opplevelser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 rot="20451759">
            <a:off x="6680384" y="2262842"/>
            <a:ext cx="1935832" cy="567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400" dirty="0" smtClean="0">
                <a:latin typeface="Comic Sans MS" panose="030F0702030302020204" pitchFamily="66" charset="0"/>
              </a:rPr>
              <a:t>Noe jeg </a:t>
            </a:r>
            <a:br>
              <a:rPr lang="nb-NO" sz="2400" dirty="0" smtClean="0">
                <a:latin typeface="Comic Sans MS" panose="030F0702030302020204" pitchFamily="66" charset="0"/>
              </a:rPr>
            </a:br>
            <a:r>
              <a:rPr lang="nb-NO" sz="2400" dirty="0" smtClean="0">
                <a:latin typeface="Comic Sans MS" panose="030F0702030302020204" pitchFamily="66" charset="0"/>
              </a:rPr>
              <a:t>lærte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 rot="213588">
            <a:off x="5985093" y="4853989"/>
            <a:ext cx="1935832" cy="567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400" dirty="0" smtClean="0">
                <a:latin typeface="Comic Sans MS" panose="030F0702030302020204" pitchFamily="66" charset="0"/>
              </a:rPr>
              <a:t>Andre </a:t>
            </a:r>
            <a:br>
              <a:rPr lang="nb-NO" sz="2400" dirty="0" smtClean="0">
                <a:latin typeface="Comic Sans MS" panose="030F0702030302020204" pitchFamily="66" charset="0"/>
              </a:rPr>
            </a:br>
            <a:r>
              <a:rPr lang="nb-NO" sz="2400" dirty="0" smtClean="0">
                <a:latin typeface="Comic Sans MS" panose="030F0702030302020204" pitchFamily="66" charset="0"/>
              </a:rPr>
              <a:t>ting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47864" y="1417638"/>
            <a:ext cx="5688632" cy="53237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umbtack, Tack, Pink, Stationery, Pin, Point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345">
            <a:off x="6576049" y="676214"/>
            <a:ext cx="736919" cy="117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0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419100" y="1343946"/>
            <a:ext cx="8291264" cy="75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576588"/>
            <a:ext cx="5257800" cy="74672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 w="25400" cap="flat" cmpd="sng" algn="ctr">
            <a:solidFill>
              <a:srgbClr val="00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5400" dirty="0" smtClean="0"/>
              <a:t>Tenk-par-del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i="1" dirty="0">
                <a:solidFill>
                  <a:schemeClr val="accent2"/>
                </a:solidFill>
              </a:rPr>
              <a:t>H</a:t>
            </a:r>
            <a:r>
              <a:rPr lang="nb-NO" sz="2800" i="1" dirty="0" smtClean="0">
                <a:solidFill>
                  <a:schemeClr val="accent2"/>
                </a:solidFill>
              </a:rPr>
              <a:t>va er en mikrokontroller?</a:t>
            </a:r>
            <a:r>
              <a:rPr lang="nb-NO" sz="2800" dirty="0" smtClean="0"/>
              <a:t> </a:t>
            </a:r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1. Tenk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2. Diskuter med naboen i ett minutt.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800" dirty="0" smtClean="0"/>
              <a:t>3. Del i plenum. </a:t>
            </a:r>
            <a:endParaRPr lang="nb-NO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602">
            <a:off x="5662861" y="3819309"/>
            <a:ext cx="2702863" cy="23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602">
            <a:off x="584573" y="723534"/>
            <a:ext cx="2702863" cy="231515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39952" y="1124744"/>
            <a:ext cx="4628483" cy="1584176"/>
          </a:xfrm>
          <a:prstGeom prst="wedgeRoundRectCallout">
            <a:avLst>
              <a:gd name="adj1" fmla="val -68418"/>
              <a:gd name="adj2" fmla="val -457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En liten datamaskin som kan </a:t>
            </a:r>
            <a:r>
              <a:rPr lang="nb-NO" sz="2200" b="1" dirty="0" smtClean="0"/>
              <a:t>programmeres</a:t>
            </a:r>
            <a:r>
              <a:rPr lang="nb-NO" sz="2200" dirty="0" smtClean="0"/>
              <a:t> til å virke sammen med knapper, lysdioder, motorer, høyttalere og mye mer.</a:t>
            </a:r>
            <a:endParaRPr lang="nb-NO" sz="2200" dirty="0"/>
          </a:p>
        </p:txBody>
      </p:sp>
      <p:pic>
        <p:nvPicPr>
          <p:cNvPr id="6" name="Picture 2" descr="Ugly Christmas Sweater, Christmas Sweater, Christm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6" r="-98"/>
          <a:stretch/>
        </p:blipFill>
        <p:spPr bwMode="auto">
          <a:xfrm>
            <a:off x="1139649" y="5351735"/>
            <a:ext cx="6864697" cy="150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971600" y="3573016"/>
            <a:ext cx="6912768" cy="1058639"/>
          </a:xfrm>
          <a:prstGeom prst="wedgeRoundRectCallout">
            <a:avLst>
              <a:gd name="adj1" fmla="val -17094"/>
              <a:gd name="adj2" fmla="val 1020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Den kan for eksempel kobles til en remse med lysdioder, og få dem til å lyse i forskjellige farger.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2393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6448"/>
            <a:ext cx="5400600" cy="114300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Planlegg modellrom</a:t>
            </a:r>
            <a:endParaRPr lang="nb-NO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4</a:t>
            </a:fld>
            <a:endParaRPr lang="nb-NO"/>
          </a:p>
        </p:txBody>
      </p:sp>
      <p:pic>
        <p:nvPicPr>
          <p:cNvPr id="6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179512" y="1976390"/>
            <a:ext cx="4129601" cy="3205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ykter, Lamper, Lys, Tak, Silhouet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4" t="30441"/>
          <a:stretch/>
        </p:blipFill>
        <p:spPr bwMode="auto">
          <a:xfrm>
            <a:off x="5148064" y="128397"/>
            <a:ext cx="3583987" cy="163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785622" y="2266517"/>
            <a:ext cx="3960440" cy="1347265"/>
          </a:xfrm>
          <a:prstGeom prst="wedgeRoundRectCallout">
            <a:avLst>
              <a:gd name="adj1" fmla="val -50785"/>
              <a:gd name="adj2" fmla="val 693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dere samarbeide to og to, og legge elektrisk anlegg i et modellrom.</a:t>
            </a:r>
            <a:endParaRPr lang="nb-NO" sz="22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456009" y="4749715"/>
            <a:ext cx="4570269" cy="1606635"/>
          </a:xfrm>
          <a:prstGeom prst="wedgeRoundRectCallout">
            <a:avLst>
              <a:gd name="adj1" fmla="val -47724"/>
              <a:gd name="adj2" fmla="val -713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Anlegget skal bestå av to lamper og en bryter, slik som i øvingsoppgavene i læringheftet. Og…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5583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5</a:t>
            </a:fld>
            <a:endParaRPr lang="nb-NO"/>
          </a:p>
        </p:txBody>
      </p:sp>
      <p:pic>
        <p:nvPicPr>
          <p:cNvPr id="6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3173604" y="2204864"/>
            <a:ext cx="3384376" cy="26272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602">
            <a:off x="583999" y="557305"/>
            <a:ext cx="2229126" cy="190937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923928" y="638658"/>
            <a:ext cx="4176464" cy="1142263"/>
          </a:xfrm>
          <a:prstGeom prst="wedgeRoundRectCallout">
            <a:avLst>
              <a:gd name="adj1" fmla="val -74248"/>
              <a:gd name="adj2" fmla="val -26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Det elektriske anlegget skal også bestå av programmert micro:bit.</a:t>
            </a:r>
            <a:endParaRPr lang="en-US" sz="2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1767">
            <a:off x="6210578" y="4008628"/>
            <a:ext cx="1781429" cy="258516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ular Callout 16"/>
          <p:cNvSpPr/>
          <p:nvPr/>
        </p:nvSpPr>
        <p:spPr>
          <a:xfrm>
            <a:off x="1036713" y="5112389"/>
            <a:ext cx="4220954" cy="1343174"/>
          </a:xfrm>
          <a:prstGeom prst="wedgeRoundRectCallout">
            <a:avLst>
              <a:gd name="adj1" fmla="val 76082"/>
              <a:gd name="adj2" fmla="val -415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Velg ett eller flere av programmene i manualen som dere vil bruke til modellrommet.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700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6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41" y="525995"/>
            <a:ext cx="4028812" cy="2612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1" y="1461420"/>
            <a:ext cx="3528392" cy="4961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5736147" y="3212976"/>
            <a:ext cx="3283278" cy="844187"/>
          </a:xfrm>
          <a:prstGeom prst="wedgeEllipseCallout">
            <a:avLst>
              <a:gd name="adj1" fmla="val -52087"/>
              <a:gd name="adj2" fmla="val -88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Er det farlig å slå inn en spiker i veggen?</a:t>
            </a:r>
            <a:endParaRPr lang="nb-NO" sz="2000" dirty="0"/>
          </a:p>
        </p:txBody>
      </p:sp>
      <p:sp>
        <p:nvSpPr>
          <p:cNvPr id="15" name="Oval Callout 14"/>
          <p:cNvSpPr/>
          <p:nvPr/>
        </p:nvSpPr>
        <p:spPr>
          <a:xfrm>
            <a:off x="5311617" y="4274338"/>
            <a:ext cx="3580863" cy="882686"/>
          </a:xfrm>
          <a:prstGeom prst="wedgeEllipseCallout">
            <a:avLst>
              <a:gd name="adj1" fmla="val -51873"/>
              <a:gd name="adj2" fmla="val -80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skjer hvis spikeren treffer en ledning? </a:t>
            </a:r>
            <a:endParaRPr lang="nb-NO" sz="2000" dirty="0"/>
          </a:p>
        </p:txBody>
      </p:sp>
      <p:sp>
        <p:nvSpPr>
          <p:cNvPr id="16" name="Oval Callout 15"/>
          <p:cNvSpPr/>
          <p:nvPr/>
        </p:nvSpPr>
        <p:spPr>
          <a:xfrm>
            <a:off x="4860032" y="5589240"/>
            <a:ext cx="3657495" cy="1080120"/>
          </a:xfrm>
          <a:prstGeom prst="wedgeEllipseCallout">
            <a:avLst>
              <a:gd name="adj1" fmla="val -43392"/>
              <a:gd name="adj2" fmla="val -77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hvis en av ledningene må byttes? Må hele veggen rives?</a:t>
            </a:r>
            <a:endParaRPr lang="nb-NO" sz="20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15079" y="188640"/>
            <a:ext cx="4104456" cy="840382"/>
          </a:xfrm>
          <a:prstGeom prst="wedgeRoundRectCallout">
            <a:avLst>
              <a:gd name="adj1" fmla="val -5403"/>
              <a:gd name="adj2" fmla="val 779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I vanlige, moderne hus ligger det elektriske anlegget inni veggene. </a:t>
            </a:r>
            <a:endParaRPr lang="nb-NO" sz="2000" dirty="0"/>
          </a:p>
        </p:txBody>
      </p:sp>
      <p:pic>
        <p:nvPicPr>
          <p:cNvPr id="18" name="Picture 2" descr="Nail, Tool, Metal, Pointed, Crafts, Spi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1512">
            <a:off x="4231981" y="3238560"/>
            <a:ext cx="753546" cy="150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ular Callout 18"/>
          <p:cNvSpPr/>
          <p:nvPr/>
        </p:nvSpPr>
        <p:spPr>
          <a:xfrm>
            <a:off x="170610" y="5589240"/>
            <a:ext cx="3427753" cy="1152128"/>
          </a:xfrm>
          <a:prstGeom prst="wedgeRoundRectCallout">
            <a:avLst>
              <a:gd name="adj1" fmla="val -439"/>
              <a:gd name="adj2" fmla="val -1140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Derfor ser vi vanligvis ikke koblingsboksene og mesteparten av ledningene.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8586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Forskerføtter og leserøtter\ELEKTRISITET\Bilder\Bilder fra Sonjas lillebror\Rør fra vegg til himling (2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25412" r="24096"/>
          <a:stretch/>
        </p:blipFill>
        <p:spPr bwMode="auto">
          <a:xfrm>
            <a:off x="336998" y="1832092"/>
            <a:ext cx="4748099" cy="38291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7</a:t>
            </a:fld>
            <a:endParaRPr lang="nb-NO"/>
          </a:p>
        </p:txBody>
      </p:sp>
      <p:sp>
        <p:nvSpPr>
          <p:cNvPr id="5" name="Left Arrow 4"/>
          <p:cNvSpPr/>
          <p:nvPr/>
        </p:nvSpPr>
        <p:spPr>
          <a:xfrm>
            <a:off x="4427984" y="3344924"/>
            <a:ext cx="1224136" cy="33071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Left Arrow 6"/>
          <p:cNvSpPr/>
          <p:nvPr/>
        </p:nvSpPr>
        <p:spPr>
          <a:xfrm rot="2082607">
            <a:off x="1326398" y="3665087"/>
            <a:ext cx="1224136" cy="31878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ular Callout 7"/>
          <p:cNvSpPr/>
          <p:nvPr/>
        </p:nvSpPr>
        <p:spPr>
          <a:xfrm>
            <a:off x="503548" y="339309"/>
            <a:ext cx="4536504" cy="864096"/>
          </a:xfrm>
          <a:prstGeom prst="wedgeRoundRectCallout">
            <a:avLst>
              <a:gd name="adj1" fmla="val -21359"/>
              <a:gd name="adj2" fmla="val 924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Elektrikeren legger ledningene i rør.</a:t>
            </a:r>
            <a:endParaRPr lang="nb-NO" sz="22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796136" y="1340768"/>
            <a:ext cx="2592287" cy="855356"/>
          </a:xfrm>
          <a:prstGeom prst="wedgeRoundRectCallout">
            <a:avLst>
              <a:gd name="adj1" fmla="val -55026"/>
              <a:gd name="adj2" fmla="val 1042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Rørene beskytter ledningene.</a:t>
            </a:r>
            <a:endParaRPr lang="nb-NO" sz="22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709847" y="4525531"/>
            <a:ext cx="3096344" cy="1152128"/>
          </a:xfrm>
          <a:prstGeom prst="wedgeRoundRectCallout">
            <a:avLst>
              <a:gd name="adj1" fmla="val -50867"/>
              <a:gd name="adj2" fmla="val -87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Rørene gjør at ledningene kan byttes uten å rive veggen.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7554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8</a:t>
            </a:fld>
            <a:endParaRPr lang="nb-NO"/>
          </a:p>
        </p:txBody>
      </p:sp>
      <p:pic>
        <p:nvPicPr>
          <p:cNvPr id="2050" name="Picture 2" descr="Straws, Tube, Plastic, Colorful, Color, Drink, Thi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3422204"/>
            <a:ext cx="2963898" cy="222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79512" y="1916832"/>
            <a:ext cx="3010932" cy="1058368"/>
          </a:xfrm>
          <a:prstGeom prst="wedgeRoundRectCallout">
            <a:avLst>
              <a:gd name="adj1" fmla="val -15710"/>
              <a:gd name="adj2" fmla="val 80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Vi skal bruke sugerør som elektrikerrør.</a:t>
            </a:r>
            <a:endParaRPr lang="nb-NO" sz="22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259632" y="6092132"/>
            <a:ext cx="5653608" cy="629344"/>
          </a:xfrm>
          <a:prstGeom prst="wedgeRoundRectCallout">
            <a:avLst>
              <a:gd name="adj1" fmla="val -1936"/>
              <a:gd name="adj2" fmla="val -1028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Ledningene utenpå eska skal legges i sugerør.</a:t>
            </a:r>
            <a:endParaRPr lang="nb-NO" sz="2200" dirty="0"/>
          </a:p>
        </p:txBody>
      </p:sp>
      <p:pic>
        <p:nvPicPr>
          <p:cNvPr id="4098" name="Picture 2" descr="N:\BILDER\Blakstad skole 16.02.18\DSC_03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13381" r="51573" b="49656"/>
          <a:stretch/>
        </p:blipFill>
        <p:spPr bwMode="auto">
          <a:xfrm>
            <a:off x="4444703" y="2680449"/>
            <a:ext cx="4250998" cy="29605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53040" y="5728070"/>
            <a:ext cx="3026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Foto: </a:t>
            </a:r>
            <a:r>
              <a:rPr lang="nb-NO" sz="1200" dirty="0" smtClean="0"/>
              <a:t>Kari A. Øverby. Blakstad skole 2018. </a:t>
            </a:r>
            <a:endParaRPr lang="nb-NO" sz="1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79512" y="425116"/>
            <a:ext cx="8856984" cy="1212022"/>
          </a:xfrm>
          <a:prstGeom prst="wedgeRoundRectCallout">
            <a:avLst>
              <a:gd name="adj1" fmla="val 21985"/>
              <a:gd name="adj2" fmla="val 1150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Som i et vanlig moderne hus, skal modellrommet ha skjult elektrisk anlegg.</a:t>
            </a:r>
          </a:p>
          <a:p>
            <a:pPr algn="ctr"/>
            <a:r>
              <a:rPr lang="nb-NO" sz="2200" dirty="0"/>
              <a:t>B</a:t>
            </a:r>
            <a:r>
              <a:rPr lang="nb-NO" sz="2200" dirty="0" smtClean="0"/>
              <a:t>atteri, koblingsbokser og mesteparten av ledningene legges utenpå eska. 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6559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6448"/>
            <a:ext cx="5400600" cy="114300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Planlegg rom til modellhus</a:t>
            </a:r>
            <a:endParaRPr lang="nb-NO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7200-6008-411E-8EB0-E9AEBDA59F32}" type="slidenum">
              <a:rPr lang="nb-NO" smtClean="0"/>
              <a:t>9</a:t>
            </a:fld>
            <a:endParaRPr lang="nb-NO"/>
          </a:p>
        </p:txBody>
      </p:sp>
      <p:pic>
        <p:nvPicPr>
          <p:cNvPr id="6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381608" y="1493841"/>
            <a:ext cx="4129601" cy="3205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mpe, Rosa, Gam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40" y="3261252"/>
            <a:ext cx="685203" cy="12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ykter, Lamper, Lys, Tak, Silhouett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4" t="30441"/>
          <a:stretch/>
        </p:blipFill>
        <p:spPr bwMode="auto">
          <a:xfrm>
            <a:off x="4857894" y="128397"/>
            <a:ext cx="3874157" cy="17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4857894" y="5090934"/>
            <a:ext cx="3528392" cy="1265416"/>
          </a:xfrm>
          <a:prstGeom prst="wedgeEllipseCallout">
            <a:avLst>
              <a:gd name="adj1" fmla="val -51305"/>
              <a:gd name="adj2" fmla="val -81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Hvordan vil dere bruke programmert micro:bit?</a:t>
            </a:r>
            <a:endParaRPr lang="nb-NO" sz="2000" dirty="0"/>
          </a:p>
        </p:txBody>
      </p:sp>
      <p:sp>
        <p:nvSpPr>
          <p:cNvPr id="14" name="Oval Callout 13"/>
          <p:cNvSpPr/>
          <p:nvPr/>
        </p:nvSpPr>
        <p:spPr>
          <a:xfrm>
            <a:off x="5364771" y="2215403"/>
            <a:ext cx="2664296" cy="720080"/>
          </a:xfrm>
          <a:prstGeom prst="wedgeEllipseCallout">
            <a:avLst>
              <a:gd name="adj1" fmla="val -62045"/>
              <a:gd name="adj2" fmla="val 68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slags rom?</a:t>
            </a:r>
            <a:endParaRPr lang="nb-NO" sz="2000" dirty="0"/>
          </a:p>
        </p:txBody>
      </p:sp>
      <p:sp>
        <p:nvSpPr>
          <p:cNvPr id="15" name="Oval Callout 14"/>
          <p:cNvSpPr/>
          <p:nvPr/>
        </p:nvSpPr>
        <p:spPr>
          <a:xfrm>
            <a:off x="5547986" y="3459724"/>
            <a:ext cx="3133922" cy="1134126"/>
          </a:xfrm>
          <a:prstGeom prst="wedgeEllipseCallout">
            <a:avLst>
              <a:gd name="adj1" fmla="val -66562"/>
              <a:gd name="adj2" fmla="val -25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slags lamper? Hvilken </a:t>
            </a:r>
            <a:r>
              <a:rPr lang="nb-NO" sz="2000" b="1" dirty="0" smtClean="0"/>
              <a:t>funksjon</a:t>
            </a:r>
            <a:r>
              <a:rPr lang="nb-NO" sz="2000" dirty="0" smtClean="0"/>
              <a:t> har lampene?</a:t>
            </a:r>
            <a:endParaRPr lang="nb-NO" sz="2000" dirty="0"/>
          </a:p>
        </p:txBody>
      </p:sp>
      <p:pic>
        <p:nvPicPr>
          <p:cNvPr id="11" name="Picture 2" descr="Ugly Christmas Sweater, Christmas Sweater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6" r="-98"/>
          <a:stretch/>
        </p:blipFill>
        <p:spPr bwMode="auto">
          <a:xfrm>
            <a:off x="459336" y="2660685"/>
            <a:ext cx="3974144" cy="87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</TotalTime>
  <Words>676</Words>
  <Application>Microsoft Office PowerPoint</Application>
  <PresentationFormat>On-screen Show (4:3)</PresentationFormat>
  <Paragraphs>93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Wingdings</vt:lpstr>
      <vt:lpstr>Office-tema</vt:lpstr>
      <vt:lpstr>Økt 11</vt:lpstr>
      <vt:lpstr>PowerPoint Presentation</vt:lpstr>
      <vt:lpstr>PowerPoint Presentation</vt:lpstr>
      <vt:lpstr>Planlegg modellrom</vt:lpstr>
      <vt:lpstr>PowerPoint Presentation</vt:lpstr>
      <vt:lpstr>PowerPoint Presentation</vt:lpstr>
      <vt:lpstr>PowerPoint Presentation</vt:lpstr>
      <vt:lpstr>PowerPoint Presentation</vt:lpstr>
      <vt:lpstr>Planlegg rom til modellhus</vt:lpstr>
      <vt:lpstr>PowerPoint Presentation</vt:lpstr>
      <vt:lpstr>Læringsplakat</vt:lpstr>
      <vt:lpstr>Samarbeid to og to:</vt:lpstr>
      <vt:lpstr>PowerPoint Presentation</vt:lpstr>
      <vt:lpstr>PowerPoint Presentation</vt:lpstr>
      <vt:lpstr>PowerPoint Presentation</vt:lpstr>
      <vt:lpstr>Læringsplakat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9</dc:title>
  <dc:creator>Maria Gaare Dahl</dc:creator>
  <cp:lastModifiedBy>Subashini Parameswaran Ruben</cp:lastModifiedBy>
  <cp:revision>172</cp:revision>
  <dcterms:created xsi:type="dcterms:W3CDTF">2017-03-16T11:53:05Z</dcterms:created>
  <dcterms:modified xsi:type="dcterms:W3CDTF">2020-07-01T19:43:41Z</dcterms:modified>
</cp:coreProperties>
</file>