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1" r:id="rId2"/>
    <p:sldId id="342" r:id="rId3"/>
    <p:sldId id="332" r:id="rId4"/>
    <p:sldId id="343" r:id="rId5"/>
    <p:sldId id="306" r:id="rId6"/>
    <p:sldId id="334" r:id="rId7"/>
    <p:sldId id="344" r:id="rId8"/>
    <p:sldId id="336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Celine Aas" initials="CA" lastIdx="5" clrIdx="1">
    <p:extLst>
      <p:ext uri="{19B8F6BF-5375-455C-9EA6-DF929625EA0E}">
        <p15:presenceInfo xmlns:p15="http://schemas.microsoft.com/office/powerpoint/2012/main" userId="S::celineaa@uio.no::f9465f8d-bd98-4bd9-90d5-11deb68f070f" providerId="AD"/>
      </p:ext>
    </p:extLst>
  </p:cmAuthor>
  <p:cmAuthor id="3" name="Aud Ragnhild Skår" initials="ARS" lastIdx="3" clrIdx="2">
    <p:extLst>
      <p:ext uri="{19B8F6BF-5375-455C-9EA6-DF929625EA0E}">
        <p15:presenceInfo xmlns:p15="http://schemas.microsoft.com/office/powerpoint/2012/main" userId="S::audsk@uio.no::7388df45-53e5-46d9-9978-03708b9b2ae9" providerId="AD"/>
      </p:ext>
    </p:extLst>
  </p:cmAuthor>
  <p:cmAuthor id="4" name="Majken Korsager" initials="MK" lastIdx="1" clrIdx="3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 autoAdjust="0"/>
    <p:restoredTop sz="86410" autoAdjust="0"/>
  </p:normalViewPr>
  <p:slideViewPr>
    <p:cSldViewPr snapToGrid="0">
      <p:cViewPr>
        <p:scale>
          <a:sx n="75" d="100"/>
          <a:sy n="75" d="100"/>
        </p:scale>
        <p:origin x="62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72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https://tv.nrk.no/se?v=MSUE11000513</a:t>
            </a:r>
            <a:br>
              <a:rPr lang="nb-NO" dirty="0"/>
            </a:br>
            <a:r>
              <a:rPr lang="nb-NO" dirty="0"/>
              <a:t>Se til 09:55.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26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28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80378-39F3-41DF-9B80-3683BC24C52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42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https://tv.nrk.no/se?v=MSUE11000513&amp;t=594s</a:t>
            </a:r>
            <a:br>
              <a:rPr lang="nb-NO" dirty="0"/>
            </a:br>
            <a:r>
              <a:rPr lang="nb-NO" dirty="0"/>
              <a:t>Se fra 09:55 og ut.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43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?v=MSUE1100051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minz-X52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?v=MSUE11000513&amp;t=594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711" y="809856"/>
            <a:ext cx="5875441" cy="906650"/>
          </a:xfrm>
        </p:spPr>
        <p:txBody>
          <a:bodyPr>
            <a:normAutofit/>
          </a:bodyPr>
          <a:lstStyle/>
          <a:p>
            <a:r>
              <a:rPr lang="nn-NO" sz="4400"/>
              <a:t>Kva for musklar jobbar?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9881" y="2045369"/>
            <a:ext cx="3372405" cy="1169310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Utforsk kroppen  </a:t>
            </a:r>
          </a:p>
        </p:txBody>
      </p:sp>
      <p:pic>
        <p:nvPicPr>
          <p:cNvPr id="1026" name="Picture 2" descr="Fire barn som hopper ute mens de holder hender, ser dem bakfra. Foto">
            <a:extLst>
              <a:ext uri="{FF2B5EF4-FFF2-40B4-BE49-F238E27FC236}">
                <a16:creationId xmlns:a16="http://schemas.microsoft.com/office/drawing/2014/main" id="{76B0EA78-9CA6-481F-BBEC-09B768908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5838" r="10630" b="11914"/>
          <a:stretch/>
        </p:blipFill>
        <p:spPr bwMode="auto">
          <a:xfrm>
            <a:off x="3250817" y="2045369"/>
            <a:ext cx="8930960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5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A00049-4D1D-4958-91F4-0E2ACA89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nn-NO"/>
              <a:t>Grubleteikning: Musklar</a:t>
            </a:r>
          </a:p>
        </p:txBody>
      </p:sp>
      <p:pic>
        <p:nvPicPr>
          <p:cNvPr id="4" name="Plassholder for innhold 7" descr="Tegning av fem ungdommer der den ene bøyer armen. Hver ungdom kommer med hvert sitt synspunkt skrevet inn snakkebobler. Snakkeboble 1: En muskel beveger armen min opp og dytter den ned igjen. Snakkeboble 2: Armen din faller bare ned. Snakkeboble 3: Det er en fjær i albueleddet. Snakkeboble 4: En annen muskel dytter den ned. Snakkeboble 5: En annen muskel drar den ned. ">
            <a:extLst>
              <a:ext uri="{FF2B5EF4-FFF2-40B4-BE49-F238E27FC236}">
                <a16:creationId xmlns:a16="http://schemas.microsoft.com/office/drawing/2014/main" id="{DE9D7362-33D7-4560-9C59-8ED74E06C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0" b="11515"/>
          <a:stretch/>
        </p:blipFill>
        <p:spPr>
          <a:xfrm>
            <a:off x="711200" y="1443356"/>
            <a:ext cx="7914640" cy="5893592"/>
          </a:xfrm>
          <a:prstGeom prst="rect">
            <a:avLst/>
          </a:prstGeom>
          <a:ln>
            <a:noFill/>
          </a:ln>
        </p:spPr>
      </p:pic>
      <p:sp>
        <p:nvSpPr>
          <p:cNvPr id="7" name="Snakkeboble: rektangel med avrundede hjørner 8">
            <a:extLst>
              <a:ext uri="{FF2B5EF4-FFF2-40B4-BE49-F238E27FC236}">
                <a16:creationId xmlns:a16="http://schemas.microsoft.com/office/drawing/2014/main" id="{CD5EEC8D-AAAB-485F-98DF-7E066FC89A42}"/>
              </a:ext>
            </a:extLst>
          </p:cNvPr>
          <p:cNvSpPr/>
          <p:nvPr/>
        </p:nvSpPr>
        <p:spPr>
          <a:xfrm>
            <a:off x="9916174" y="1863520"/>
            <a:ext cx="1981082" cy="1395663"/>
          </a:xfrm>
          <a:prstGeom prst="wedgeRoundRectCallout">
            <a:avLst>
              <a:gd name="adj1" fmla="val -65976"/>
              <a:gd name="adj2" fmla="val 303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Kven er de mest </a:t>
            </a:r>
            <a:r>
              <a:rPr lang="nb-NO" sz="22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einige</a:t>
            </a:r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n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nb-NO" sz="2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Kvi</a:t>
            </a:r>
            <a:r>
              <a:rPr lang="nb-NO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Snakkeboble: rektangel med avrundede hjørner 8">
            <a:extLst>
              <a:ext uri="{FF2B5EF4-FFF2-40B4-BE49-F238E27FC236}">
                <a16:creationId xmlns:a16="http://schemas.microsoft.com/office/drawing/2014/main" id="{48DCA95D-DEE6-4A4C-BE81-8A72A6469D69}"/>
              </a:ext>
            </a:extLst>
          </p:cNvPr>
          <p:cNvSpPr/>
          <p:nvPr/>
        </p:nvSpPr>
        <p:spPr>
          <a:xfrm>
            <a:off x="9916174" y="3844721"/>
            <a:ext cx="1981082" cy="1395663"/>
          </a:xfrm>
          <a:prstGeom prst="wedgeRoundRectCallout">
            <a:avLst>
              <a:gd name="adj1" fmla="val -65976"/>
              <a:gd name="adj2" fmla="val 303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Kven er de mest </a:t>
            </a:r>
            <a:r>
              <a:rPr lang="nn-NO" sz="2200" i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ueinige</a:t>
            </a:r>
            <a:r>
              <a:rPr lang="nn-NO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med? Kvi</a:t>
            </a:r>
            <a:r>
              <a:rPr lang="nn-NO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5B3CEA4-8261-4E0B-94AE-24854368AA4A}"/>
              </a:ext>
            </a:extLst>
          </p:cNvPr>
          <p:cNvSpPr txBox="1"/>
          <p:nvPr/>
        </p:nvSpPr>
        <p:spPr>
          <a:xfrm>
            <a:off x="2803861" y="1685876"/>
            <a:ext cx="186465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1400" dirty="0"/>
              <a:t>Ein muskel beveger armen min opp og dyttar han ned igjen.</a:t>
            </a:r>
          </a:p>
        </p:txBody>
      </p:sp>
      <p:sp>
        <p:nvSpPr>
          <p:cNvPr id="13" name="Snakkeboble: Firkant med avrunda hjørne 12">
            <a:extLst>
              <a:ext uri="{FF2B5EF4-FFF2-40B4-BE49-F238E27FC236}">
                <a16:creationId xmlns:a16="http://schemas.microsoft.com/office/drawing/2014/main" id="{69AA0E0E-8121-4CFF-B02E-7590132A8ECC}"/>
              </a:ext>
            </a:extLst>
          </p:cNvPr>
          <p:cNvSpPr/>
          <p:nvPr/>
        </p:nvSpPr>
        <p:spPr>
          <a:xfrm>
            <a:off x="5054899" y="1484117"/>
            <a:ext cx="2265680" cy="822630"/>
          </a:xfrm>
          <a:prstGeom prst="wedgeRoundRectCallout">
            <a:avLst>
              <a:gd name="adj1" fmla="val 45535"/>
              <a:gd name="adj2" fmla="val 84731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4C44B25-3496-49B1-8FBD-0C28222909B2}"/>
              </a:ext>
            </a:extLst>
          </p:cNvPr>
          <p:cNvSpPr txBox="1"/>
          <p:nvPr/>
        </p:nvSpPr>
        <p:spPr>
          <a:xfrm>
            <a:off x="5287084" y="1601910"/>
            <a:ext cx="18646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1400" dirty="0"/>
              <a:t>Armen din fell berre ned.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6A54D24-17A9-4BFB-8C7D-4245691753D2}"/>
              </a:ext>
            </a:extLst>
          </p:cNvPr>
          <p:cNvSpPr txBox="1"/>
          <p:nvPr/>
        </p:nvSpPr>
        <p:spPr>
          <a:xfrm>
            <a:off x="5444115" y="3197870"/>
            <a:ext cx="1454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1400" dirty="0"/>
              <a:t>Det er ei fjør i olbogeleddet. </a:t>
            </a:r>
          </a:p>
        </p:txBody>
      </p:sp>
      <p:sp>
        <p:nvSpPr>
          <p:cNvPr id="16" name="Snakkeboble: Firkant med avrunda hjørne 15">
            <a:extLst>
              <a:ext uri="{FF2B5EF4-FFF2-40B4-BE49-F238E27FC236}">
                <a16:creationId xmlns:a16="http://schemas.microsoft.com/office/drawing/2014/main" id="{DE032E42-054F-4155-8EFE-DF88D1836EE3}"/>
              </a:ext>
            </a:extLst>
          </p:cNvPr>
          <p:cNvSpPr/>
          <p:nvPr/>
        </p:nvSpPr>
        <p:spPr>
          <a:xfrm>
            <a:off x="3571239" y="5003328"/>
            <a:ext cx="2397761" cy="909791"/>
          </a:xfrm>
          <a:prstGeom prst="wedgeRoundRectCallout">
            <a:avLst>
              <a:gd name="adj1" fmla="val 45535"/>
              <a:gd name="adj2" fmla="val 84731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C664A84-A06F-4244-AC1C-99FF74639100}"/>
              </a:ext>
            </a:extLst>
          </p:cNvPr>
          <p:cNvSpPr txBox="1"/>
          <p:nvPr/>
        </p:nvSpPr>
        <p:spPr>
          <a:xfrm>
            <a:off x="3736190" y="5112273"/>
            <a:ext cx="18646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1400" dirty="0"/>
              <a:t>Ein annan muskel dyttar han ned.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42133BA-CF2E-4443-909B-E48747EC0AF3}"/>
              </a:ext>
            </a:extLst>
          </p:cNvPr>
          <p:cNvSpPr/>
          <p:nvPr/>
        </p:nvSpPr>
        <p:spPr>
          <a:xfrm>
            <a:off x="2926081" y="5033808"/>
            <a:ext cx="599439" cy="90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Snakkeboble: Firkant med avrunda hjørne 18">
            <a:extLst>
              <a:ext uri="{FF2B5EF4-FFF2-40B4-BE49-F238E27FC236}">
                <a16:creationId xmlns:a16="http://schemas.microsoft.com/office/drawing/2014/main" id="{2B582A62-1320-44C2-B764-256B5554A4C1}"/>
              </a:ext>
            </a:extLst>
          </p:cNvPr>
          <p:cNvSpPr/>
          <p:nvPr/>
        </p:nvSpPr>
        <p:spPr>
          <a:xfrm>
            <a:off x="1249681" y="5003328"/>
            <a:ext cx="1676400" cy="664756"/>
          </a:xfrm>
          <a:prstGeom prst="wedgeRoundRectCallout">
            <a:avLst>
              <a:gd name="adj1" fmla="val 5379"/>
              <a:gd name="adj2" fmla="val 82592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908D8B5-79E1-4EDB-9706-91617C9B649C}"/>
              </a:ext>
            </a:extLst>
          </p:cNvPr>
          <p:cNvSpPr txBox="1"/>
          <p:nvPr/>
        </p:nvSpPr>
        <p:spPr>
          <a:xfrm>
            <a:off x="1389230" y="5122705"/>
            <a:ext cx="1496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1400" dirty="0"/>
              <a:t>Ein annan muskel drar han ned.</a:t>
            </a:r>
          </a:p>
        </p:txBody>
      </p:sp>
    </p:spTree>
    <p:extLst>
      <p:ext uri="{BB962C8B-B14F-4D97-AF65-F5344CB8AC3E}">
        <p14:creationId xmlns:p14="http://schemas.microsoft.com/office/powerpoint/2010/main" val="371630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 descr="Skjermdump av NRK-film.">
            <a:hlinkClick r:id="rId3"/>
            <a:extLst>
              <a:ext uri="{FF2B5EF4-FFF2-40B4-BE49-F238E27FC236}">
                <a16:creationId xmlns:a16="http://schemas.microsoft.com/office/drawing/2014/main" id="{CFB45F57-2F48-492A-A0C5-9BB3284D1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8" y="438274"/>
            <a:ext cx="11899787" cy="583436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CD474C2-ADF4-4E33-AFEA-FAAC1DA1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</a:rPr>
              <a:t>Den magiske kroppen</a:t>
            </a:r>
          </a:p>
        </p:txBody>
      </p:sp>
    </p:spTree>
    <p:extLst>
      <p:ext uri="{BB962C8B-B14F-4D97-AF65-F5344CB8AC3E}">
        <p14:creationId xmlns:p14="http://schemas.microsoft.com/office/powerpoint/2010/main" val="248222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A00049-4D1D-4958-91F4-0E2ACA89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nn-NO" dirty="0"/>
              <a:t>Grubleteikning: Oppsummering</a:t>
            </a:r>
          </a:p>
        </p:txBody>
      </p:sp>
      <p:pic>
        <p:nvPicPr>
          <p:cNvPr id="4" name="Plassholder for innhold 7" descr="Tegning av fem ungdommer der den ene bøyer armen. Hver ungdom kommer med hvert sitt synspunkt skrevet inn snakkebobler. Snakkeboble 1: En muskel beveger armen min opp og dytter den ned igjen. Snakkeboble 2: Armen din faller bare ned. Snakkeboble 3: Det er en fjær i albueleddet. Snakkeboble 4: En annen muskel dytter den ned. Snakkeboble 5: En annen muskel drar den ned. ">
            <a:extLst>
              <a:ext uri="{FF2B5EF4-FFF2-40B4-BE49-F238E27FC236}">
                <a16:creationId xmlns:a16="http://schemas.microsoft.com/office/drawing/2014/main" id="{DE9D7362-33D7-4560-9C59-8ED74E06C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0" b="11515"/>
          <a:stretch/>
        </p:blipFill>
        <p:spPr>
          <a:xfrm>
            <a:off x="711200" y="1443356"/>
            <a:ext cx="7914640" cy="5893592"/>
          </a:xfrm>
          <a:prstGeom prst="rect">
            <a:avLst/>
          </a:prstGeom>
          <a:ln>
            <a:noFill/>
          </a:ln>
        </p:spPr>
      </p:pic>
      <p:sp>
        <p:nvSpPr>
          <p:cNvPr id="7" name="Snakkeboble: rektangel med avrundede hjørner 8">
            <a:extLst>
              <a:ext uri="{FF2B5EF4-FFF2-40B4-BE49-F238E27FC236}">
                <a16:creationId xmlns:a16="http://schemas.microsoft.com/office/drawing/2014/main" id="{CD5EEC8D-AAAB-485F-98DF-7E066FC89A42}"/>
              </a:ext>
            </a:extLst>
          </p:cNvPr>
          <p:cNvSpPr/>
          <p:nvPr/>
        </p:nvSpPr>
        <p:spPr>
          <a:xfrm>
            <a:off x="9916174" y="1863520"/>
            <a:ext cx="1981082" cy="1395663"/>
          </a:xfrm>
          <a:prstGeom prst="wedgeRoundRectCallout">
            <a:avLst>
              <a:gd name="adj1" fmla="val -65976"/>
              <a:gd name="adj2" fmla="val 303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Kven er de mest </a:t>
            </a:r>
            <a:r>
              <a:rPr lang="nb-NO" sz="22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einige</a:t>
            </a:r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n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nb-NO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nb-NO" sz="2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Kvi</a:t>
            </a:r>
            <a:r>
              <a:rPr lang="nb-NO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b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Snakkeboble: rektangel med avrundede hjørner 8">
            <a:extLst>
              <a:ext uri="{FF2B5EF4-FFF2-40B4-BE49-F238E27FC236}">
                <a16:creationId xmlns:a16="http://schemas.microsoft.com/office/drawing/2014/main" id="{48DCA95D-DEE6-4A4C-BE81-8A72A6469D69}"/>
              </a:ext>
            </a:extLst>
          </p:cNvPr>
          <p:cNvSpPr/>
          <p:nvPr/>
        </p:nvSpPr>
        <p:spPr>
          <a:xfrm>
            <a:off x="9916174" y="3844721"/>
            <a:ext cx="1981082" cy="1395663"/>
          </a:xfrm>
          <a:prstGeom prst="wedgeRoundRectCallout">
            <a:avLst>
              <a:gd name="adj1" fmla="val -65976"/>
              <a:gd name="adj2" fmla="val 303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Kven er de mest </a:t>
            </a:r>
            <a:r>
              <a:rPr lang="nn-NO" sz="2200" i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ueinige</a:t>
            </a:r>
            <a:r>
              <a:rPr lang="nn-NO" sz="2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med? Kvi</a:t>
            </a:r>
            <a:r>
              <a:rPr lang="nn-NO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5B3CEA4-8261-4E0B-94AE-24854368AA4A}"/>
              </a:ext>
            </a:extLst>
          </p:cNvPr>
          <p:cNvSpPr txBox="1"/>
          <p:nvPr/>
        </p:nvSpPr>
        <p:spPr>
          <a:xfrm>
            <a:off x="2803861" y="1685876"/>
            <a:ext cx="186465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1400" dirty="0"/>
              <a:t>Ein muskel beveger armen min opp og dyttar han ned igjen.</a:t>
            </a:r>
          </a:p>
        </p:txBody>
      </p:sp>
      <p:sp>
        <p:nvSpPr>
          <p:cNvPr id="13" name="Snakkeboble: Firkant med avrunda hjørne 12">
            <a:extLst>
              <a:ext uri="{FF2B5EF4-FFF2-40B4-BE49-F238E27FC236}">
                <a16:creationId xmlns:a16="http://schemas.microsoft.com/office/drawing/2014/main" id="{69AA0E0E-8121-4CFF-B02E-7590132A8ECC}"/>
              </a:ext>
            </a:extLst>
          </p:cNvPr>
          <p:cNvSpPr/>
          <p:nvPr/>
        </p:nvSpPr>
        <p:spPr>
          <a:xfrm>
            <a:off x="5054899" y="1484117"/>
            <a:ext cx="2265680" cy="822630"/>
          </a:xfrm>
          <a:prstGeom prst="wedgeRoundRectCallout">
            <a:avLst>
              <a:gd name="adj1" fmla="val 45535"/>
              <a:gd name="adj2" fmla="val 84731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4C44B25-3496-49B1-8FBD-0C28222909B2}"/>
              </a:ext>
            </a:extLst>
          </p:cNvPr>
          <p:cNvSpPr txBox="1"/>
          <p:nvPr/>
        </p:nvSpPr>
        <p:spPr>
          <a:xfrm>
            <a:off x="5287084" y="1601910"/>
            <a:ext cx="18646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1400" dirty="0"/>
              <a:t>Armen din fell berre ned.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6A54D24-17A9-4BFB-8C7D-4245691753D2}"/>
              </a:ext>
            </a:extLst>
          </p:cNvPr>
          <p:cNvSpPr txBox="1"/>
          <p:nvPr/>
        </p:nvSpPr>
        <p:spPr>
          <a:xfrm>
            <a:off x="5444115" y="3197870"/>
            <a:ext cx="1454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1400" dirty="0"/>
              <a:t>Det er ei fjør i olbogeleddet. </a:t>
            </a:r>
          </a:p>
        </p:txBody>
      </p:sp>
      <p:sp>
        <p:nvSpPr>
          <p:cNvPr id="16" name="Snakkeboble: Firkant med avrunda hjørne 15">
            <a:extLst>
              <a:ext uri="{FF2B5EF4-FFF2-40B4-BE49-F238E27FC236}">
                <a16:creationId xmlns:a16="http://schemas.microsoft.com/office/drawing/2014/main" id="{DE032E42-054F-4155-8EFE-DF88D1836EE3}"/>
              </a:ext>
            </a:extLst>
          </p:cNvPr>
          <p:cNvSpPr/>
          <p:nvPr/>
        </p:nvSpPr>
        <p:spPr>
          <a:xfrm>
            <a:off x="3571239" y="5003328"/>
            <a:ext cx="2397761" cy="909791"/>
          </a:xfrm>
          <a:prstGeom prst="wedgeRoundRectCallout">
            <a:avLst>
              <a:gd name="adj1" fmla="val 45535"/>
              <a:gd name="adj2" fmla="val 84731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C664A84-A06F-4244-AC1C-99FF74639100}"/>
              </a:ext>
            </a:extLst>
          </p:cNvPr>
          <p:cNvSpPr txBox="1"/>
          <p:nvPr/>
        </p:nvSpPr>
        <p:spPr>
          <a:xfrm>
            <a:off x="3736190" y="5112273"/>
            <a:ext cx="18646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1400" dirty="0"/>
              <a:t>Ein annan muskel dyttar han ned.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42133BA-CF2E-4443-909B-E48747EC0AF3}"/>
              </a:ext>
            </a:extLst>
          </p:cNvPr>
          <p:cNvSpPr/>
          <p:nvPr/>
        </p:nvSpPr>
        <p:spPr>
          <a:xfrm>
            <a:off x="2926081" y="5033808"/>
            <a:ext cx="599439" cy="90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Snakkeboble: Firkant med avrunda hjørne 18">
            <a:extLst>
              <a:ext uri="{FF2B5EF4-FFF2-40B4-BE49-F238E27FC236}">
                <a16:creationId xmlns:a16="http://schemas.microsoft.com/office/drawing/2014/main" id="{2B582A62-1320-44C2-B764-256B5554A4C1}"/>
              </a:ext>
            </a:extLst>
          </p:cNvPr>
          <p:cNvSpPr/>
          <p:nvPr/>
        </p:nvSpPr>
        <p:spPr>
          <a:xfrm>
            <a:off x="1249681" y="5003328"/>
            <a:ext cx="1676400" cy="664756"/>
          </a:xfrm>
          <a:prstGeom prst="wedgeRoundRectCallout">
            <a:avLst>
              <a:gd name="adj1" fmla="val 5379"/>
              <a:gd name="adj2" fmla="val 82592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908D8B5-79E1-4EDB-9706-91617C9B649C}"/>
              </a:ext>
            </a:extLst>
          </p:cNvPr>
          <p:cNvSpPr txBox="1"/>
          <p:nvPr/>
        </p:nvSpPr>
        <p:spPr>
          <a:xfrm>
            <a:off x="1389230" y="5122705"/>
            <a:ext cx="1496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1400" dirty="0"/>
              <a:t>Ein annan muskel drar han ned.</a:t>
            </a:r>
          </a:p>
        </p:txBody>
      </p:sp>
    </p:spTree>
    <p:extLst>
      <p:ext uri="{BB962C8B-B14F-4D97-AF65-F5344CB8AC3E}">
        <p14:creationId xmlns:p14="http://schemas.microsoft.com/office/powerpoint/2010/main" val="3023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Korleis verkar musklane?</a:t>
            </a:r>
          </a:p>
        </p:txBody>
      </p:sp>
      <p:pic>
        <p:nvPicPr>
          <p:cNvPr id="4" name="Bilde 3" descr="Skjermdump av animasjon om korleis musklar verkar.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49" y="1908508"/>
            <a:ext cx="7742408" cy="4350328"/>
          </a:xfrm>
          <a:prstGeom prst="rect">
            <a:avLst/>
          </a:prstGeom>
        </p:spPr>
      </p:pic>
      <p:sp>
        <p:nvSpPr>
          <p:cNvPr id="5" name="Snakkeboble: rektangel med avrundede hjørner 8">
            <a:extLst>
              <a:ext uri="{FF2B5EF4-FFF2-40B4-BE49-F238E27FC236}">
                <a16:creationId xmlns:a16="http://schemas.microsoft.com/office/drawing/2014/main" id="{C5599123-1166-4865-9A8F-674558CB1971}"/>
              </a:ext>
            </a:extLst>
          </p:cNvPr>
          <p:cNvSpPr/>
          <p:nvPr/>
        </p:nvSpPr>
        <p:spPr>
          <a:xfrm>
            <a:off x="9704752" y="308785"/>
            <a:ext cx="2118604" cy="1666508"/>
          </a:xfrm>
          <a:prstGeom prst="wedgeRoundRectCallout">
            <a:avLst>
              <a:gd name="adj1" fmla="val -76112"/>
              <a:gd name="adj2" fmla="val 281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n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Musklar kan berre trekke seg saman eller slappe av. </a:t>
            </a:r>
          </a:p>
        </p:txBody>
      </p:sp>
      <p:sp>
        <p:nvSpPr>
          <p:cNvPr id="6" name="Snakkeboble: rektangel med avrundede hjørner 6">
            <a:extLst>
              <a:ext uri="{FF2B5EF4-FFF2-40B4-BE49-F238E27FC236}">
                <a16:creationId xmlns:a16="http://schemas.microsoft.com/office/drawing/2014/main" id="{AB39A41D-1DA5-43E5-87CE-2FCAD72859F0}"/>
              </a:ext>
            </a:extLst>
          </p:cNvPr>
          <p:cNvSpPr/>
          <p:nvPr/>
        </p:nvSpPr>
        <p:spPr>
          <a:xfrm>
            <a:off x="7574973" y="2132530"/>
            <a:ext cx="4248383" cy="1798479"/>
          </a:xfrm>
          <a:prstGeom prst="wedgeRoundRectCallout">
            <a:avLst>
              <a:gd name="adj1" fmla="val -61234"/>
              <a:gd name="adj2" fmla="val -2042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Når musklane trekker seg saman, er dei harde og stramme, </a:t>
            </a:r>
            <a:br>
              <a:rPr lang="nn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n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mens når dei er </a:t>
            </a:r>
            <a:r>
              <a:rPr lang="nn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avslappa, </a:t>
            </a:r>
            <a:br>
              <a:rPr lang="nn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n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dei mjukare. </a:t>
            </a:r>
            <a:endParaRPr lang="nn-NO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nakkeboble: rektangel med avrundede hjørner 7">
            <a:extLst>
              <a:ext uri="{FF2B5EF4-FFF2-40B4-BE49-F238E27FC236}">
                <a16:creationId xmlns:a16="http://schemas.microsoft.com/office/drawing/2014/main" id="{DEA05300-EC33-455E-AEB1-873B491C6F6C}"/>
              </a:ext>
            </a:extLst>
          </p:cNvPr>
          <p:cNvSpPr/>
          <p:nvPr/>
        </p:nvSpPr>
        <p:spPr>
          <a:xfrm>
            <a:off x="7946682" y="4083707"/>
            <a:ext cx="3876675" cy="1798479"/>
          </a:xfrm>
          <a:prstGeom prst="wedgeRoundRectCallout">
            <a:avLst>
              <a:gd name="adj1" fmla="val -60512"/>
              <a:gd name="adj2" fmla="val -220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n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Musklane er organiserte i par,</a:t>
            </a:r>
            <a:br>
              <a:rPr lang="nn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n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slik at nokre musklar trekker armen i den eine retninga, og andre musklar trekker armen i den </a:t>
            </a:r>
            <a:r>
              <a:rPr lang="nn-NO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motsatte</a:t>
            </a:r>
            <a:r>
              <a:rPr lang="nn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retninga.</a:t>
            </a:r>
          </a:p>
        </p:txBody>
      </p:sp>
    </p:spTree>
    <p:extLst>
      <p:ext uri="{BB962C8B-B14F-4D97-AF65-F5344CB8AC3E}">
        <p14:creationId xmlns:p14="http://schemas.microsoft.com/office/powerpoint/2010/main" val="34888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 descr="Skjermdump av NRK-film.">
            <a:hlinkClick r:id="rId3"/>
            <a:extLst>
              <a:ext uri="{FF2B5EF4-FFF2-40B4-BE49-F238E27FC236}">
                <a16:creationId xmlns:a16="http://schemas.microsoft.com/office/drawing/2014/main" id="{28EEE63E-9539-456F-9E0C-CD2B5F33A8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481013"/>
            <a:ext cx="11750675" cy="569595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E107B48-C1BF-4CCB-9451-1D00DD3A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</a:rPr>
              <a:t>Forts. Den magiske kroppen</a:t>
            </a:r>
          </a:p>
        </p:txBody>
      </p:sp>
    </p:spTree>
    <p:extLst>
      <p:ext uri="{BB962C8B-B14F-4D97-AF65-F5344CB8AC3E}">
        <p14:creationId xmlns:p14="http://schemas.microsoft.com/office/powerpoint/2010/main" val="86033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14688D-B524-4D63-9CDD-FC348D07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140"/>
            <a:ext cx="10515600" cy="1325563"/>
          </a:xfrm>
        </p:spPr>
        <p:txBody>
          <a:bodyPr>
            <a:normAutofit/>
          </a:bodyPr>
          <a:lstStyle/>
          <a:p>
            <a:r>
              <a:rPr lang="nn-NO" dirty="0">
                <a:latin typeface="+mn-lt"/>
                <a:ea typeface="Calibri" panose="020F0502020204030204" pitchFamily="34" charset="0"/>
              </a:rPr>
              <a:t>T</a:t>
            </a:r>
            <a:r>
              <a:rPr lang="nn-NO" sz="4400" dirty="0">
                <a:latin typeface="+mn-lt"/>
                <a:ea typeface="Calibri" panose="020F0502020204030204" pitchFamily="34" charset="0"/>
              </a:rPr>
              <a:t>enk-par-del: Kvifor</a:t>
            </a:r>
            <a:r>
              <a:rPr lang="nn-NO" sz="4400" dirty="0">
                <a:effectLst/>
                <a:latin typeface="+mn-lt"/>
                <a:ea typeface="Calibri" panose="020F0502020204030204" pitchFamily="34" charset="0"/>
              </a:rPr>
              <a:t> er det viktig å vere fysisk aktiv og bruke musklane</a:t>
            </a:r>
            <a:r>
              <a:rPr lang="nn-NO" dirty="0">
                <a:latin typeface="+mn-lt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792C53-DC9B-4330-8C07-55951BBD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3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0" i="0" dirty="0">
                <a:solidFill>
                  <a:srgbClr val="000000"/>
                </a:solidFill>
                <a:effectLst/>
              </a:rPr>
              <a:t>Fordi vi blant anna: </a:t>
            </a:r>
          </a:p>
          <a:p>
            <a:r>
              <a:rPr lang="nn-NO" sz="2200" dirty="0"/>
              <a:t>får betre kondisjon og orkar meir</a:t>
            </a:r>
          </a:p>
          <a:p>
            <a:pPr algn="l"/>
            <a:r>
              <a:rPr lang="nn-NO" sz="2200" b="0" i="0" dirty="0">
                <a:solidFill>
                  <a:srgbClr val="000000"/>
                </a:solidFill>
                <a:effectLst/>
              </a:rPr>
              <a:t>konsentrerer oss betre</a:t>
            </a:r>
          </a:p>
          <a:p>
            <a:pPr algn="l"/>
            <a:r>
              <a:rPr lang="nn-NO" sz="2200" dirty="0">
                <a:solidFill>
                  <a:srgbClr val="000000"/>
                </a:solidFill>
              </a:rPr>
              <a:t>hugsar</a:t>
            </a:r>
            <a:r>
              <a:rPr lang="nn-NO" sz="2200" b="0" i="0" dirty="0">
                <a:solidFill>
                  <a:srgbClr val="000000"/>
                </a:solidFill>
                <a:effectLst/>
              </a:rPr>
              <a:t> betre</a:t>
            </a:r>
          </a:p>
          <a:p>
            <a:pPr algn="l"/>
            <a:r>
              <a:rPr lang="nn-NO" sz="2200" dirty="0">
                <a:solidFill>
                  <a:srgbClr val="000000"/>
                </a:solidFill>
              </a:rPr>
              <a:t>blir i betre humør</a:t>
            </a:r>
            <a:endParaRPr lang="nn-NO" sz="22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nn-NO" sz="2200" dirty="0">
                <a:solidFill>
                  <a:srgbClr val="000000"/>
                </a:solidFill>
              </a:rPr>
              <a:t>søv betre</a:t>
            </a:r>
            <a:endParaRPr lang="nn-NO" sz="2200" b="0" i="0" dirty="0">
              <a:solidFill>
                <a:srgbClr val="000000"/>
              </a:solidFill>
              <a:effectLst/>
            </a:endParaRPr>
          </a:p>
          <a:p>
            <a:r>
              <a:rPr lang="nn-NO" sz="2200" b="0" i="0" dirty="0">
                <a:solidFill>
                  <a:srgbClr val="000000"/>
                </a:solidFill>
                <a:effectLst/>
              </a:rPr>
              <a:t>blir mindre sjuke</a:t>
            </a:r>
          </a:p>
          <a:p>
            <a:pPr marL="0" indent="0" algn="l">
              <a:buNone/>
            </a:pPr>
            <a:br>
              <a:rPr lang="nn-NO" sz="2200" dirty="0"/>
            </a:br>
            <a:endParaRPr lang="nn-NO" sz="2200" dirty="0"/>
          </a:p>
        </p:txBody>
      </p:sp>
      <p:sp>
        <p:nvSpPr>
          <p:cNvPr id="8" name="Rektangel: Avrunda hjørne 7">
            <a:extLst>
              <a:ext uri="{FF2B5EF4-FFF2-40B4-BE49-F238E27FC236}">
                <a16:creationId xmlns:a16="http://schemas.microsoft.com/office/drawing/2014/main" id="{27F8B8EE-CA70-45A5-B738-7838F5D34198}"/>
              </a:ext>
            </a:extLst>
          </p:cNvPr>
          <p:cNvSpPr/>
          <p:nvPr/>
        </p:nvSpPr>
        <p:spPr>
          <a:xfrm>
            <a:off x="6178162" y="3311928"/>
            <a:ext cx="4685767" cy="8554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 meir aktiv du er, jo sterkare blir du.</a:t>
            </a:r>
          </a:p>
        </p:txBody>
      </p:sp>
      <p:sp>
        <p:nvSpPr>
          <p:cNvPr id="9" name="Rektangel: Avrunda hjørne 8">
            <a:extLst>
              <a:ext uri="{FF2B5EF4-FFF2-40B4-BE49-F238E27FC236}">
                <a16:creationId xmlns:a16="http://schemas.microsoft.com/office/drawing/2014/main" id="{613C5E91-514F-491A-9DF8-EE806C9E142F}"/>
              </a:ext>
            </a:extLst>
          </p:cNvPr>
          <p:cNvSpPr/>
          <p:nvPr/>
        </p:nvSpPr>
        <p:spPr>
          <a:xfrm>
            <a:off x="6178161" y="4333103"/>
            <a:ext cx="4685767" cy="10462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Å vere fysisk aktiv er viktig </a:t>
            </a:r>
            <a:br>
              <a:rPr lang="nn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n-NO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god helse.</a:t>
            </a:r>
          </a:p>
        </p:txBody>
      </p:sp>
    </p:spTree>
    <p:extLst>
      <p:ext uri="{BB962C8B-B14F-4D97-AF65-F5344CB8AC3E}">
        <p14:creationId xmlns:p14="http://schemas.microsoft.com/office/powerpoint/2010/main" val="8883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14688D-B524-4D63-9CDD-FC348D07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140"/>
            <a:ext cx="10515600" cy="1325563"/>
          </a:xfrm>
        </p:spPr>
        <p:txBody>
          <a:bodyPr>
            <a:normAutofit/>
          </a:bodyPr>
          <a:lstStyle/>
          <a:p>
            <a:r>
              <a:rPr lang="nn-NO">
                <a:effectLst/>
                <a:latin typeface="+mn-lt"/>
                <a:ea typeface="Calibri" panose="020F0502020204030204" pitchFamily="34" charset="0"/>
              </a:rPr>
              <a:t>Kvi</a:t>
            </a:r>
            <a:r>
              <a:rPr lang="nn-NO" sz="4400">
                <a:effectLst/>
                <a:latin typeface="+mn-lt"/>
                <a:ea typeface="Calibri" panose="020F0502020204030204" pitchFamily="34" charset="0"/>
              </a:rPr>
              <a:t>for er det viktig å vere fysisk aktiv </a:t>
            </a:r>
            <a:br>
              <a:rPr lang="nn-NO" sz="4400">
                <a:effectLst/>
                <a:latin typeface="+mn-lt"/>
                <a:ea typeface="Calibri" panose="020F0502020204030204" pitchFamily="34" charset="0"/>
              </a:rPr>
            </a:br>
            <a:r>
              <a:rPr lang="nn-NO" sz="4400">
                <a:effectLst/>
                <a:latin typeface="+mn-lt"/>
                <a:ea typeface="Calibri" panose="020F0502020204030204" pitchFamily="34" charset="0"/>
              </a:rPr>
              <a:t>og ha sterke musklar</a:t>
            </a:r>
            <a:r>
              <a:rPr lang="nn-NO">
                <a:latin typeface="+mn-lt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792C53-DC9B-4330-8C07-55951BBD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3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0" i="0">
                <a:solidFill>
                  <a:srgbClr val="000000"/>
                </a:solidFill>
                <a:effectLst/>
              </a:rPr>
              <a:t>Fordi vi blant anna får: </a:t>
            </a:r>
          </a:p>
          <a:p>
            <a:r>
              <a:rPr lang="nn-NO" sz="2200"/>
              <a:t>betre kondisjon, klarar meir i kvardagen</a:t>
            </a:r>
          </a:p>
          <a:p>
            <a:r>
              <a:rPr lang="nn-NO" sz="2200">
                <a:solidFill>
                  <a:srgbClr val="000000"/>
                </a:solidFill>
              </a:rPr>
              <a:t>auka</a:t>
            </a:r>
            <a:r>
              <a:rPr lang="nn-NO" sz="2200" b="0" i="0">
                <a:solidFill>
                  <a:srgbClr val="000000"/>
                </a:solidFill>
                <a:effectLst/>
              </a:rPr>
              <a:t> forbrenning</a:t>
            </a:r>
          </a:p>
          <a:p>
            <a:pPr algn="l"/>
            <a:r>
              <a:rPr lang="nn-NO" sz="2200" b="0" i="0">
                <a:solidFill>
                  <a:srgbClr val="000000"/>
                </a:solidFill>
                <a:effectLst/>
              </a:rPr>
              <a:t>auka merksemd</a:t>
            </a:r>
          </a:p>
          <a:p>
            <a:pPr algn="l"/>
            <a:r>
              <a:rPr lang="nn-NO" sz="2200" b="0" i="0">
                <a:solidFill>
                  <a:srgbClr val="000000"/>
                </a:solidFill>
                <a:effectLst/>
              </a:rPr>
              <a:t>betre hukommelse</a:t>
            </a:r>
          </a:p>
          <a:p>
            <a:pPr algn="l"/>
            <a:r>
              <a:rPr lang="nn-NO" sz="2200">
                <a:solidFill>
                  <a:srgbClr val="000000"/>
                </a:solidFill>
              </a:rPr>
              <a:t>m</a:t>
            </a:r>
            <a:r>
              <a:rPr lang="nn-NO" sz="2200" b="0" i="0">
                <a:solidFill>
                  <a:srgbClr val="000000"/>
                </a:solidFill>
                <a:effectLst/>
              </a:rPr>
              <a:t>indr</a:t>
            </a:r>
            <a:r>
              <a:rPr lang="nn-NO" sz="2200">
                <a:solidFill>
                  <a:srgbClr val="000000"/>
                </a:solidFill>
              </a:rPr>
              <a:t>e </a:t>
            </a:r>
            <a:r>
              <a:rPr lang="nn-NO" sz="2200" b="0" i="0">
                <a:solidFill>
                  <a:srgbClr val="000000"/>
                </a:solidFill>
                <a:effectLst/>
              </a:rPr>
              <a:t>depresjon og angst</a:t>
            </a:r>
          </a:p>
          <a:p>
            <a:pPr algn="l"/>
            <a:r>
              <a:rPr lang="nn-NO" sz="2200">
                <a:solidFill>
                  <a:srgbClr val="000000"/>
                </a:solidFill>
              </a:rPr>
              <a:t>b</a:t>
            </a:r>
            <a:r>
              <a:rPr lang="nn-NO" sz="2200" b="0" i="0">
                <a:solidFill>
                  <a:srgbClr val="000000"/>
                </a:solidFill>
                <a:effectLst/>
              </a:rPr>
              <a:t>etre søvn</a:t>
            </a:r>
          </a:p>
          <a:p>
            <a:r>
              <a:rPr lang="nn-NO" sz="2200">
                <a:solidFill>
                  <a:srgbClr val="000000"/>
                </a:solidFill>
              </a:rPr>
              <a:t>b</a:t>
            </a:r>
            <a:r>
              <a:rPr lang="nn-NO" sz="2200" b="0" i="0">
                <a:solidFill>
                  <a:srgbClr val="000000"/>
                </a:solidFill>
                <a:effectLst/>
              </a:rPr>
              <a:t>etre regulering av sukker og feitt i blodet så vi blir mindre sjuke</a:t>
            </a:r>
          </a:p>
          <a:p>
            <a:pPr marL="0" indent="0" algn="l">
              <a:buNone/>
            </a:pPr>
            <a:br>
              <a:rPr lang="nn-NO" sz="2200"/>
            </a:br>
            <a:endParaRPr lang="nn-NO" sz="2200"/>
          </a:p>
        </p:txBody>
      </p:sp>
      <p:sp>
        <p:nvSpPr>
          <p:cNvPr id="7" name="Rektangel: Avrunda hjørne 6">
            <a:extLst>
              <a:ext uri="{FF2B5EF4-FFF2-40B4-BE49-F238E27FC236}">
                <a16:creationId xmlns:a16="http://schemas.microsoft.com/office/drawing/2014/main" id="{CEEA72A1-100A-4B01-80DC-99E91CAAA003}"/>
              </a:ext>
            </a:extLst>
          </p:cNvPr>
          <p:cNvSpPr/>
          <p:nvPr/>
        </p:nvSpPr>
        <p:spPr>
          <a:xfrm>
            <a:off x="6771503" y="2067704"/>
            <a:ext cx="4685767" cy="20594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Når du er aktiv, skjer det ting i kroppen med éin gong, du blir litt andpusten, får høgare puls og blir varmare. Om du aukar aktivitetsnivået over tid, blir du sterkare.</a:t>
            </a:r>
          </a:p>
        </p:txBody>
      </p:sp>
      <p:sp>
        <p:nvSpPr>
          <p:cNvPr id="12" name="Rektangel: Avrunda hjørne 11">
            <a:extLst>
              <a:ext uri="{FF2B5EF4-FFF2-40B4-BE49-F238E27FC236}">
                <a16:creationId xmlns:a16="http://schemas.microsoft.com/office/drawing/2014/main" id="{F2F6E0B7-7FEF-4FAD-9136-A647D68E03DC}"/>
              </a:ext>
            </a:extLst>
          </p:cNvPr>
          <p:cNvSpPr/>
          <p:nvPr/>
        </p:nvSpPr>
        <p:spPr>
          <a:xfrm>
            <a:off x="6771503" y="4330700"/>
            <a:ext cx="4685767" cy="965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sterk kropp er </a:t>
            </a:r>
            <a:br>
              <a:rPr lang="nn-NO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n-NO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viktig for god helse.</a:t>
            </a:r>
          </a:p>
        </p:txBody>
      </p:sp>
    </p:spTree>
    <p:extLst>
      <p:ext uri="{BB962C8B-B14F-4D97-AF65-F5344CB8AC3E}">
        <p14:creationId xmlns:p14="http://schemas.microsoft.com/office/powerpoint/2010/main" val="227236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411</Words>
  <Application>Microsoft Office PowerPoint</Application>
  <PresentationFormat>Breiskjerm</PresentationFormat>
  <Paragraphs>55</Paragraphs>
  <Slides>8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Kva for musklar jobbar?</vt:lpstr>
      <vt:lpstr>Grubleteikning: Musklar</vt:lpstr>
      <vt:lpstr>Den magiske kroppen</vt:lpstr>
      <vt:lpstr>Grubleteikning: Oppsummering</vt:lpstr>
      <vt:lpstr>Korleis verkar musklane?</vt:lpstr>
      <vt:lpstr>Forts. Den magiske kroppen</vt:lpstr>
      <vt:lpstr>Tenk-par-del: Kvifor er det viktig å vere fysisk aktiv og bruke musklane?</vt:lpstr>
      <vt:lpstr>Kvifor er det viktig å vere fysisk aktiv  og ha sterke musklar?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Aud Ragnhild Skår</cp:lastModifiedBy>
  <cp:revision>165</cp:revision>
  <dcterms:created xsi:type="dcterms:W3CDTF">2020-07-27T11:27:57Z</dcterms:created>
  <dcterms:modified xsi:type="dcterms:W3CDTF">2023-03-09T13:30:18Z</dcterms:modified>
</cp:coreProperties>
</file>