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576" r:id="rId2"/>
    <p:sldId id="539" r:id="rId3"/>
    <p:sldId id="614" r:id="rId4"/>
    <p:sldId id="521" r:id="rId5"/>
    <p:sldId id="609" r:id="rId6"/>
    <p:sldId id="605" r:id="rId7"/>
    <p:sldId id="522" r:id="rId8"/>
    <p:sldId id="619" r:id="rId9"/>
    <p:sldId id="606" r:id="rId10"/>
    <p:sldId id="502" r:id="rId11"/>
    <p:sldId id="507" r:id="rId12"/>
    <p:sldId id="532" r:id="rId13"/>
    <p:sldId id="515" r:id="rId14"/>
    <p:sldId id="517" r:id="rId15"/>
    <p:sldId id="519" r:id="rId16"/>
    <p:sldId id="520" r:id="rId17"/>
    <p:sldId id="607" r:id="rId18"/>
    <p:sldId id="525" r:id="rId19"/>
    <p:sldId id="527" r:id="rId20"/>
    <p:sldId id="340" r:id="rId21"/>
    <p:sldId id="364" r:id="rId22"/>
    <p:sldId id="290" r:id="rId23"/>
    <p:sldId id="526" r:id="rId24"/>
    <p:sldId id="536" r:id="rId25"/>
    <p:sldId id="535" r:id="rId26"/>
    <p:sldId id="601" r:id="rId27"/>
    <p:sldId id="355" r:id="rId28"/>
    <p:sldId id="533" r:id="rId29"/>
    <p:sldId id="546" r:id="rId30"/>
    <p:sldId id="543" r:id="rId31"/>
    <p:sldId id="542" r:id="rId32"/>
    <p:sldId id="608" r:id="rId33"/>
    <p:sldId id="393" r:id="rId34"/>
    <p:sldId id="462" r:id="rId35"/>
    <p:sldId id="615" r:id="rId36"/>
    <p:sldId id="464" r:id="rId37"/>
    <p:sldId id="616" r:id="rId38"/>
    <p:sldId id="534" r:id="rId39"/>
    <p:sldId id="612" r:id="rId40"/>
    <p:sldId id="617" r:id="rId41"/>
    <p:sldId id="298" r:id="rId42"/>
    <p:sldId id="613" r:id="rId43"/>
    <p:sldId id="538" r:id="rId44"/>
    <p:sldId id="498" r:id="rId45"/>
    <p:sldId id="618" r:id="rId46"/>
    <p:sldId id="569" r:id="rId47"/>
    <p:sldId id="442" r:id="rId48"/>
    <p:sldId id="425" r:id="rId49"/>
    <p:sldId id="545" r:id="rId50"/>
    <p:sldId id="279" r:id="rId5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BEE"/>
    <a:srgbClr val="285770"/>
    <a:srgbClr val="EBEBDB"/>
    <a:srgbClr val="E1EAE7"/>
    <a:srgbClr val="F8F8F8"/>
    <a:srgbClr val="6F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65429-2C99-44F3-AA62-2E438FA96ECB}" v="1" dt="2024-11-20T11:40:20.782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emastil 2 – uthev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stil 2 – uthevin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 stil 1 – uthev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6" autoAdjust="0"/>
    <p:restoredTop sz="68589" autoAdjust="0"/>
  </p:normalViewPr>
  <p:slideViewPr>
    <p:cSldViewPr snapToGrid="0">
      <p:cViewPr varScale="1">
        <p:scale>
          <a:sx n="89" d="100"/>
          <a:sy n="89" d="100"/>
        </p:scale>
        <p:origin x="204" y="84"/>
      </p:cViewPr>
      <p:guideLst/>
    </p:cSldViewPr>
  </p:slideViewPr>
  <p:outlineViewPr>
    <p:cViewPr>
      <p:scale>
        <a:sx n="33" d="100"/>
        <a:sy n="33" d="100"/>
      </p:scale>
      <p:origin x="0" y="-156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 Ragnhild Skår" userId="7388df45-53e5-46d9-9978-03708b9b2ae9" providerId="ADAL" clId="{8AD65429-2C99-44F3-AA62-2E438FA96ECB}"/>
    <pc:docChg chg="addSld modSld">
      <pc:chgData name="Aud Ragnhild Skår" userId="7388df45-53e5-46d9-9978-03708b9b2ae9" providerId="ADAL" clId="{8AD65429-2C99-44F3-AA62-2E438FA96ECB}" dt="2024-11-20T11:40:24.008" v="19" actId="20577"/>
      <pc:docMkLst>
        <pc:docMk/>
      </pc:docMkLst>
      <pc:sldChg chg="modNotesTx">
        <pc:chgData name="Aud Ragnhild Skår" userId="7388df45-53e5-46d9-9978-03708b9b2ae9" providerId="ADAL" clId="{8AD65429-2C99-44F3-AA62-2E438FA96ECB}" dt="2024-11-20T09:20:27.109" v="4" actId="20577"/>
        <pc:sldMkLst>
          <pc:docMk/>
          <pc:sldMk cId="1398460541" sldId="355"/>
        </pc:sldMkLst>
      </pc:sldChg>
      <pc:sldChg chg="modNotesTx">
        <pc:chgData name="Aud Ragnhild Skår" userId="7388df45-53e5-46d9-9978-03708b9b2ae9" providerId="ADAL" clId="{8AD65429-2C99-44F3-AA62-2E438FA96ECB}" dt="2024-11-20T09:20:30.205" v="5" actId="6549"/>
        <pc:sldMkLst>
          <pc:docMk/>
          <pc:sldMk cId="3506823264" sldId="533"/>
        </pc:sldMkLst>
      </pc:sldChg>
      <pc:sldChg chg="modSp mod">
        <pc:chgData name="Aud Ragnhild Skår" userId="7388df45-53e5-46d9-9978-03708b9b2ae9" providerId="ADAL" clId="{8AD65429-2C99-44F3-AA62-2E438FA96ECB}" dt="2024-11-20T09:21:34.532" v="16" actId="20577"/>
        <pc:sldMkLst>
          <pc:docMk/>
          <pc:sldMk cId="3921787864" sldId="542"/>
        </pc:sldMkLst>
        <pc:spChg chg="mod">
          <ac:chgData name="Aud Ragnhild Skår" userId="7388df45-53e5-46d9-9978-03708b9b2ae9" providerId="ADAL" clId="{8AD65429-2C99-44F3-AA62-2E438FA96ECB}" dt="2024-11-20T09:21:34.532" v="16" actId="20577"/>
          <ac:spMkLst>
            <pc:docMk/>
            <pc:sldMk cId="3921787864" sldId="542"/>
            <ac:spMk id="7" creationId="{2EEEFCC1-B666-B908-CD22-BEACE81A4DDD}"/>
          </ac:spMkLst>
        </pc:spChg>
      </pc:sldChg>
      <pc:sldChg chg="modSp add mod">
        <pc:chgData name="Aud Ragnhild Skår" userId="7388df45-53e5-46d9-9978-03708b9b2ae9" providerId="ADAL" clId="{8AD65429-2C99-44F3-AA62-2E438FA96ECB}" dt="2024-11-20T11:40:24.008" v="19" actId="20577"/>
        <pc:sldMkLst>
          <pc:docMk/>
          <pc:sldMk cId="440179297" sldId="630"/>
        </pc:sldMkLst>
        <pc:spChg chg="mod">
          <ac:chgData name="Aud Ragnhild Skår" userId="7388df45-53e5-46d9-9978-03708b9b2ae9" providerId="ADAL" clId="{8AD65429-2C99-44F3-AA62-2E438FA96ECB}" dt="2024-11-20T11:40:24.008" v="19" actId="20577"/>
          <ac:spMkLst>
            <pc:docMk/>
            <pc:sldMk cId="440179297" sldId="630"/>
            <ac:spMk id="3" creationId="{1E04DFAE-E613-184B-ED35-CB949829386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1: 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2: 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3: 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99516" custLinFactNeighborY="333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99516" custLinFactNeighborY="333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99516" custLinFactNeighborY="333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359125" y="359125"/>
          <a:ext cx="2592288" cy="1874036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1: 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518457"/>
        <a:ext cx="1874036" cy="1555372"/>
      </dsp:txXfrm>
    </dsp:sp>
    <dsp:sp modelId="{CCCFB7B9-989E-4C2D-9B79-7CFCABACB654}">
      <dsp:nvSpPr>
        <dsp:cNvPr id="0" name=""/>
        <dsp:cNvSpPr/>
      </dsp:nvSpPr>
      <dsp:spPr>
        <a:xfrm rot="16200000">
          <a:off x="1590564" y="359125"/>
          <a:ext cx="2592288" cy="1874036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2: 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1949690" y="518457"/>
        <a:ext cx="1874036" cy="1555372"/>
      </dsp:txXfrm>
    </dsp:sp>
    <dsp:sp modelId="{2016B381-F3AF-4003-80AF-A07A6EE97F23}">
      <dsp:nvSpPr>
        <dsp:cNvPr id="0" name=""/>
        <dsp:cNvSpPr/>
      </dsp:nvSpPr>
      <dsp:spPr>
        <a:xfrm rot="16200000">
          <a:off x="3530900" y="359125"/>
          <a:ext cx="2592288" cy="1874036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3: 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3890026" y="518457"/>
        <a:ext cx="1874036" cy="1555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414860" y="414860"/>
          <a:ext cx="2731676" cy="1901955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546334"/>
        <a:ext cx="1901955" cy="1639006"/>
      </dsp:txXfrm>
    </dsp:sp>
    <dsp:sp modelId="{CCCFB7B9-989E-4C2D-9B79-7CFCABACB654}">
      <dsp:nvSpPr>
        <dsp:cNvPr id="0" name=""/>
        <dsp:cNvSpPr/>
      </dsp:nvSpPr>
      <dsp:spPr>
        <a:xfrm rot="16200000">
          <a:off x="1563875" y="414860"/>
          <a:ext cx="2731676" cy="1901955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1978736" y="546334"/>
        <a:ext cx="1901955" cy="1639006"/>
      </dsp:txXfrm>
    </dsp:sp>
    <dsp:sp modelId="{2016B381-F3AF-4003-80AF-A07A6EE97F23}">
      <dsp:nvSpPr>
        <dsp:cNvPr id="0" name=""/>
        <dsp:cNvSpPr/>
      </dsp:nvSpPr>
      <dsp:spPr>
        <a:xfrm rot="16200000">
          <a:off x="3533118" y="414860"/>
          <a:ext cx="2731676" cy="1901955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3947979" y="546334"/>
        <a:ext cx="1901955" cy="1639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303194" y="303194"/>
          <a:ext cx="2430339" cy="1823950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486067"/>
        <a:ext cx="1823950" cy="1458203"/>
      </dsp:txXfrm>
    </dsp:sp>
    <dsp:sp modelId="{CCCFB7B9-989E-4C2D-9B79-7CFCABACB654}">
      <dsp:nvSpPr>
        <dsp:cNvPr id="0" name=""/>
        <dsp:cNvSpPr/>
      </dsp:nvSpPr>
      <dsp:spPr>
        <a:xfrm rot="16200000">
          <a:off x="1594388" y="303194"/>
          <a:ext cx="2430339" cy="1823950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1897583" y="486067"/>
        <a:ext cx="1823950" cy="1458203"/>
      </dsp:txXfrm>
    </dsp:sp>
    <dsp:sp modelId="{2016B381-F3AF-4003-80AF-A07A6EE97F23}">
      <dsp:nvSpPr>
        <dsp:cNvPr id="0" name=""/>
        <dsp:cNvSpPr/>
      </dsp:nvSpPr>
      <dsp:spPr>
        <a:xfrm rot="16200000">
          <a:off x="3482867" y="303194"/>
          <a:ext cx="2430339" cy="1823950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3786062" y="486067"/>
        <a:ext cx="1823950" cy="1458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5740EF2-BF26-D74B-B76B-2264CCA3BAAA}" type="datetimeFigureOut">
              <a:rPr lang="nb-NO" smtClean="0"/>
              <a:pPr/>
              <a:t>21.11.2024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90EDEF5-C786-594C-A590-441095D3935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8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</a:t>
            </a:r>
          </a:p>
          <a:p>
            <a:r>
              <a:rPr lang="nb-NO" dirty="0"/>
              <a:t>13.30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2531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17FC-A72A-4869-8C14-292CA057AF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9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581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61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531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 14.30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096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7464A-FC78-47D8-8005-52B4C148E81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722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250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48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575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295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47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</a:t>
            </a:r>
          </a:p>
          <a:p>
            <a:endParaRPr lang="nb-NO" dirty="0"/>
          </a:p>
          <a:p>
            <a:r>
              <a:rPr lang="nb-NO" dirty="0"/>
              <a:t>Etter denne (14.45): pause 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164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15.00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686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415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3769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15.15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812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743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601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78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323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</a:t>
            </a:r>
          </a:p>
          <a:p>
            <a:r>
              <a:rPr lang="nb-NO" dirty="0"/>
              <a:t>15.20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32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2529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070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754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03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75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030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299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 15.30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42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8744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Gjøre denne (litt kjappere)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9499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926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 15.40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45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0694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672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49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4522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6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i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78081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E2583-4F94-45FE-BFCE-EAC97B499C0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7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90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Etter denne: 13.45</a:t>
            </a:r>
          </a:p>
          <a:p>
            <a:r>
              <a:rPr lang="nb-NO" dirty="0"/>
              <a:t>Pause 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12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 14.00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103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36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92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med 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B32EE4A5-2561-8CBC-5DD7-1BE69BA7B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EBF1FAB0-B014-B437-5FF0-37A93F75F1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–Etterarbei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person, innendørs, computer, vegg&#10;&#10;Automatisk generert beskrivelse">
            <a:extLst>
              <a:ext uri="{FF2B5EF4-FFF2-40B4-BE49-F238E27FC236}">
                <a16:creationId xmlns:a16="http://schemas.microsoft.com/office/drawing/2014/main" id="{ECC6E47F-5915-B0DC-0902-1E0453749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-2" y="-2"/>
            <a:ext cx="12192001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61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5F259A0-C79D-3144-4D91-177077E8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72C139-93D1-A791-26CC-900DBDC01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9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grått vind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01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_grått vindu og minut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>
            <a:lvl1pPr>
              <a:defRPr b="1"/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0B5B0D5-6887-F98E-EE21-7BBD4C07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59538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0DA1291-4E8B-FB19-6351-63D65ED4E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888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ed minut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E1E731-8639-C84F-99F1-E6D90F24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5135D4-1B62-464F-DA72-5073D08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61868083-FE11-5197-6359-48C64B60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US" sz="280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minutter</a:t>
            </a:r>
            <a:endParaRPr lang="en-US" sz="2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8" descr="Stoppeklokke">
            <a:extLst>
              <a:ext uri="{FF2B5EF4-FFF2-40B4-BE49-F238E27FC236}">
                <a16:creationId xmlns:a16="http://schemas.microsoft.com/office/drawing/2014/main" id="{5DB20F6D-F30F-6874-6027-F12D2168D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7362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00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7352247-872F-53EF-2155-7DA140155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4C37A712-E21A-F5DF-3977-1AF5B10B2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8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086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6995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7C3DC44B-A964-5057-2E4A-D80E37D5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41FBF3A-6E2D-0375-5078-CB87AFCE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925FE3F4-A048-FE58-B894-6E7185F5A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3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7A0256-B464-E11C-ABCC-3FE20E35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0C461D-8A84-8210-BD51-E24EDF11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8240A463-623C-1D5A-EAA8-466CF7AC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37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1C8706-5957-F8BD-A51E-0B73A58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5CA953-7A3E-AE2B-899C-5D90CB71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419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39A6D3-4C92-EAB0-060B-A0A563FD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72806-8FD0-EDA8-6A98-095A6DD8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B08B8F-00BD-2C3A-1D21-1DF4BD4C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E659E5FA-4091-DC14-98EC-19F37FC8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5732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A1AB34-0FD9-5234-0135-36A6013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3DD2C40-6712-BBD3-8E57-2EFAA15E2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6F8DFF-228B-6C53-E640-D97129F9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422F79A-8D19-DED0-798A-6150EFAE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72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2B21-64C0-4AD7-ADC1-60D1B6E101FC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6EF0-1A67-43BF-80B9-9AEBD3651F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487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87613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Takk</a:t>
            </a:r>
            <a:r>
              <a:rPr lang="en-US" dirty="0"/>
              <a:t> for meg!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F723-E0D7-4326-B534-077653B24964}" type="datetimeFigureOut">
              <a:rPr lang="nb-NO" smtClean="0"/>
              <a:t>21.11.2024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4F15-9B37-4623-A3F8-2D1B71FD6A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823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015FE4D-3A7F-CC38-D0D7-753DD5BA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584" b="35266"/>
          <a:stretch/>
        </p:blipFill>
        <p:spPr>
          <a:xfrm>
            <a:off x="0" y="-34786"/>
            <a:ext cx="12192000" cy="4563794"/>
          </a:xfrm>
          <a:prstGeom prst="rect">
            <a:avLst/>
          </a:prstGeom>
        </p:spPr>
      </p:pic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5" name="Bilde 4" descr="Et bilde som inneholder person, klær, tre, utendørs&#10;&#10;Automatisk generert beskrivelse">
            <a:extLst>
              <a:ext uri="{FF2B5EF4-FFF2-40B4-BE49-F238E27FC236}">
                <a16:creationId xmlns:a16="http://schemas.microsoft.com/office/drawing/2014/main" id="{A79F12A4-85B1-7154-BE20-D3C77347C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4131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10407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23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11" name="Bilde 10" descr="Et bilde som inneholder person, tre, klær, utendørs&#10;&#10;Automatisk generert beskrivelse">
            <a:extLst>
              <a:ext uri="{FF2B5EF4-FFF2-40B4-BE49-F238E27FC236}">
                <a16:creationId xmlns:a16="http://schemas.microsoft.com/office/drawing/2014/main" id="{060FB5FD-36E8-CD1E-3B2E-A7D534B2E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090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32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1" name="Bilde 10" descr="Et bilde som inneholder person, utendørs, klær, plante&#10;&#10;Automatisk generert beskrivelse">
            <a:extLst>
              <a:ext uri="{FF2B5EF4-FFF2-40B4-BE49-F238E27FC236}">
                <a16:creationId xmlns:a16="http://schemas.microsoft.com/office/drawing/2014/main" id="{6DB47F10-7B67-5465-250E-A52EC4955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1" cy="4530903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-2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67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5" name="Bilde 4" descr="Et bilde som inneholder utendørs, himmel, gress, konstruksjon&#10;&#10;Automatisk generert beskrivelse">
            <a:extLst>
              <a:ext uri="{FF2B5EF4-FFF2-40B4-BE49-F238E27FC236}">
                <a16:creationId xmlns:a16="http://schemas.microsoft.com/office/drawing/2014/main" id="{FFBE33D4-9505-D84B-C760-B73F9BA0D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53090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" y="0"/>
            <a:ext cx="12191999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29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–Forarbei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219200" y="0"/>
            <a:ext cx="109728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person, klær, computer, innendørs&#10;&#10;Automatisk generert beskrivelse">
            <a:extLst>
              <a:ext uri="{FF2B5EF4-FFF2-40B4-BE49-F238E27FC236}">
                <a16:creationId xmlns:a16="http://schemas.microsoft.com/office/drawing/2014/main" id="{417F25E4-CDDF-D6BE-833F-76FF05D07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65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–Utprøv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 descr="Et bilde som inneholder person, klær, utendørs, gress&#10;&#10;Automatisk generert beskrivelse">
            <a:extLst>
              <a:ext uri="{FF2B5EF4-FFF2-40B4-BE49-F238E27FC236}">
                <a16:creationId xmlns:a16="http://schemas.microsoft.com/office/drawing/2014/main" id="{554C4A56-CB58-5507-0322-18204F8A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050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65F2C74-739A-8025-56A1-47208785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33AC08-433E-35CE-329A-AA028734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1533D5-E1E0-4775-3F17-9AD302994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35AE09-36C3-B55D-9738-5EF2E9B78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A745D962-C5E0-4A44-9AB9-993321B6FEF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ADF5A1C3-9884-71E2-BFC6-5CAF15BCE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EABDCD83-4E1C-5C48-9E4D-4CCE995C0134}" type="datetimeFigureOut">
              <a:rPr lang="nb-NO" smtClean="0"/>
              <a:pPr/>
              <a:t>21.11.2024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53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5" r:id="rId3"/>
    <p:sldLayoutId id="2147483668" r:id="rId4"/>
    <p:sldLayoutId id="2147483669" r:id="rId5"/>
    <p:sldLayoutId id="2147483667" r:id="rId6"/>
    <p:sldLayoutId id="2147483666" r:id="rId7"/>
    <p:sldLayoutId id="2147483670" r:id="rId8"/>
    <p:sldLayoutId id="2147483671" r:id="rId9"/>
    <p:sldLayoutId id="2147483672" r:id="rId10"/>
    <p:sldLayoutId id="2147483660" r:id="rId11"/>
    <p:sldLayoutId id="2147483650" r:id="rId12"/>
    <p:sldLayoutId id="2147483658" r:id="rId13"/>
    <p:sldLayoutId id="2147483663" r:id="rId14"/>
    <p:sldLayoutId id="2147483651" r:id="rId15"/>
    <p:sldLayoutId id="2147483664" r:id="rId16"/>
    <p:sldLayoutId id="2147483652" r:id="rId17"/>
    <p:sldLayoutId id="2147483661" r:id="rId18"/>
    <p:sldLayoutId id="2147483653" r:id="rId19"/>
    <p:sldLayoutId id="2147483662" r:id="rId20"/>
    <p:sldLayoutId id="2147483654" r:id="rId21"/>
    <p:sldLayoutId id="2147483655" r:id="rId22"/>
    <p:sldLayoutId id="2147483656" r:id="rId23"/>
    <p:sldLayoutId id="2147483657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naturfag.no/elektrisitet" TargetMode="Externa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naturfag.no/kroppe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1FEE5-523C-5EB8-B402-A1C5B7A92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La elevene utforske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04DFAE-E613-184B-ED35-CB949829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377649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eforklaring formet som et avrundet rektangel 4">
            <a:extLst>
              <a:ext uri="{FF2B5EF4-FFF2-40B4-BE49-F238E27FC236}">
                <a16:creationId xmlns:a16="http://schemas.microsoft.com/office/drawing/2014/main" id="{24804D46-07FB-6D46-A8BF-3E64F0C58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9776" y="787682"/>
            <a:ext cx="5400600" cy="1368152"/>
          </a:xfrm>
          <a:prstGeom prst="wedgeRoundRectCallout">
            <a:avLst>
              <a:gd name="adj1" fmla="val -64142"/>
              <a:gd name="adj2" fmla="val 5072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 skal nå få gjøre en aktivitet i elevrolle, der tema er tilpasninger hos dyr.</a:t>
            </a:r>
          </a:p>
        </p:txBody>
      </p:sp>
      <p:sp>
        <p:nvSpPr>
          <p:cNvPr id="8" name="Bildeforklaring formet som et avrundet rektangel 3">
            <a:extLst>
              <a:ext uri="{FF2B5EF4-FFF2-40B4-BE49-F238E27FC236}">
                <a16:creationId xmlns:a16="http://schemas.microsoft.com/office/drawing/2014/main" id="{9FA9FD6A-9A05-4DE5-9B0F-74538C7BF02C}"/>
              </a:ext>
            </a:extLst>
          </p:cNvPr>
          <p:cNvSpPr/>
          <p:nvPr/>
        </p:nvSpPr>
        <p:spPr>
          <a:xfrm>
            <a:off x="4079776" y="2524157"/>
            <a:ext cx="4248472" cy="1152128"/>
          </a:xfrm>
          <a:prstGeom prst="wedgeRoundRectCallout">
            <a:avLst>
              <a:gd name="adj1" fmla="val -67480"/>
              <a:gd name="adj2" fmla="val -250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Dette er en 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eksempelaktivitet som vi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senere skal bruke som utgangspunkt for refleksjon.  </a:t>
            </a:r>
          </a:p>
        </p:txBody>
      </p:sp>
      <p:pic>
        <p:nvPicPr>
          <p:cNvPr id="2" name="Bilde 3">
            <a:extLst>
              <a:ext uri="{FF2B5EF4-FFF2-40B4-BE49-F238E27FC236}">
                <a16:creationId xmlns:a16="http://schemas.microsoft.com/office/drawing/2014/main" id="{AA1CAAA9-4B5C-A299-DADE-99D3AC66F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00" y="1628800"/>
            <a:ext cx="2880320" cy="49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5C84-B247-FA3D-0A83-95EA3798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Utforsk egenskaper hos krabber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8195B-265E-BBD3-1770-216790753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2896"/>
            <a:ext cx="7634064" cy="2841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solidFill>
                  <a:prstClr val="black"/>
                </a:solidFill>
              </a:rPr>
              <a:t>Nå skal vi være krabbeforskere! Vi skal utforske dette spørsmålet: Hvilke egenskaper har krabben som hjelper den å overleve i sitt miljø?</a:t>
            </a:r>
          </a:p>
          <a:p>
            <a:pPr marL="0" indent="0">
              <a:buNone/>
            </a:pPr>
            <a:r>
              <a:rPr lang="nb-NO" sz="2200" b="1" dirty="0">
                <a:solidFill>
                  <a:prstClr val="black"/>
                </a:solidFill>
              </a:rPr>
              <a:t>Tenk (1 min): </a:t>
            </a:r>
            <a:r>
              <a:rPr lang="nb-NO" sz="2200" dirty="0">
                <a:solidFill>
                  <a:prstClr val="black"/>
                </a:solidFill>
              </a:rPr>
              <a:t>Hva tenker du på når du hører ordet krabbe?</a:t>
            </a:r>
          </a:p>
          <a:p>
            <a:pPr marL="0" indent="0">
              <a:buNone/>
            </a:pPr>
            <a:r>
              <a:rPr lang="nb-NO" sz="2200" b="1" dirty="0">
                <a:solidFill>
                  <a:prstClr val="black"/>
                </a:solidFill>
              </a:rPr>
              <a:t>I par (2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min): </a:t>
            </a:r>
            <a:r>
              <a:rPr kumimoji="0" lang="nb-NO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Snakk sammen</a:t>
            </a:r>
            <a:r>
              <a:rPr kumimoji="0" lang="nb-NO" sz="2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om det dere tenkte på.</a:t>
            </a:r>
            <a:endParaRPr kumimoji="0" lang="nb-NO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686411-1FE1-64F0-7973-605F96FC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2812281"/>
            <a:ext cx="1938798" cy="3877596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EADC120-83C3-7EDC-891E-AF0559DA8ECD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1"/>
                </a:solidFill>
                <a:cs typeface="Calibri"/>
              </a:rPr>
              <a:t>I elevrolle</a:t>
            </a:r>
            <a:endParaRPr lang="nb-NO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2E69-93B4-4FB8-2A52-56349C570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Observer en krabbe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1AE1AC5E-2DA3-2FA8-EFA5-205CD660EF50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1"/>
                </a:solidFill>
                <a:cs typeface="Calibri"/>
              </a:rPr>
              <a:t>I elevrolle</a:t>
            </a:r>
            <a:endParaRPr lang="nb-NO" sz="2400">
              <a:solidFill>
                <a:schemeClr val="tx1"/>
              </a:solidFill>
            </a:endParaRPr>
          </a:p>
        </p:txBody>
      </p:sp>
      <p:pic>
        <p:nvPicPr>
          <p:cNvPr id="5" name="Bilde 3">
            <a:extLst>
              <a:ext uri="{FF2B5EF4-FFF2-40B4-BE49-F238E27FC236}">
                <a16:creationId xmlns:a16="http://schemas.microsoft.com/office/drawing/2014/main" id="{AD905764-ACD3-4218-2ECC-514A72FC1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381" y="2786347"/>
            <a:ext cx="1938798" cy="3877596"/>
          </a:xfrm>
          <a:prstGeom prst="rect">
            <a:avLst/>
          </a:prstGeom>
        </p:spPr>
      </p:pic>
      <p:sp>
        <p:nvSpPr>
          <p:cNvPr id="6" name="Bildeforklaring formet som et avrundet rektangel 4">
            <a:extLst>
              <a:ext uri="{FF2B5EF4-FFF2-40B4-BE49-F238E27FC236}">
                <a16:creationId xmlns:a16="http://schemas.microsoft.com/office/drawing/2014/main" id="{E0F9DE3D-AC14-AB4C-66F3-5509969DCA0E}"/>
              </a:ext>
            </a:extLst>
          </p:cNvPr>
          <p:cNvSpPr/>
          <p:nvPr/>
        </p:nvSpPr>
        <p:spPr>
          <a:xfrm>
            <a:off x="4655840" y="2185179"/>
            <a:ext cx="4176464" cy="1351768"/>
          </a:xfrm>
          <a:prstGeom prst="wedgeRoundRectCallout">
            <a:avLst>
              <a:gd name="adj1" fmla="val -66486"/>
              <a:gd name="adj2" fmla="val 4017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nb-NO" sz="2200" dirty="0">
                <a:solidFill>
                  <a:schemeClr val="tx1"/>
                </a:solidFill>
              </a:rPr>
              <a:t>Nå skal vi se en film med en krabbe. Vi skal </a:t>
            </a:r>
            <a:r>
              <a:rPr lang="nb-NO" sz="2200" b="1" dirty="0">
                <a:solidFill>
                  <a:schemeClr val="tx1"/>
                </a:solidFill>
              </a:rPr>
              <a:t>observere</a:t>
            </a:r>
            <a:r>
              <a:rPr lang="nb-NO" sz="2200" dirty="0">
                <a:solidFill>
                  <a:schemeClr val="tx1"/>
                </a:solidFill>
              </a:rPr>
              <a:t> hvordan krabben ser ut og oppfører seg.</a:t>
            </a:r>
          </a:p>
        </p:txBody>
      </p:sp>
      <p:sp>
        <p:nvSpPr>
          <p:cNvPr id="7" name="Bildeforklaring formet som et avrundet rektangel 4">
            <a:extLst>
              <a:ext uri="{FF2B5EF4-FFF2-40B4-BE49-F238E27FC236}">
                <a16:creationId xmlns:a16="http://schemas.microsoft.com/office/drawing/2014/main" id="{CBF6F4AA-9F9F-BAE5-A131-DAF846D02BA0}"/>
              </a:ext>
            </a:extLst>
          </p:cNvPr>
          <p:cNvSpPr/>
          <p:nvPr/>
        </p:nvSpPr>
        <p:spPr>
          <a:xfrm>
            <a:off x="4655840" y="3996937"/>
            <a:ext cx="5400600" cy="1456416"/>
          </a:xfrm>
          <a:prstGeom prst="wedgeRoundRectCallout">
            <a:avLst>
              <a:gd name="adj1" fmla="val -61458"/>
              <a:gd name="adj2" fmla="val -4317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nb-NO" sz="2200" b="1" dirty="0">
                <a:solidFill>
                  <a:schemeClr val="tx1"/>
                </a:solidFill>
              </a:rPr>
              <a:t>Observere</a:t>
            </a:r>
            <a:r>
              <a:rPr lang="nb-NO" sz="2200" dirty="0">
                <a:solidFill>
                  <a:schemeClr val="tx1"/>
                </a:solidFill>
              </a:rPr>
              <a:t> betyr å bruke sansene til å finne ut mer om noe. Nå skal vi bruke synssansen. Å observere er noe forskere gjør mye.</a:t>
            </a:r>
          </a:p>
        </p:txBody>
      </p:sp>
    </p:spTree>
    <p:extLst>
      <p:ext uri="{BB962C8B-B14F-4D97-AF65-F5344CB8AC3E}">
        <p14:creationId xmlns:p14="http://schemas.microsoft.com/office/powerpoint/2010/main" val="36432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0398F1C-95F8-FBAE-452A-4ECF0D389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100" y="-1337559"/>
            <a:ext cx="10515600" cy="1325563"/>
          </a:xfrm>
        </p:spPr>
        <p:txBody>
          <a:bodyPr/>
          <a:lstStyle/>
          <a:p>
            <a:r>
              <a:rPr lang="nb-NO" dirty="0"/>
              <a:t>Krabbefilm</a:t>
            </a:r>
          </a:p>
        </p:txBody>
      </p:sp>
      <p:grpSp>
        <p:nvGrpSpPr>
          <p:cNvPr id="4" name="Group 3" descr="Skjermdump av film om krabbe"/>
          <p:cNvGrpSpPr/>
          <p:nvPr/>
        </p:nvGrpSpPr>
        <p:grpSpPr>
          <a:xfrm>
            <a:off x="171450" y="-1"/>
            <a:ext cx="11872686" cy="6858001"/>
            <a:chOff x="0" y="-1"/>
            <a:chExt cx="11872686" cy="68580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756900" cy="684600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b="19187"/>
            <a:stretch/>
          </p:blipFill>
          <p:spPr>
            <a:xfrm>
              <a:off x="10756900" y="-1"/>
              <a:ext cx="1115786" cy="6858001"/>
            </a:xfrm>
            <a:prstGeom prst="rect">
              <a:avLst/>
            </a:prstGeom>
          </p:spPr>
        </p:pic>
      </p:grpSp>
      <p:pic>
        <p:nvPicPr>
          <p:cNvPr id="5" name="Crabs running for cover_1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328" y="1119117"/>
            <a:ext cx="10001866" cy="56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08BF85-FB86-E7EC-6D24-798D20AF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Del observasjoner (10 min)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1A739D-1EF3-2CC9-E20B-07A6DAD6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82" y="2276872"/>
            <a:ext cx="10515601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Snakk sammen i par (3 min): </a:t>
            </a:r>
            <a:r>
              <a:rPr lang="nb-NO" sz="2200" dirty="0"/>
              <a:t>Hva</a:t>
            </a:r>
            <a:r>
              <a:rPr lang="nb-NO" sz="2200" b="1" dirty="0"/>
              <a:t> </a:t>
            </a:r>
            <a:r>
              <a:rPr lang="nb-NO" sz="2200" dirty="0"/>
              <a:t>observerte dere? La dere merke til det samme?</a:t>
            </a:r>
          </a:p>
          <a:p>
            <a:pPr marL="0" indent="0">
              <a:buNone/>
            </a:pPr>
            <a:r>
              <a:rPr lang="nb-NO" sz="2200" b="1" dirty="0"/>
              <a:t>Vi ser filmen en gang til. </a:t>
            </a:r>
            <a:r>
              <a:rPr lang="nb-NO" sz="2200" dirty="0"/>
              <a:t>Legger dere merke til flere ting? </a:t>
            </a:r>
          </a:p>
          <a:p>
            <a:pPr marL="0" indent="0">
              <a:buNone/>
            </a:pPr>
            <a:r>
              <a:rPr lang="nb-NO" sz="2200" b="1" dirty="0"/>
              <a:t>Snakk sammen (3 min):</a:t>
            </a:r>
            <a:r>
              <a:rPr lang="nb-NO" sz="2200" dirty="0"/>
              <a:t> La dere merke til flere ting? </a:t>
            </a:r>
          </a:p>
          <a:p>
            <a:pPr marL="0" indent="0">
              <a:buNone/>
            </a:pPr>
            <a:r>
              <a:rPr lang="nb-NO" sz="2200" b="1" dirty="0"/>
              <a:t>Oppsummer</a:t>
            </a:r>
            <a:r>
              <a:rPr lang="nb-NO" sz="2200" dirty="0"/>
              <a:t> observasjonene i plenum. </a:t>
            </a:r>
          </a:p>
          <a:p>
            <a:endParaRPr lang="nb-NO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E9337-B427-7E12-1288-A88A0EBBE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2144" y="3886042"/>
            <a:ext cx="2241791" cy="1936825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E6678EE4-59D9-43B3-6434-F60600C8207A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1"/>
                </a:solidFill>
                <a:cs typeface="Calibri"/>
              </a:rPr>
              <a:t>I elevrolle</a:t>
            </a:r>
            <a:endParaRPr lang="nb-NO" sz="2400">
              <a:solidFill>
                <a:schemeClr val="tx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ABADBBD-1FF2-F148-B441-6768C67C1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14" y="4548513"/>
            <a:ext cx="1822948" cy="3645896"/>
          </a:xfrm>
          <a:prstGeom prst="rect">
            <a:avLst/>
          </a:prstGeom>
        </p:spPr>
      </p:pic>
      <p:sp>
        <p:nvSpPr>
          <p:cNvPr id="7" name="Bildeforklaring formet som et avrundet rektangel 4">
            <a:extLst>
              <a:ext uri="{FF2B5EF4-FFF2-40B4-BE49-F238E27FC236}">
                <a16:creationId xmlns:a16="http://schemas.microsoft.com/office/drawing/2014/main" id="{98AEB88E-5F60-3D56-DAF6-781B95A74506}"/>
              </a:ext>
            </a:extLst>
          </p:cNvPr>
          <p:cNvSpPr/>
          <p:nvPr/>
        </p:nvSpPr>
        <p:spPr>
          <a:xfrm>
            <a:off x="2615626" y="4653136"/>
            <a:ext cx="3984430" cy="1728192"/>
          </a:xfrm>
          <a:prstGeom prst="wedgeRoundRectCallout">
            <a:avLst>
              <a:gd name="adj1" fmla="val -64412"/>
              <a:gd name="adj2" fmla="val -3316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tx1"/>
                </a:solidFill>
              </a:rPr>
              <a:t>Snakk sammen i par (2 min):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På hvilke måter var det nyttig å høre hva medelevene fortalte?</a:t>
            </a:r>
          </a:p>
        </p:txBody>
      </p:sp>
    </p:spTree>
    <p:extLst>
      <p:ext uri="{BB962C8B-B14F-4D97-AF65-F5344CB8AC3E}">
        <p14:creationId xmlns:p14="http://schemas.microsoft.com/office/powerpoint/2010/main" val="278493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903BC7-2B73-3746-67DB-0FD79396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 observasjonene (10 min)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988D8733-93A2-7ED1-387F-EB33D3AC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567955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Snakk sammen i par (5 min): </a:t>
            </a:r>
          </a:p>
          <a:p>
            <a:r>
              <a:rPr lang="nb-NO" sz="2200" dirty="0"/>
              <a:t>Velg én av observasjonene deres av hvordan krabben så ut eller oppførte seg. </a:t>
            </a:r>
          </a:p>
          <a:p>
            <a:r>
              <a:rPr lang="nb-NO" sz="2200" dirty="0"/>
              <a:t>Bruk observasjonen til å prøve å svare på spørsmålet: </a:t>
            </a:r>
            <a:r>
              <a:rPr lang="nb-NO" sz="2200" i="1" dirty="0"/>
              <a:t>Hvilke egenskaper har krabben som hjelper den å overleve i sitt miljø?</a:t>
            </a:r>
          </a:p>
          <a:p>
            <a:pPr marL="0" indent="0">
              <a:buNone/>
            </a:pPr>
            <a:r>
              <a:rPr lang="nb-NO" sz="2200" b="1" dirty="0"/>
              <a:t>Oppsummer</a:t>
            </a:r>
            <a:r>
              <a:rPr lang="nb-NO" sz="2200" dirty="0"/>
              <a:t> </a:t>
            </a:r>
            <a:r>
              <a:rPr lang="nb-NO" sz="2200" b="1" dirty="0"/>
              <a:t>i plenum (5 min).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28645FB-3E8B-1013-1C91-DBFB61505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856" y="2669706"/>
            <a:ext cx="1822948" cy="3645896"/>
          </a:xfrm>
          <a:prstGeom prst="rect">
            <a:avLst/>
          </a:prstGeom>
        </p:spPr>
      </p:pic>
      <p:sp>
        <p:nvSpPr>
          <p:cNvPr id="5" name="Bildeforklaring formet som et avrundet rektangel 4">
            <a:extLst>
              <a:ext uri="{FF2B5EF4-FFF2-40B4-BE49-F238E27FC236}">
                <a16:creationId xmlns:a16="http://schemas.microsoft.com/office/drawing/2014/main" id="{1BDA02B4-FF97-5EA2-FD6A-1AFDAFE3A316}"/>
              </a:ext>
            </a:extLst>
          </p:cNvPr>
          <p:cNvSpPr/>
          <p:nvPr/>
        </p:nvSpPr>
        <p:spPr>
          <a:xfrm>
            <a:off x="8173870" y="2812281"/>
            <a:ext cx="3886639" cy="2128887"/>
          </a:xfrm>
          <a:prstGeom prst="wedgeRoundRectCallout">
            <a:avLst>
              <a:gd name="adj1" fmla="val -62531"/>
              <a:gd name="adj2" fmla="val -2926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Jeg så for eksempel at krabben løp sidelengs. Jeg tror at det kan hjelpe krabben med å komme seg unna fiender ved å forvirre dem.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BE949-2E90-C6AF-A699-6FC01778E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27361" y="1688565"/>
            <a:ext cx="1628805" cy="1407227"/>
          </a:xfrm>
          <a:prstGeom prst="rect">
            <a:avLst/>
          </a:prstGeom>
        </p:spPr>
      </p:pic>
      <p:sp>
        <p:nvSpPr>
          <p:cNvPr id="3" name="Bildeforklaring formet som et avrundet rektangel 4">
            <a:extLst>
              <a:ext uri="{FF2B5EF4-FFF2-40B4-BE49-F238E27FC236}">
                <a16:creationId xmlns:a16="http://schemas.microsoft.com/office/drawing/2014/main" id="{FAC3D890-CCFE-AE59-5691-124CEA485D7C}"/>
              </a:ext>
            </a:extLst>
          </p:cNvPr>
          <p:cNvSpPr/>
          <p:nvPr/>
        </p:nvSpPr>
        <p:spPr>
          <a:xfrm>
            <a:off x="1826776" y="5200180"/>
            <a:ext cx="4368462" cy="1512168"/>
          </a:xfrm>
          <a:prstGeom prst="wedgeRoundRectCallout">
            <a:avLst>
              <a:gd name="adj1" fmla="val 53934"/>
              <a:gd name="adj2" fmla="val -9330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Hvordan kan vi finne ut om det vi tror er riktig? Vi kan f.eks. spørre en ekspert, lese i bøker eller søke etter informasjon på internett. 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2AF0FFAD-931C-0664-EE7B-FA673D4E59DD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nb-N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E7ECA-1682-D711-194D-0E1445ED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nb-NO" dirty="0"/>
              <a:t>var på spørsmålet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29817A-8963-0CDC-F2A5-2FDC2ED4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142" y="5003823"/>
            <a:ext cx="2046530" cy="1768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600EF7-D4F4-9889-DC52-80738567EC5D}"/>
              </a:ext>
            </a:extLst>
          </p:cNvPr>
          <p:cNvSpPr/>
          <p:nvPr/>
        </p:nvSpPr>
        <p:spPr>
          <a:xfrm>
            <a:off x="5720316" y="1515895"/>
            <a:ext cx="5374541" cy="4129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Vi observerte at krabben løp sidelengs. Vi leste på wikipedia at krabber løper sidelengs fordi de har dårlig syn, men har følehår som gjør at de kan orientere seg. Ved å gå sidelengs utnytter de følehårene bedre. Dette hjelper krabber med å komme unna farer og dermed overleve i sitt miljø.</a:t>
            </a:r>
            <a:endParaRPr lang="nb-NO" sz="2200" dirty="0">
              <a:solidFill>
                <a:schemeClr val="tx1"/>
              </a:solidFill>
            </a:endParaRPr>
          </a:p>
          <a:p>
            <a:pPr algn="ctr"/>
            <a:endParaRPr lang="nb-NO" sz="2200" dirty="0">
              <a:solidFill>
                <a:schemeClr val="tx1"/>
              </a:solidFill>
            </a:endParaRPr>
          </a:p>
        </p:txBody>
      </p:sp>
      <p:sp>
        <p:nvSpPr>
          <p:cNvPr id="6" name="Bildeforklaring formet som et avrundet rektangel 4">
            <a:extLst>
              <a:ext uri="{FF2B5EF4-FFF2-40B4-BE49-F238E27FC236}">
                <a16:creationId xmlns:a16="http://schemas.microsoft.com/office/drawing/2014/main" id="{2175804C-D64D-0200-0B26-481A0E18ED09}"/>
              </a:ext>
            </a:extLst>
          </p:cNvPr>
          <p:cNvSpPr/>
          <p:nvPr/>
        </p:nvSpPr>
        <p:spPr>
          <a:xfrm>
            <a:off x="845147" y="2205016"/>
            <a:ext cx="4314749" cy="2088079"/>
          </a:xfrm>
          <a:prstGeom prst="wedgeRoundRectCallout">
            <a:avLst>
              <a:gd name="adj1" fmla="val -16945"/>
              <a:gd name="adj2" fmla="val 7910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Vi bruker det vi har observert og lest til å lage en forklaring om egenskaper hos krabben som hjelper den å overleve i sitt miljø. For eksempel:</a:t>
            </a:r>
          </a:p>
        </p:txBody>
      </p:sp>
      <p:pic>
        <p:nvPicPr>
          <p:cNvPr id="7" name="Picture 2" descr="Free pin office notice vector">
            <a:extLst>
              <a:ext uri="{FF2B5EF4-FFF2-40B4-BE49-F238E27FC236}">
                <a16:creationId xmlns:a16="http://schemas.microsoft.com/office/drawing/2014/main" id="{BDA365CE-B970-A5E2-E61B-B1AAFDC2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529" y="922777"/>
            <a:ext cx="764151" cy="10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6D13696F-B737-74CB-096E-331BC22C047B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1"/>
                </a:solidFill>
                <a:cs typeface="Calibri"/>
              </a:rPr>
              <a:t>I elevrolle</a:t>
            </a:r>
            <a:endParaRPr lang="nb-NO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Om å la elevene utforske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35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3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/>
              <a:t>Å utforske </a:t>
            </a:r>
            <a:r>
              <a:rPr lang="nb-NO" dirty="0"/>
              <a:t>i læreplanen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5833864" cy="38492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nb-NO" sz="2200" dirty="0"/>
              <a:t>handler om å oppleve og eksperimentere og kan ivareta nysgjerrighet og undring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kan bety å sanse, søke, oppdage, observere og granske. I noen tilfeller betyr det å undersøke ulike sider av en sak gjennom åpen og kritisk drøfting. 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kan også bety å teste eller prøve ut og evaluere arbeidsmetoder, produkter eller utstyr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i naturfag er det å stille spørsmål og bruke data for å lage forklaringer grunnleggende når vi utforsker</a:t>
            </a:r>
          </a:p>
        </p:txBody>
      </p:sp>
      <p:sp>
        <p:nvSpPr>
          <p:cNvPr id="4" name="Rectangle 1"/>
          <p:cNvSpPr/>
          <p:nvPr/>
        </p:nvSpPr>
        <p:spPr>
          <a:xfrm>
            <a:off x="4655841" y="6270180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/>
              <a:t>Fra </a:t>
            </a:r>
            <a:r>
              <a:rPr lang="nb-NO" sz="1100" dirty="0"/>
              <a:t>læreplanen</a:t>
            </a:r>
            <a:r>
              <a:rPr lang="nb-NO" sz="1200" dirty="0"/>
              <a:t> i naturfag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1A34261-6C65-689E-C33F-AEC102F43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0"/>
          <a:stretch/>
        </p:blipFill>
        <p:spPr>
          <a:xfrm>
            <a:off x="6816080" y="2390457"/>
            <a:ext cx="5184576" cy="28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BEF7-A4BE-11D0-4D82-E603DB65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Snu på det! </a:t>
            </a:r>
          </a:p>
        </p:txBody>
      </p:sp>
      <p:pic>
        <p:nvPicPr>
          <p:cNvPr id="6" name="Bilde 3">
            <a:extLst>
              <a:ext uri="{FF2B5EF4-FFF2-40B4-BE49-F238E27FC236}">
                <a16:creationId xmlns:a16="http://schemas.microsoft.com/office/drawing/2014/main" id="{03C05FD1-1378-C8E7-3014-60E3D9765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84"/>
          <a:stretch/>
        </p:blipFill>
        <p:spPr>
          <a:xfrm flipH="1">
            <a:off x="3071664" y="380194"/>
            <a:ext cx="2880320" cy="1453340"/>
          </a:xfrm>
          <a:prstGeom prst="rect">
            <a:avLst/>
          </a:prstGeom>
        </p:spPr>
      </p:pic>
      <p:sp>
        <p:nvSpPr>
          <p:cNvPr id="4" name="Bildeforklaring formet som et avrundet rektangel 4">
            <a:extLst>
              <a:ext uri="{FF2B5EF4-FFF2-40B4-BE49-F238E27FC236}">
                <a16:creationId xmlns:a16="http://schemas.microsoft.com/office/drawing/2014/main" id="{9F555B03-2B1E-EF2A-1110-6491AEFB0A5E}"/>
              </a:ext>
            </a:extLst>
          </p:cNvPr>
          <p:cNvSpPr/>
          <p:nvPr/>
        </p:nvSpPr>
        <p:spPr>
          <a:xfrm>
            <a:off x="5951984" y="380194"/>
            <a:ext cx="4104456" cy="1453340"/>
          </a:xfrm>
          <a:prstGeom prst="wedgeRoundRectCallout">
            <a:avLst>
              <a:gd name="adj1" fmla="val -64423"/>
              <a:gd name="adj2" fmla="val 422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Det er lett å tenke at vi må starte med å gi elevene en innføring i et nytt tema før de kan gå i gang med å utforske, men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F7C2A-DB21-ED90-7408-BE2524FA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9218240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… vi kan heller snu på det og </a:t>
            </a:r>
            <a:r>
              <a:rPr lang="nb-NO" sz="2200" b="1" dirty="0"/>
              <a:t>starte</a:t>
            </a:r>
            <a:r>
              <a:rPr lang="nb-NO" sz="2200" dirty="0"/>
              <a:t> </a:t>
            </a:r>
            <a:r>
              <a:rPr lang="nb-NO" sz="2200" b="1" dirty="0"/>
              <a:t>med</a:t>
            </a:r>
            <a:r>
              <a:rPr lang="nb-NO" sz="2200" dirty="0"/>
              <a:t> et spørsmål de skal finne ut av eller et oppdrag de skal løse. Da blir spørsmålet/oppdraget drivkraften i læringsprosessen!</a:t>
            </a:r>
          </a:p>
          <a:p>
            <a:pPr marL="0" indent="0">
              <a:buNone/>
            </a:pPr>
            <a:r>
              <a:rPr lang="nb-NO" sz="2200" dirty="0"/>
              <a:t>Spørsmålet/oppdraget må være formulert slik at elevene må samle og bruke informasjon for å komme fram til sin løsning. </a:t>
            </a:r>
          </a:p>
        </p:txBody>
      </p:sp>
      <p:pic>
        <p:nvPicPr>
          <p:cNvPr id="2050" name="Picture 2" descr="Free silhouette upside down handstand vector">
            <a:extLst>
              <a:ext uri="{FF2B5EF4-FFF2-40B4-BE49-F238E27FC236}">
                <a16:creationId xmlns:a16="http://schemas.microsoft.com/office/drawing/2014/main" id="{2739D32A-8281-4200-CE1A-7470CCDF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613348"/>
            <a:ext cx="2746300" cy="54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deforklaring formet som et avrundet rektangel 4">
            <a:extLst>
              <a:ext uri="{FF2B5EF4-FFF2-40B4-BE49-F238E27FC236}">
                <a16:creationId xmlns:a16="http://schemas.microsoft.com/office/drawing/2014/main" id="{72A1758E-9AAE-09E2-129D-B5C9C6DD66DA}"/>
              </a:ext>
            </a:extLst>
          </p:cNvPr>
          <p:cNvSpPr/>
          <p:nvPr/>
        </p:nvSpPr>
        <p:spPr>
          <a:xfrm>
            <a:off x="5159896" y="4437112"/>
            <a:ext cx="3654577" cy="910236"/>
          </a:xfrm>
          <a:prstGeom prst="wedgeRoundRectCallout">
            <a:avLst>
              <a:gd name="adj1" fmla="val -60944"/>
              <a:gd name="adj2" fmla="val -6014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På de neste arkene kommer et par eksempler.</a:t>
            </a:r>
          </a:p>
        </p:txBody>
      </p:sp>
    </p:spTree>
    <p:extLst>
      <p:ext uri="{BB962C8B-B14F-4D97-AF65-F5344CB8AC3E}">
        <p14:creationId xmlns:p14="http://schemas.microsoft.com/office/powerpoint/2010/main" val="24859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Modulen består av tre deler:</a:t>
            </a:r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6700603"/>
              </p:ext>
            </p:extLst>
          </p:nvPr>
        </p:nvGraphicFramePr>
        <p:xfrm>
          <a:off x="1213282" y="2132856"/>
          <a:ext cx="590465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 descr="Ramme rundt del 1: Samarbeid"/>
          <p:cNvSpPr/>
          <p:nvPr/>
        </p:nvSpPr>
        <p:spPr>
          <a:xfrm>
            <a:off x="1089183" y="2234664"/>
            <a:ext cx="1786408" cy="242121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ildeforklaring formet som et avrundet rektangel 5"/>
          <p:cNvSpPr/>
          <p:nvPr/>
        </p:nvSpPr>
        <p:spPr>
          <a:xfrm>
            <a:off x="3003598" y="5055591"/>
            <a:ext cx="3308425" cy="1161476"/>
          </a:xfrm>
          <a:prstGeom prst="wedgeRoundRectCallout">
            <a:avLst>
              <a:gd name="adj1" fmla="val -64334"/>
              <a:gd name="adj2" fmla="val -5814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dag skal vi gjennomføre del 1: Samarbeid </a:t>
            </a:r>
          </a:p>
        </p:txBody>
      </p:sp>
    </p:spTree>
    <p:extLst>
      <p:ext uri="{BB962C8B-B14F-4D97-AF65-F5344CB8AC3E}">
        <p14:creationId xmlns:p14="http://schemas.microsoft.com/office/powerpoint/2010/main" val="39675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Utforskende</a:t>
            </a:r>
            <a:r>
              <a:rPr lang="en-US" dirty="0"/>
              <a:t> </a:t>
            </a:r>
            <a:r>
              <a:rPr lang="nb-NO" dirty="0"/>
              <a:t>aktivitet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6481936" cy="3849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200" dirty="0"/>
              <a:t>Husker dere sorteringsaktiviteten fra forrige modul? </a:t>
            </a:r>
          </a:p>
          <a:p>
            <a:r>
              <a:rPr lang="nb-NO" sz="2200" dirty="0"/>
              <a:t>Vi startet med å stille spørsmålet: </a:t>
            </a:r>
            <a:r>
              <a:rPr lang="nb-NO" sz="2200" i="1" dirty="0"/>
              <a:t>Hva er det som gjør at noen sko passer til å brukes ute og andre inne?</a:t>
            </a:r>
          </a:p>
          <a:p>
            <a:r>
              <a:rPr lang="nb-NO" sz="2200" dirty="0">
                <a:ea typeface="+mn-lt"/>
                <a:cs typeface="+mn-lt"/>
              </a:rPr>
              <a:t>Deretter sorterte dere skoa etter om dere mente de var innesko eller utesko.</a:t>
            </a:r>
            <a:r>
              <a:rPr lang="nb-NO" sz="2200" dirty="0">
                <a:ea typeface="+mn-lt"/>
                <a:cs typeface="Calibri"/>
              </a:rPr>
              <a:t> </a:t>
            </a:r>
          </a:p>
          <a:p>
            <a:r>
              <a:rPr lang="nb-NO" sz="2200" dirty="0">
                <a:ea typeface="+mn-lt"/>
                <a:cs typeface="Calibri"/>
              </a:rPr>
              <a:t>I oppsummeringa kom vi fram til at skoene er laget av ulike stoffer som har ulike egenskaper, og at egenskapene gjorde at de var bedre egnet som enten inne- eller utesko. </a:t>
            </a:r>
            <a:endParaRPr lang="nb-NO" sz="2200" dirty="0">
              <a:ea typeface="+mn-lt"/>
              <a:cs typeface="+mn-lt"/>
            </a:endParaRPr>
          </a:p>
        </p:txBody>
      </p:sp>
      <p:pic>
        <p:nvPicPr>
          <p:cNvPr id="7" name="Picture 6" descr="Bildekort med ulike skopar."/>
          <p:cNvPicPr>
            <a:picLocks noChangeAspect="1"/>
          </p:cNvPicPr>
          <p:nvPr/>
        </p:nvPicPr>
        <p:blipFill rotWithShape="1">
          <a:blip r:embed="rId3"/>
          <a:srcRect l="50671" t="36467"/>
          <a:stretch/>
        </p:blipFill>
        <p:spPr>
          <a:xfrm>
            <a:off x="7752184" y="2026172"/>
            <a:ext cx="3960440" cy="35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nb-NO" dirty="0"/>
              <a:t>tforsking over flere økter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5238080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Undervisningsopplegget Elektrisitet på naturfag.no starter med at elevene får et oppdrag: </a:t>
            </a:r>
          </a:p>
          <a:p>
            <a:pPr marL="0" indent="0">
              <a:buNone/>
            </a:pPr>
            <a:r>
              <a:rPr lang="nb-NO" sz="2200" dirty="0"/>
              <a:t>De skal ta fagbrev som modellhuselektriker gjennom å installere elektrisk anlegg i et </a:t>
            </a:r>
            <a:r>
              <a:rPr lang="nb-NO" sz="2200" dirty="0" err="1"/>
              <a:t>modellrom</a:t>
            </a:r>
            <a:r>
              <a:rPr lang="nb-NO" sz="2200" dirty="0"/>
              <a:t> som de designer selv. </a:t>
            </a:r>
          </a:p>
          <a:p>
            <a:pPr marL="0" indent="0">
              <a:buNone/>
            </a:pPr>
            <a:r>
              <a:rPr lang="nb-NO" sz="2200" dirty="0"/>
              <a:t>På vei mot å løse oppdraget lærer elevene blant annet om elektrisk strøm og funksjonen til ulike deler i en elektrisk krets. </a:t>
            </a:r>
            <a:endParaRPr lang="en-US" dirty="0"/>
          </a:p>
        </p:txBody>
      </p:sp>
      <p:pic>
        <p:nvPicPr>
          <p:cNvPr id="6146" name="Bilde 3" descr="image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56793"/>
            <a:ext cx="3807048" cy="27488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deforklaring formet som et avrundet rektangel 8"/>
          <p:cNvSpPr/>
          <p:nvPr/>
        </p:nvSpPr>
        <p:spPr>
          <a:xfrm>
            <a:off x="10153824" y="1149151"/>
            <a:ext cx="1728192" cy="815283"/>
          </a:xfrm>
          <a:prstGeom prst="wedgeRoundRectCallout">
            <a:avLst>
              <a:gd name="adj1" fmla="val 20102"/>
              <a:gd name="adj2" fmla="val -4745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5.–7. trinn</a:t>
            </a:r>
          </a:p>
        </p:txBody>
      </p:sp>
      <p:pic>
        <p:nvPicPr>
          <p:cNvPr id="4" name="Picture 3" descr="Modellhus med belysning.">
            <a:extLst>
              <a:ext uri="{FF2B5EF4-FFF2-40B4-BE49-F238E27FC236}">
                <a16:creationId xmlns:a16="http://schemas.microsoft.com/office/drawing/2014/main" id="{F26C6017-9856-EDD4-6B3C-0186AD1FC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6237"/>
          <a:stretch/>
        </p:blipFill>
        <p:spPr>
          <a:xfrm>
            <a:off x="6240016" y="4298280"/>
            <a:ext cx="3240360" cy="24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4234"/>
            <a:ext cx="10515600" cy="1325563"/>
          </a:xfrm>
        </p:spPr>
        <p:txBody>
          <a:bodyPr/>
          <a:lstStyle/>
          <a:p>
            <a:r>
              <a:rPr lang="en-US" dirty="0"/>
              <a:t>U</a:t>
            </a:r>
            <a:r>
              <a:rPr lang="nb-NO" dirty="0"/>
              <a:t>tforskende aktiviteter </a:t>
            </a:r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2F3E12F9-1109-31B7-6837-83FC28471067}"/>
              </a:ext>
            </a:extLst>
          </p:cNvPr>
          <p:cNvSpPr/>
          <p:nvPr/>
        </p:nvSpPr>
        <p:spPr>
          <a:xfrm>
            <a:off x="664681" y="2424009"/>
            <a:ext cx="3991159" cy="2274195"/>
          </a:xfrm>
          <a:prstGeom prst="rightArrow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Drivkraften i læringsprosessen er et spørsmål eller et oppdrag</a:t>
            </a:r>
          </a:p>
        </p:txBody>
      </p:sp>
      <p:pic>
        <p:nvPicPr>
          <p:cNvPr id="12" name="Plassholder for innhold 11" descr="Først en ramme som viser to barn som bygger med klosser, dernest en ramme som viser det ferdige byggverket. Illustrasjon.">
            <a:extLst>
              <a:ext uri="{FF2B5EF4-FFF2-40B4-BE49-F238E27FC236}">
                <a16:creationId xmlns:a16="http://schemas.microsoft.com/office/drawing/2014/main" id="{027B416B-0243-AF37-FB71-3E2C76904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28552"/>
          <a:stretch/>
        </p:blipFill>
        <p:spPr>
          <a:xfrm>
            <a:off x="4655840" y="2067720"/>
            <a:ext cx="6288380" cy="2722560"/>
          </a:xfr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EFBE90D7-C1BD-F101-8530-B26DA5CD17A1}"/>
              </a:ext>
            </a:extLst>
          </p:cNvPr>
          <p:cNvSpPr/>
          <p:nvPr/>
        </p:nvSpPr>
        <p:spPr>
          <a:xfrm>
            <a:off x="4782079" y="4790279"/>
            <a:ext cx="2448272" cy="1325563"/>
          </a:xfrm>
          <a:prstGeom prst="rect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Elevene samler og bruker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informasjon …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5ECB04F-BB9F-9FDD-2708-8FD913C6EFBE}"/>
              </a:ext>
            </a:extLst>
          </p:cNvPr>
          <p:cNvSpPr/>
          <p:nvPr/>
        </p:nvSpPr>
        <p:spPr>
          <a:xfrm>
            <a:off x="8310471" y="4790281"/>
            <a:ext cx="2376264" cy="1325561"/>
          </a:xfrm>
          <a:prstGeom prst="rect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… for å finne svar på spørsmålet eller løse oppdraget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8F44C54-645C-EB0B-D27F-6C31F8D74E10}"/>
              </a:ext>
            </a:extLst>
          </p:cNvPr>
          <p:cNvSpPr txBox="1"/>
          <p:nvPr/>
        </p:nvSpPr>
        <p:spPr>
          <a:xfrm rot="16200000">
            <a:off x="9979018" y="3619608"/>
            <a:ext cx="1930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Illustrasjon: Celine Aas</a:t>
            </a:r>
          </a:p>
        </p:txBody>
      </p:sp>
    </p:spTree>
    <p:extLst>
      <p:ext uri="{BB962C8B-B14F-4D97-AF65-F5344CB8AC3E}">
        <p14:creationId xmlns:p14="http://schemas.microsoft.com/office/powerpoint/2010/main" val="339778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5E64-5D6B-A6A1-5490-2251B7FE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Refleksjon (10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FD62-2C47-FE2F-6334-8510128E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grupper (5 min):</a:t>
            </a:r>
            <a:r>
              <a:rPr lang="nb-NO" sz="2200" dirty="0"/>
              <a:t> Tenk på eksempelaktiviteten om krabber. </a:t>
            </a:r>
            <a:br>
              <a:rPr lang="nb-NO" sz="2200" dirty="0"/>
            </a:br>
            <a:r>
              <a:rPr lang="nb-NO" sz="2200" dirty="0"/>
              <a:t>Hva er det som gjør den til en utforskende undervisningsaktivitet?  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b="1" dirty="0"/>
              <a:t>Oppsummer i plenum (5 min).</a:t>
            </a:r>
            <a:endParaRPr lang="nb-NO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ECE64-CE47-DA3B-0126-C6FFEA4C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2" y="4859632"/>
            <a:ext cx="1617925" cy="1397828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50648A48-989C-96BF-FA4F-93C996161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  <p:sp>
        <p:nvSpPr>
          <p:cNvPr id="6" name="Pil: høyre 13">
            <a:extLst>
              <a:ext uri="{FF2B5EF4-FFF2-40B4-BE49-F238E27FC236}">
                <a16:creationId xmlns:a16="http://schemas.microsoft.com/office/drawing/2014/main" id="{2AB8E98D-2F3A-C162-114A-57EB0725B957}"/>
              </a:ext>
            </a:extLst>
          </p:cNvPr>
          <p:cNvSpPr/>
          <p:nvPr/>
        </p:nvSpPr>
        <p:spPr>
          <a:xfrm>
            <a:off x="4932217" y="3429000"/>
            <a:ext cx="1758071" cy="1617640"/>
          </a:xfrm>
          <a:prstGeom prst="rightArrow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Spørsmål/oppdrag</a:t>
            </a:r>
          </a:p>
        </p:txBody>
      </p:sp>
      <p:pic>
        <p:nvPicPr>
          <p:cNvPr id="7" name="Plassholder for innhold 11" descr="Først en ramme som viser to barn som bygger med klosser, dernest en ramme som viser det ferdige byggverket. Illustrasjon.">
            <a:extLst>
              <a:ext uri="{FF2B5EF4-FFF2-40B4-BE49-F238E27FC236}">
                <a16:creationId xmlns:a16="http://schemas.microsoft.com/office/drawing/2014/main" id="{BF69EC71-28C7-04A5-797D-8293CB094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28552"/>
          <a:stretch/>
        </p:blipFill>
        <p:spPr>
          <a:xfrm>
            <a:off x="6809956" y="3100183"/>
            <a:ext cx="5208596" cy="2255067"/>
          </a:xfrm>
          <a:prstGeom prst="rect">
            <a:avLst/>
          </a:prstGeom>
        </p:spPr>
      </p:pic>
      <p:sp>
        <p:nvSpPr>
          <p:cNvPr id="8" name="Rektangel 18">
            <a:extLst>
              <a:ext uri="{FF2B5EF4-FFF2-40B4-BE49-F238E27FC236}">
                <a16:creationId xmlns:a16="http://schemas.microsoft.com/office/drawing/2014/main" id="{28B8972D-723D-380D-C64D-3E64E01D4C44}"/>
              </a:ext>
            </a:extLst>
          </p:cNvPr>
          <p:cNvSpPr/>
          <p:nvPr/>
        </p:nvSpPr>
        <p:spPr>
          <a:xfrm>
            <a:off x="6933458" y="5443326"/>
            <a:ext cx="2027877" cy="760592"/>
          </a:xfrm>
          <a:prstGeom prst="rect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Samle og bruke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informasjon …</a:t>
            </a:r>
          </a:p>
        </p:txBody>
      </p:sp>
      <p:sp>
        <p:nvSpPr>
          <p:cNvPr id="9" name="Rektangel 19">
            <a:extLst>
              <a:ext uri="{FF2B5EF4-FFF2-40B4-BE49-F238E27FC236}">
                <a16:creationId xmlns:a16="http://schemas.microsoft.com/office/drawing/2014/main" id="{69AF8D4B-E7F8-5F50-31DF-5D1B943C7227}"/>
              </a:ext>
            </a:extLst>
          </p:cNvPr>
          <p:cNvSpPr/>
          <p:nvPr/>
        </p:nvSpPr>
        <p:spPr>
          <a:xfrm>
            <a:off x="9836727" y="5443326"/>
            <a:ext cx="1970203" cy="956648"/>
          </a:xfrm>
          <a:prstGeom prst="rect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… for å svare på spørsmålet/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oppdraget</a:t>
            </a:r>
          </a:p>
        </p:txBody>
      </p:sp>
    </p:spTree>
    <p:extLst>
      <p:ext uri="{BB962C8B-B14F-4D97-AF65-F5344CB8AC3E}">
        <p14:creationId xmlns:p14="http://schemas.microsoft.com/office/powerpoint/2010/main" val="279193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A7B1-C34D-04FB-2134-CF776786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Hvordan er krabbe-aktiviteten utforskende?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D2D86-D28E-6DA8-3768-1AE2509C4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An</a:t>
            </a:r>
            <a:r>
              <a:rPr lang="nb-NO" sz="2200" dirty="0"/>
              <a:t>dre lærere som har prøvd aktiviteten har svart dette</a:t>
            </a:r>
            <a:r>
              <a:rPr lang="en-US" sz="2200" dirty="0"/>
              <a:t>: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Elevene får et spørsmål: </a:t>
            </a:r>
            <a:r>
              <a:rPr lang="nb-NO" sz="2200" i="1" dirty="0"/>
              <a:t>Hvilke egenskaper har krabben</a:t>
            </a:r>
            <a:r>
              <a:rPr lang="nb-NO" sz="2200" i="1" dirty="0">
                <a:solidFill>
                  <a:prstClr val="black"/>
                </a:solidFill>
              </a:rPr>
              <a:t> </a:t>
            </a:r>
            <a:r>
              <a:rPr lang="nb-NO" sz="2200" i="1" dirty="0"/>
              <a:t>som hjelper den å overleve i sitt miljø</a:t>
            </a:r>
            <a:r>
              <a:rPr lang="en-US" sz="2200" i="1" dirty="0"/>
              <a:t>?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De observerer krabben og leter opp mer informasjon for å svare på spørsmålet.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De reflekterer, diskuterer og argumenterer underveis.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De får fagstoffet underveis, når de trenger det. </a:t>
            </a:r>
          </a:p>
          <a:p>
            <a:endParaRPr lang="nb-NO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C8D4D-9D16-5E6F-02B4-F74ACE5E1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76671" y="5301208"/>
            <a:ext cx="1647370" cy="14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2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9DCB-B861-76F9-6E75-A18C769D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89856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b-NO" b="0" dirty="0"/>
              <a:t>Utforsking trenger ikke å være komplisert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4AF0-ECF8-9B8C-9EC5-F5D7A63CD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204864"/>
            <a:ext cx="5816848" cy="3921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200" dirty="0"/>
              <a:t>Å la elevene utforske trenger ikke å ta lang tid eller bety mye planlegging.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Utforskinger kan foregå over lengre tid, eller være korte og enkle.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Kjernen er at elevene samler og bruker informasjon til å finne svar på et spørsmål eller løse et oppdrag. 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Det kan være egne observasjoner eller informasjon fra lærer, bøker osv.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85327-9734-CA3B-D294-A5B4EA585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b="15159"/>
          <a:stretch/>
        </p:blipFill>
        <p:spPr>
          <a:xfrm>
            <a:off x="6600056" y="2348880"/>
            <a:ext cx="5270376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Diskusjon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5631873" cy="3729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grupper (10 min):</a:t>
            </a:r>
            <a:r>
              <a:rPr lang="nb-NO" sz="2200" dirty="0"/>
              <a:t> På hvilke måter kan det å la elevene utforske bidra til inkludering (trygghet, motivasjon og mestring og godt samspill)? </a:t>
            </a:r>
          </a:p>
          <a:p>
            <a:pPr marL="0" indent="0">
              <a:buNone/>
            </a:pPr>
            <a:r>
              <a:rPr lang="nb-NO" sz="2200" b="1" dirty="0"/>
              <a:t>Del i plenum (5 min):</a:t>
            </a:r>
            <a:br>
              <a:rPr lang="nb-NO" sz="2200" b="1" dirty="0"/>
            </a:br>
            <a:r>
              <a:rPr lang="nb-NO" sz="2200" dirty="0"/>
              <a:t>Hver gruppe forteller én ting de snakket om. </a:t>
            </a:r>
          </a:p>
          <a:p>
            <a:endParaRPr lang="nb-NO" sz="22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9A95A58-9D7B-9587-3213-B8FD4828E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5925" y="2276872"/>
            <a:ext cx="4377875" cy="2918583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9A63F5F6-7AA0-5128-61C8-2147BF84A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2036" y="425732"/>
            <a:ext cx="1150362" cy="1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3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læringsbehov skaper motivasjon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3"/>
            <a:ext cx="7050342" cy="2036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Tilbakemelding fra en lærer som har gjennomført undervisningsopplegget </a:t>
            </a:r>
            <a:r>
              <a:rPr lang="nb-NO" sz="2200" i="1" dirty="0"/>
              <a:t>Elektrisitet</a:t>
            </a:r>
            <a:r>
              <a:rPr lang="nb-NO" sz="2200" dirty="0"/>
              <a:t>:</a:t>
            </a:r>
          </a:p>
        </p:txBody>
      </p:sp>
      <p:sp>
        <p:nvSpPr>
          <p:cNvPr id="8" name="Bildeforklaring formet som et avrundet rektangel 8"/>
          <p:cNvSpPr/>
          <p:nvPr/>
        </p:nvSpPr>
        <p:spPr>
          <a:xfrm>
            <a:off x="838199" y="3501007"/>
            <a:ext cx="6121897" cy="1108887"/>
          </a:xfrm>
          <a:prstGeom prst="wedgeRoundRectCallout">
            <a:avLst>
              <a:gd name="adj1" fmla="val 48463"/>
              <a:gd name="adj2" fmla="val -10183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200" i="1" dirty="0">
                <a:solidFill>
                  <a:schemeClr val="tx1"/>
                </a:solidFill>
              </a:rPr>
              <a:t>Elevane var interesserte i teoridelen fordi dei visste at dei trong kunnskapen i den praktiske delen.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5032965"/>
            <a:ext cx="5820052" cy="146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200" dirty="0"/>
              <a:t>Sitatet illustrerer hvordan oppdraget skaper et</a:t>
            </a:r>
            <a:r>
              <a:rPr lang="nb-NO" sz="2200" b="1" dirty="0"/>
              <a:t> læringsbehov</a:t>
            </a:r>
            <a:r>
              <a:rPr lang="nb-NO" sz="2200" dirty="0"/>
              <a:t> som bidrar til å motivere</a:t>
            </a:r>
            <a:r>
              <a:rPr lang="nb-NO" sz="2200" b="1" dirty="0"/>
              <a:t> </a:t>
            </a:r>
            <a:r>
              <a:rPr lang="nb-NO" sz="2200" dirty="0"/>
              <a:t>elevene. De trenger kunnskapen for å løse oppdraget.</a:t>
            </a:r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6237"/>
          <a:stretch/>
        </p:blipFill>
        <p:spPr>
          <a:xfrm>
            <a:off x="7344291" y="1958619"/>
            <a:ext cx="3905669" cy="2957187"/>
          </a:xfrm>
          <a:prstGeom prst="rect">
            <a:avLst/>
          </a:prstGeom>
        </p:spPr>
      </p:pic>
      <p:pic>
        <p:nvPicPr>
          <p:cNvPr id="14" name="Bilde 3" descr="image0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4" y="3752917"/>
            <a:ext cx="2788170" cy="20131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52378A2-D24A-13C8-BEAB-FD51691C3F90}"/>
              </a:ext>
            </a:extLst>
          </p:cNvPr>
          <p:cNvSpPr txBox="1"/>
          <p:nvPr/>
        </p:nvSpPr>
        <p:spPr>
          <a:xfrm>
            <a:off x="7344291" y="5785599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www.naturfag.no/elektrisitet</a:t>
            </a:r>
            <a:r>
              <a:rPr lang="en-US" sz="1600" dirty="0"/>
              <a:t> </a:t>
            </a:r>
            <a:endParaRPr lang="nb-NO" sz="1600" dirty="0"/>
          </a:p>
        </p:txBody>
      </p:sp>
      <p:sp>
        <p:nvSpPr>
          <p:cNvPr id="4" name="Bildeforklaring formet som et avrundet rektangel 8">
            <a:extLst>
              <a:ext uri="{FF2B5EF4-FFF2-40B4-BE49-F238E27FC236}">
                <a16:creationId xmlns:a16="http://schemas.microsoft.com/office/drawing/2014/main" id="{E3842437-813D-142E-7CBB-52DA1758BA96}"/>
              </a:ext>
            </a:extLst>
          </p:cNvPr>
          <p:cNvSpPr/>
          <p:nvPr/>
        </p:nvSpPr>
        <p:spPr>
          <a:xfrm>
            <a:off x="7344291" y="5334000"/>
            <a:ext cx="4455034" cy="1327864"/>
          </a:xfrm>
          <a:prstGeom prst="wedgeRoundRectCallout">
            <a:avLst>
              <a:gd name="adj1" fmla="val -66291"/>
              <a:gd name="adj2" fmla="val -3010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I stedet for at elevene får masse informasjon i starten, får de den underveis – når de trenger den</a:t>
            </a:r>
            <a:r>
              <a:rPr lang="nn-NO" sz="22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4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E8E5-A326-56AA-66F8-E9ADE161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felles utgangspunkt bidrar til inkludering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1120-55F4-898D-71DA-402B0EDF7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5964382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Tilpasset opplæring betyr ikke at vi må gi ulike oppgaver til de ulike elevene, for eksempel ved at faglig «svake» elever bare får mulighet til å gjengi fakta. Alle elever bør få mulighet til å skape og reflektere. </a:t>
            </a:r>
          </a:p>
          <a:p>
            <a:pPr marL="0" indent="0">
              <a:buNone/>
            </a:pPr>
            <a:r>
              <a:rPr lang="nb-NO" sz="2200" dirty="0"/>
              <a:t>Gjennom felles utforskende aktiviteter kan elevene skape og reflektere, men på sin måte og på sitt nivå. Alle kan oppleve mestring og få noe å strekke seg mot.</a:t>
            </a:r>
          </a:p>
          <a:p>
            <a:endParaRPr lang="nb-NO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6BFBB-23B8-9F49-2B71-7BB5D59FD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4312" y="5788331"/>
            <a:ext cx="1061231" cy="9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25E98-5B05-50AB-11E2-65CA4E688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5925" y="2276872"/>
            <a:ext cx="4377875" cy="29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23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719D-31A3-A6AB-00C9-4445EE85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Inkludering ved at alle kan delta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818B-F42F-CA5F-BA09-D822B5B9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7778080" cy="39604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b-NO" sz="2200" dirty="0">
                <a:latin typeface="Calibri" panose="020F0502020204030204" pitchFamily="34" charset="0"/>
                <a:ea typeface="Calibri" panose="020F0502020204030204" pitchFamily="34" charset="0"/>
              </a:rPr>
              <a:t>I u</a:t>
            </a: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tforskende aktiviteter er spørsmålene og hvordan vi finner svar, like viktig som svarene i seg selv.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			</a:t>
            </a:r>
            <a:r>
              <a:rPr lang="nb-NO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Korsager</a:t>
            </a: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2018</a:t>
            </a:r>
          </a:p>
          <a:p>
            <a:pPr marL="0" indent="0">
              <a:buNone/>
            </a:pPr>
            <a:r>
              <a:rPr lang="nb-NO" sz="2200" dirty="0">
                <a:latin typeface="Calibri" panose="020F0502020204030204" pitchFamily="34" charset="0"/>
                <a:ea typeface="Calibri" panose="020F0502020204030204" pitchFamily="34" charset="0"/>
              </a:rPr>
              <a:t>En utforskende arbeidsform, der læreren er mer opptatt av prosessen, tenkningen og forståelsen til elevene fremfor fasitsvar eller sluttprodukt, bidrar til at alle elever opplever å være verdige deltakere i klassefellesskapet.</a:t>
            </a:r>
          </a:p>
          <a:p>
            <a:pPr marL="0" indent="0" algn="r">
              <a:buNone/>
            </a:pPr>
            <a:r>
              <a:rPr lang="nb-NO" sz="1100" dirty="0">
                <a:latin typeface="Calibri" panose="020F0502020204030204" pitchFamily="34" charset="0"/>
              </a:rPr>
              <a:t>Bergkastet, I., Duesund, C. og </a:t>
            </a:r>
            <a:r>
              <a:rPr lang="nb-NO" sz="1100" dirty="0" err="1">
                <a:latin typeface="Calibri" panose="020F0502020204030204" pitchFamily="34" charset="0"/>
              </a:rPr>
              <a:t>Westvig</a:t>
            </a:r>
            <a:r>
              <a:rPr lang="nb-NO" sz="1100" dirty="0">
                <a:latin typeface="Calibri" panose="020F0502020204030204" pitchFamily="34" charset="0"/>
              </a:rPr>
              <a:t>, T.S., 2021, s. 72</a:t>
            </a:r>
          </a:p>
          <a:p>
            <a:pPr marL="0" indent="0">
              <a:buNone/>
            </a:pPr>
            <a:endParaRPr lang="nb-NO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E14BA-A883-4ED2-0687-561ADEC6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280" y="2409531"/>
            <a:ext cx="3473421" cy="23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CA85774-CEFE-8109-50F8-6C8295C0E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1 – Samarbeid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29DA340-A3B8-C6C3-CF6E-BBB18D7A4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La elevene utforske</a:t>
            </a:r>
          </a:p>
        </p:txBody>
      </p:sp>
    </p:spTree>
    <p:extLst>
      <p:ext uri="{BB962C8B-B14F-4D97-AF65-F5344CB8AC3E}">
        <p14:creationId xmlns:p14="http://schemas.microsoft.com/office/powerpoint/2010/main" val="2071161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 alle elevene spille hele spillet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200" dirty="0"/>
              <a:t>De amerikanske forskerne </a:t>
            </a:r>
            <a:r>
              <a:rPr lang="nb-NO" sz="2200" dirty="0" err="1"/>
              <a:t>Mehta</a:t>
            </a:r>
            <a:r>
              <a:rPr lang="nb-NO" sz="2200" dirty="0"/>
              <a:t> og Fine, som har forsket på dybdelæring, peker på at vi bør se elevers læring i klasserommet på samme måte som det å lære seg et spill på juniornivå:  </a:t>
            </a:r>
          </a:p>
          <a:p>
            <a:pPr marL="0" indent="0">
              <a:buNone/>
            </a:pPr>
            <a:r>
              <a:rPr lang="nb-NO" sz="2200" dirty="0"/>
              <a:t>Når barn skal lære seg å spille for eksempel fotball, bruker de ikke først ett år på å lære seg å sparke ballen, et annet år på å ta imot ballen og et tredje år på innkast. Tvert imot spiller de hele spillet fra start, men på det nivået som de klarer.</a:t>
            </a:r>
          </a:p>
          <a:p>
            <a:pPr marL="1257300" lvl="3" indent="0" algn="r">
              <a:buNone/>
            </a:pPr>
            <a:r>
              <a:rPr lang="nb-NO" sz="1600" dirty="0"/>
              <a:t>				</a:t>
            </a:r>
            <a:r>
              <a:rPr lang="nb-NO" sz="1100" dirty="0"/>
              <a:t>Basert på Metha og Fine (2019). </a:t>
            </a:r>
            <a:r>
              <a:rPr lang="nb-NO" sz="1100" i="1" dirty="0"/>
              <a:t>In </a:t>
            </a:r>
            <a:r>
              <a:rPr lang="nb-NO" sz="1100" i="1" dirty="0" err="1"/>
              <a:t>search</a:t>
            </a:r>
            <a:r>
              <a:rPr lang="nb-NO" sz="1100" i="1" dirty="0"/>
              <a:t> </a:t>
            </a:r>
            <a:r>
              <a:rPr lang="nb-NO" sz="1100" i="1" dirty="0" err="1"/>
              <a:t>of</a:t>
            </a:r>
            <a:r>
              <a:rPr lang="nb-NO" sz="1100" i="1" dirty="0"/>
              <a:t> </a:t>
            </a:r>
            <a:r>
              <a:rPr lang="nb-NO" sz="1100" i="1" dirty="0" err="1"/>
              <a:t>deeper</a:t>
            </a:r>
            <a:r>
              <a:rPr lang="nb-NO" sz="1100" i="1" dirty="0"/>
              <a:t> </a:t>
            </a:r>
            <a:r>
              <a:rPr lang="nb-NO" sz="1100" i="1" dirty="0" err="1"/>
              <a:t>learning</a:t>
            </a:r>
            <a:r>
              <a:rPr lang="nb-NO" sz="1100" dirty="0"/>
              <a:t>, s. 295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49E64EE-105B-47FE-9D9E-B6C02A95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" b="39960"/>
          <a:stretch/>
        </p:blipFill>
        <p:spPr>
          <a:xfrm>
            <a:off x="191344" y="4911894"/>
            <a:ext cx="1919867" cy="2302512"/>
          </a:xfrm>
          <a:prstGeom prst="rect">
            <a:avLst/>
          </a:prstGeom>
        </p:spPr>
      </p:pic>
      <p:pic>
        <p:nvPicPr>
          <p:cNvPr id="6" name="Picture 16" descr="Free Kids Football vector and pictu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38" y="4816589"/>
            <a:ext cx="2622646" cy="204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ildeforklaring formet som et avrundet rektangel 3">
            <a:extLst>
              <a:ext uri="{FF2B5EF4-FFF2-40B4-BE49-F238E27FC236}">
                <a16:creationId xmlns:a16="http://schemas.microsoft.com/office/drawing/2014/main" id="{34A0733D-12ED-E952-62C8-61B2D6876FDF}"/>
              </a:ext>
            </a:extLst>
          </p:cNvPr>
          <p:cNvSpPr/>
          <p:nvPr/>
        </p:nvSpPr>
        <p:spPr>
          <a:xfrm>
            <a:off x="2351584" y="4816589"/>
            <a:ext cx="3042463" cy="1051555"/>
          </a:xfrm>
          <a:prstGeom prst="wedgeRoundRectCallout">
            <a:avLst>
              <a:gd name="adj1" fmla="val -67645"/>
              <a:gd name="adj2" fmla="val 3588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 Alle spiller hele spillet, men på sitt nivå.</a:t>
            </a:r>
          </a:p>
        </p:txBody>
      </p:sp>
    </p:spTree>
    <p:extLst>
      <p:ext uri="{BB962C8B-B14F-4D97-AF65-F5344CB8AC3E}">
        <p14:creationId xmlns:p14="http://schemas.microsoft.com/office/powerpoint/2010/main" val="15049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26C904-53A1-4936-96A9-EDBBAD8E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Invitere elevene inn i fagfeltet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EEEFCC1-B666-B908-CD22-BEACE81A4DDD}"/>
              </a:ext>
            </a:extLst>
          </p:cNvPr>
          <p:cNvSpPr txBox="1"/>
          <p:nvPr/>
        </p:nvSpPr>
        <p:spPr>
          <a:xfrm>
            <a:off x="7011599" y="2689350"/>
            <a:ext cx="4536504" cy="336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2200" dirty="0"/>
              <a:t>Se filmen (1 min):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Gi alle elevene samme oppgave som de kan løse på sin </a:t>
            </a:r>
            <a:r>
              <a:rPr lang="nb-NO" sz="2200"/>
              <a:t>måte.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/>
              <a:t>Ha </a:t>
            </a:r>
            <a:r>
              <a:rPr lang="nb-NO" sz="2200" dirty="0"/>
              <a:t>en «trenerrolle».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200" dirty="0"/>
              <a:t>Inviter elevene inn i fagfeltet framfor bare å servere svaret.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6" name="Alle_elever_samme_oppgave_- komprimert">
            <a:hlinkClick r:id="" action="ppaction://media"/>
            <a:extLst>
              <a:ext uri="{FF2B5EF4-FFF2-40B4-BE49-F238E27FC236}">
                <a16:creationId xmlns:a16="http://schemas.microsoft.com/office/drawing/2014/main" id="{59778A16-49D8-14B1-5FB4-6E3BC3A4F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207335"/>
            <a:ext cx="5988424" cy="33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Planlegge utprøving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1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 utprøving (20 min)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8128247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200" b="1" dirty="0"/>
              <a:t>Lærer: </a:t>
            </a:r>
            <a:r>
              <a:rPr lang="nb-NO" sz="2200" dirty="0"/>
              <a:t>Planlegg en utforskende aktivitet til et selvvalgt tema, som du lar elevene utføre (bruk gjerne krabbe-aktiviteten). Tenk gjennom:</a:t>
            </a:r>
          </a:p>
          <a:p>
            <a:r>
              <a:rPr lang="nb-NO" sz="2200" dirty="0"/>
              <a:t>Hva skal være drivkraften (spørsmålet/oppdraget) for prosessen?</a:t>
            </a:r>
          </a:p>
          <a:p>
            <a:r>
              <a:rPr lang="nb-NO" sz="2200" dirty="0"/>
              <a:t>Hvordan skal elevene samle og bruke informasjon for å svare på spørsmålet/oppdraget? </a:t>
            </a:r>
          </a:p>
          <a:p>
            <a:r>
              <a:rPr lang="nb-NO" sz="2200" dirty="0"/>
              <a:t>Hvordan skal de presentere svaret/løsninga?</a:t>
            </a:r>
          </a:p>
          <a:p>
            <a:pPr marL="0" indent="0">
              <a:buNone/>
            </a:pPr>
            <a:r>
              <a:rPr lang="nb-NO" sz="2200" b="1" dirty="0"/>
              <a:t>PP-rådgiver:</a:t>
            </a:r>
            <a:r>
              <a:rPr lang="nb-NO" sz="2200" dirty="0"/>
              <a:t> Samarbeid med en av lærerne og bidra i planlegginga. </a:t>
            </a:r>
          </a:p>
          <a:p>
            <a:pPr marL="0" indent="0">
              <a:buNone/>
            </a:pPr>
            <a:r>
              <a:rPr lang="nb-NO" sz="2200" b="1" dirty="0"/>
              <a:t>Lærer og PP-rådgiver: </a:t>
            </a:r>
            <a:r>
              <a:rPr lang="nb-NO" sz="2200" dirty="0"/>
              <a:t>Noter om du observerte noen av kjennetegnene hos elevene. Hvorfor / hvorfor ikke? (Lærerne kan gjerne observere hverandres elever i gjennomføring.)</a:t>
            </a:r>
          </a:p>
        </p:txBody>
      </p:sp>
      <p:pic>
        <p:nvPicPr>
          <p:cNvPr id="9" name="Picture 8" descr="Kjennetegnskjema om inkluder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2276872"/>
            <a:ext cx="2919846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9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Del 2: Utprøving</a:t>
            </a:r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6345121"/>
              </p:ext>
            </p:extLst>
          </p:nvPr>
        </p:nvGraphicFramePr>
        <p:xfrm>
          <a:off x="967474" y="3361620"/>
          <a:ext cx="5992622" cy="2731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 descr="Ramme rundt del 2: Utprøving"/>
          <p:cNvSpPr/>
          <p:nvPr/>
        </p:nvSpPr>
        <p:spPr>
          <a:xfrm>
            <a:off x="2907060" y="3516852"/>
            <a:ext cx="1786408" cy="242121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ildeforklaring formet som et avrundet rektangel 5"/>
          <p:cNvSpPr/>
          <p:nvPr/>
        </p:nvSpPr>
        <p:spPr>
          <a:xfrm>
            <a:off x="5735960" y="1741512"/>
            <a:ext cx="4608512" cy="1295937"/>
          </a:xfrm>
          <a:prstGeom prst="wedgeRoundRectCallout">
            <a:avLst>
              <a:gd name="adj1" fmla="val -68352"/>
              <a:gd name="adj2" fmla="val 5318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Gjennomfør utprøving. PP-rådgiver samarbeider med en av lærerne. </a:t>
            </a:r>
          </a:p>
        </p:txBody>
      </p:sp>
    </p:spTree>
    <p:extLst>
      <p:ext uri="{BB962C8B-B14F-4D97-AF65-F5344CB8AC3E}">
        <p14:creationId xmlns:p14="http://schemas.microsoft.com/office/powerpoint/2010/main" val="174575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E0C1DA6-DE26-1E03-1F3B-B783A3133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2 – Utprøving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C74EEC6-9239-DA70-0D94-009373C5F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La elevene utforske</a:t>
            </a:r>
          </a:p>
        </p:txBody>
      </p:sp>
    </p:spTree>
    <p:extLst>
      <p:ext uri="{BB962C8B-B14F-4D97-AF65-F5344CB8AC3E}">
        <p14:creationId xmlns:p14="http://schemas.microsoft.com/office/powerpoint/2010/main" val="2671809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Del 3: Erfaringsdeling</a:t>
            </a:r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526526"/>
              </p:ext>
            </p:extLst>
          </p:nvPr>
        </p:nvGraphicFramePr>
        <p:xfrm>
          <a:off x="1077140" y="3348114"/>
          <a:ext cx="5746848" cy="243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 descr="Ramme rundt del 3: Erfaringsdeling"/>
          <p:cNvSpPr/>
          <p:nvPr/>
        </p:nvSpPr>
        <p:spPr>
          <a:xfrm>
            <a:off x="4749548" y="3307228"/>
            <a:ext cx="2074440" cy="242121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ildeforklaring formet som et avrundet rektangel 5"/>
          <p:cNvSpPr/>
          <p:nvPr/>
        </p:nvSpPr>
        <p:spPr>
          <a:xfrm>
            <a:off x="7040012" y="2186638"/>
            <a:ext cx="3456384" cy="1161476"/>
          </a:xfrm>
          <a:prstGeom prst="wedgeRoundRectCallout">
            <a:avLst>
              <a:gd name="adj1" fmla="val -52657"/>
              <a:gd name="adj2" fmla="val 8065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dag skal vi gjennomføre del 3: Erfaringsdeling. </a:t>
            </a:r>
          </a:p>
        </p:txBody>
      </p:sp>
    </p:spTree>
    <p:extLst>
      <p:ext uri="{BB962C8B-B14F-4D97-AF65-F5344CB8AC3E}">
        <p14:creationId xmlns:p14="http://schemas.microsoft.com/office/powerpoint/2010/main" val="1769148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B0BC282-DD68-6F6C-FA80-5B673AA5A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3 – Erfaringsdeling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02E13395-46C5-E77F-C56B-45CF2E178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La elevene utforske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6935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73AD-FF75-1BFD-7711-E4CFCCA2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</a:t>
            </a:r>
            <a:r>
              <a:rPr lang="nb-NO" sz="4400" dirty="0"/>
              <a:t>pørsmålet vi utforsker i denne modulen</a:t>
            </a:r>
            <a:r>
              <a:rPr lang="nb-NO" dirty="0"/>
              <a:t>:</a:t>
            </a:r>
            <a:r>
              <a:rPr lang="nb-NO" sz="4400" dirty="0"/>
              <a:t>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C7E6-7DD8-473C-ACEB-E969D7F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460972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>Hvordan kan utforskende aktiviteter gjøre undervisninga inkluderende? </a:t>
            </a:r>
            <a:endParaRPr lang="en-US" sz="28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 descr="Kjennetegnskjema om inkludering">
            <a:extLst>
              <a:ext uri="{FF2B5EF4-FFF2-40B4-BE49-F238E27FC236}">
                <a16:creationId xmlns:a16="http://schemas.microsoft.com/office/drawing/2014/main" id="{D5DDF8B6-771D-470B-18B9-1E7D56D4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6035"/>
            <a:ext cx="4176464" cy="36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8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</a:t>
            </a:r>
            <a:r>
              <a:rPr lang="nn-NO" dirty="0"/>
              <a:t>del 3: Erfaringsdeling</a:t>
            </a:r>
            <a:endParaRPr lang="nb-NO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07521"/>
              </p:ext>
            </p:extLst>
          </p:nvPr>
        </p:nvGraphicFramePr>
        <p:xfrm>
          <a:off x="1130424" y="2276872"/>
          <a:ext cx="9502080" cy="316835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nn-NO" sz="2200" noProof="0" dirty="0"/>
                        <a:t>Erfaringsdeling</a:t>
                      </a:r>
                    </a:p>
                  </a:txBody>
                  <a:tcPr>
                    <a:solidFill>
                      <a:srgbClr val="E8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200" noProof="0" dirty="0"/>
                        <a:t>Øve</a:t>
                      </a:r>
                      <a:r>
                        <a:rPr lang="nn-NO" sz="2200" baseline="0" noProof="0" dirty="0"/>
                        <a:t> på å lage spørsmål til utforsking</a:t>
                      </a:r>
                      <a:endParaRPr lang="nn-NO" sz="22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521340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Inkludering i profesjonsfellesskapet</a:t>
                      </a:r>
                      <a:endParaRPr lang="nn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200" noProof="0" dirty="0"/>
                        <a:t>Oppsummering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2988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1 time og 20 min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402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73AD-FF75-1BFD-7711-E4CFCCA2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</a:t>
            </a:r>
            <a:r>
              <a:rPr lang="nb-NO" sz="4400" dirty="0"/>
              <a:t>pørsmålet</a:t>
            </a:r>
            <a:r>
              <a:rPr lang="en-US" sz="4400" dirty="0"/>
              <a:t> vi </a:t>
            </a:r>
            <a:r>
              <a:rPr lang="nb-NO" sz="4400" dirty="0"/>
              <a:t>skal utforske i denne modulen</a:t>
            </a:r>
            <a:r>
              <a:rPr lang="en-US" dirty="0"/>
              <a:t>:</a:t>
            </a:r>
            <a:r>
              <a:rPr lang="en-US" sz="4400" dirty="0"/>
              <a:t>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C7E6-7DD8-473C-ACEB-E969D7F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460972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Hvordan kan utforskende aktiviteter gjøre undervisninga inkluderende? 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 descr="Kjennetegnskjema om inkludering">
            <a:extLst>
              <a:ext uri="{FF2B5EF4-FFF2-40B4-BE49-F238E27FC236}">
                <a16:creationId xmlns:a16="http://schemas.microsoft.com/office/drawing/2014/main" id="{D5DDF8B6-771D-470B-18B9-1E7D56D4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6035"/>
            <a:ext cx="4176464" cy="36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1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Erfaringsdeling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35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44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Erfaringsdeling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3"/>
            <a:ext cx="7370960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Del erfaringer i grupper (15–20 min):</a:t>
            </a:r>
          </a:p>
          <a:p>
            <a:pPr marL="0" indent="0">
              <a:buNone/>
            </a:pPr>
            <a:r>
              <a:rPr lang="nb-NO" sz="2200" dirty="0"/>
              <a:t>La den utforskende aktiviteten til rette for noen av kjennetegnene på inkludering? </a:t>
            </a:r>
          </a:p>
          <a:p>
            <a:r>
              <a:rPr lang="nb-NO" sz="2200" dirty="0"/>
              <a:t>Hvilke? Hvorfor / hvorfor ikke? </a:t>
            </a:r>
          </a:p>
          <a:p>
            <a:r>
              <a:rPr lang="nb-NO" sz="2200" dirty="0"/>
              <a:t>Forslag til endringer av spørsmål/oppdrag/gjennomføring som kunne tilrettelagt enda bedre for inkludering? 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b="1" dirty="0"/>
              <a:t>Oppsummer i plenum (15 min). </a:t>
            </a:r>
          </a:p>
          <a:p>
            <a:pPr marL="0" indent="0">
              <a:buNone/>
            </a:pPr>
            <a:r>
              <a:rPr lang="nb-NO" sz="2200" dirty="0"/>
              <a:t>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" r="33565"/>
          <a:stretch/>
        </p:blipFill>
        <p:spPr>
          <a:xfrm>
            <a:off x="7980560" y="2276873"/>
            <a:ext cx="4032332" cy="3384376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A78787D8-FD28-0798-F1DE-D71D83B1E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5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Øve på å lage spørsmål til utforsking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25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0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90D3C-2B25-5E83-F735-2654229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Lage spørsmål/oppdrag til utforsking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214027-E076-9272-1387-85DF0DBEF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b="1" dirty="0"/>
              <a:t>Tenk individuelt (2 min): </a:t>
            </a:r>
            <a:r>
              <a:rPr lang="nb-NO" sz="2200" dirty="0"/>
              <a:t>Ta utgangspunkt i tema kroppen og dette kompetansemålet etter 7. trinn: </a:t>
            </a:r>
            <a:r>
              <a:rPr lang="nb-NO" sz="2200" i="1" dirty="0"/>
              <a:t>… </a:t>
            </a:r>
            <a:r>
              <a:rPr lang="nb-NO" sz="2200" b="0" i="1" dirty="0">
                <a:effectLst/>
              </a:rPr>
              <a:t>gjøre rede for noen av kroppens organsystemer og beskrive hvordan systemene virker sammen</a:t>
            </a:r>
            <a:r>
              <a:rPr lang="nb-NO" sz="2200" b="0" i="0" dirty="0">
                <a:effectLst/>
              </a:rPr>
              <a:t>. </a:t>
            </a:r>
            <a:r>
              <a:rPr lang="nb-NO" sz="2200" dirty="0"/>
              <a:t>Hvilket spørsmål/oppdrag kan være drivkraft i utforskinga? </a:t>
            </a:r>
          </a:p>
          <a:p>
            <a:r>
              <a:rPr lang="nb-NO" sz="2200" b="1" dirty="0"/>
              <a:t>Snakk sammen i grupper (10 min):</a:t>
            </a:r>
            <a:r>
              <a:rPr lang="nb-NO" sz="2200" dirty="0"/>
              <a:t> Hva kjennetegner et spørsmål/oppdrag som kan fungere som drivkraften i utforskinga?</a:t>
            </a:r>
            <a:r>
              <a:rPr lang="nb-NO" sz="2200" b="1" dirty="0"/>
              <a:t> </a:t>
            </a:r>
            <a:r>
              <a:rPr lang="nb-NO" sz="2200" dirty="0"/>
              <a:t>Diskuter forslag til spørsmål/oppdrag. Bli enige om ett forslag dere vil fortelle om i plenum.</a:t>
            </a:r>
          </a:p>
          <a:p>
            <a:r>
              <a:rPr lang="nb-NO" sz="2200" b="1" dirty="0"/>
              <a:t>Oppsummer i plenum (10 min): </a:t>
            </a:r>
            <a:r>
              <a:rPr lang="nb-NO" sz="2200" dirty="0"/>
              <a:t>Hver gruppe deler ett spørsmål/oppdrag.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B57B9973-FF62-E94D-1F01-0C3CDD7C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834C89-57F8-4897-9EB2-24A78A99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b="0" dirty="0"/>
              <a:t>Forslag: Hvor blir det av ei drue som vi spiser?</a:t>
            </a:r>
          </a:p>
        </p:txBody>
      </p:sp>
      <p:pic>
        <p:nvPicPr>
          <p:cNvPr id="5" name="Picture 4" descr="Skjermdump av undervisningsopplegget Kroppen som system">
            <a:extLst>
              <a:ext uri="{FF2B5EF4-FFF2-40B4-BE49-F238E27FC236}">
                <a16:creationId xmlns:a16="http://schemas.microsoft.com/office/drawing/2014/main" id="{3F8E11BD-B9F4-4378-A993-0B3D4AB51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95"/>
          <a:stretch/>
        </p:blipFill>
        <p:spPr>
          <a:xfrm>
            <a:off x="838200" y="2083885"/>
            <a:ext cx="5671538" cy="3744416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63E371-24DA-38EC-B7EE-A587FD155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5538" y="2135040"/>
            <a:ext cx="4128829" cy="1051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latin typeface="Calibri"/>
              </a:rPr>
              <a:t>Fra undervisningsopplegget </a:t>
            </a:r>
            <a:r>
              <a:rPr lang="nb-NO" sz="2200" i="1" dirty="0">
                <a:latin typeface="Calibri"/>
              </a:rPr>
              <a:t>Kroppen som system</a:t>
            </a:r>
          </a:p>
          <a:p>
            <a:endParaRPr lang="nb-NO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FFA12-E7EE-477F-A241-D5301D29A0B7}"/>
              </a:ext>
            </a:extLst>
          </p:cNvPr>
          <p:cNvSpPr txBox="1"/>
          <p:nvPr/>
        </p:nvSpPr>
        <p:spPr>
          <a:xfrm>
            <a:off x="6744072" y="28713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4"/>
              </a:rPr>
              <a:t>www.naturfag.no/kroppen</a:t>
            </a:r>
            <a:r>
              <a:rPr lang="nb-NO" dirty="0"/>
              <a:t> </a:t>
            </a:r>
          </a:p>
        </p:txBody>
      </p:sp>
      <p:sp>
        <p:nvSpPr>
          <p:cNvPr id="8" name="Bildeforklaring formet som et avrundet rektangel 3">
            <a:extLst>
              <a:ext uri="{FF2B5EF4-FFF2-40B4-BE49-F238E27FC236}">
                <a16:creationId xmlns:a16="http://schemas.microsoft.com/office/drawing/2014/main" id="{2BE7A613-19C5-48CA-B95C-66F287BBC70D}"/>
              </a:ext>
            </a:extLst>
          </p:cNvPr>
          <p:cNvSpPr/>
          <p:nvPr/>
        </p:nvSpPr>
        <p:spPr>
          <a:xfrm>
            <a:off x="7095366" y="3602896"/>
            <a:ext cx="3744416" cy="2225405"/>
          </a:xfrm>
          <a:prstGeom prst="wedgeRoundRectCallout">
            <a:avLst>
              <a:gd name="adj1" fmla="val -64328"/>
              <a:gd name="adj2" fmla="val 2108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</a:rPr>
              <a:t>Elevene finner blant annet informasjon i ei bok og svarer til slutt på spørsmålet med å tegne et flytskjema for å få fram sammenhengen mellom de ulike systemene.</a:t>
            </a:r>
          </a:p>
        </p:txBody>
      </p:sp>
    </p:spTree>
    <p:extLst>
      <p:ext uri="{BB962C8B-B14F-4D97-AF65-F5344CB8AC3E}">
        <p14:creationId xmlns:p14="http://schemas.microsoft.com/office/powerpoint/2010/main" val="2584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Inkludering i profesjonsfellesskapet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7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03BA41-6B17-C228-F72D-D846C244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Utforsking i profesjonsfellesskapet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D55D47-A3EA-2B21-1995-AED66F4DA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Gjennom arbeidet med denne modulen har vi jobbet utforskende i profesjonsfellesskapet. </a:t>
            </a:r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6F3B7339-F436-A2F3-571B-80936CF31386}"/>
              </a:ext>
            </a:extLst>
          </p:cNvPr>
          <p:cNvSpPr/>
          <p:nvPr/>
        </p:nvSpPr>
        <p:spPr>
          <a:xfrm>
            <a:off x="3098602" y="2945057"/>
            <a:ext cx="1325235" cy="1156321"/>
          </a:xfrm>
          <a:prstGeom prst="rightArrow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1600" dirty="0">
                <a:solidFill>
                  <a:schemeClr val="tx1"/>
                </a:solidFill>
              </a:rPr>
              <a:t>Spørsmål/</a:t>
            </a:r>
          </a:p>
          <a:p>
            <a:pPr algn="r"/>
            <a:r>
              <a:rPr lang="nb-NO" sz="1600" dirty="0">
                <a:solidFill>
                  <a:schemeClr val="tx1"/>
                </a:solidFill>
              </a:rPr>
              <a:t>oppdrag</a:t>
            </a:r>
          </a:p>
        </p:txBody>
      </p:sp>
      <p:pic>
        <p:nvPicPr>
          <p:cNvPr id="4" name="Plassholder for innhold 11" descr="Første figur viser elever som bygger sammen. Andre figur viser det ferdige byggverket.">
            <a:extLst>
              <a:ext uri="{FF2B5EF4-FFF2-40B4-BE49-F238E27FC236}">
                <a16:creationId xmlns:a16="http://schemas.microsoft.com/office/drawing/2014/main" id="{3C7D67EA-9FDC-BD94-2638-AB184750B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28552"/>
          <a:stretch/>
        </p:blipFill>
        <p:spPr>
          <a:xfrm>
            <a:off x="4538762" y="2852936"/>
            <a:ext cx="3096344" cy="1340565"/>
          </a:xfrm>
          <a:prstGeom prst="rect">
            <a:avLst/>
          </a:prstGeom>
        </p:spPr>
      </p:pic>
      <p:sp>
        <p:nvSpPr>
          <p:cNvPr id="6" name="Bildeforklaring formet som et avrundet rektangel 4">
            <a:extLst>
              <a:ext uri="{FF2B5EF4-FFF2-40B4-BE49-F238E27FC236}">
                <a16:creationId xmlns:a16="http://schemas.microsoft.com/office/drawing/2014/main" id="{B66F3494-7FD4-057D-283D-77B29ECDA486}"/>
              </a:ext>
            </a:extLst>
          </p:cNvPr>
          <p:cNvSpPr/>
          <p:nvPr/>
        </p:nvSpPr>
        <p:spPr>
          <a:xfrm>
            <a:off x="838200" y="4505228"/>
            <a:ext cx="3840804" cy="1761060"/>
          </a:xfrm>
          <a:prstGeom prst="wedgeRoundRectCallout">
            <a:avLst>
              <a:gd name="adj1" fmla="val 23071"/>
              <a:gd name="adj2" fmla="val -6722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  <a:cs typeface="Calibri"/>
              </a:rPr>
              <a:t>Vi har utforsket spørsmålet: Hvordan kan utforskende aktiviteter gjøre undervisninga inkluderende? </a:t>
            </a:r>
          </a:p>
        </p:txBody>
      </p:sp>
      <p:sp>
        <p:nvSpPr>
          <p:cNvPr id="7" name="Bildeforklaring formet som et avrundet rektangel 4">
            <a:extLst>
              <a:ext uri="{FF2B5EF4-FFF2-40B4-BE49-F238E27FC236}">
                <a16:creationId xmlns:a16="http://schemas.microsoft.com/office/drawing/2014/main" id="{1AB5A21F-0F17-38B9-6463-DC1EBDA93D33}"/>
              </a:ext>
            </a:extLst>
          </p:cNvPr>
          <p:cNvSpPr/>
          <p:nvPr/>
        </p:nvSpPr>
        <p:spPr>
          <a:xfrm>
            <a:off x="4824920" y="4505229"/>
            <a:ext cx="3272742" cy="1761059"/>
          </a:xfrm>
          <a:prstGeom prst="wedgeRoundRectCallout">
            <a:avLst>
              <a:gd name="adj1" fmla="val -34397"/>
              <a:gd name="adj2" fmla="val -6804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  <a:cs typeface="Calibri"/>
              </a:rPr>
              <a:t>Vi har samlet data gjennom å reflektere, diskutere, prøve ut aktiviteter og observere elevene.</a:t>
            </a:r>
          </a:p>
        </p:txBody>
      </p:sp>
      <p:sp>
        <p:nvSpPr>
          <p:cNvPr id="8" name="Bildeforklaring formet som et avrundet rektangel 4">
            <a:extLst>
              <a:ext uri="{FF2B5EF4-FFF2-40B4-BE49-F238E27FC236}">
                <a16:creationId xmlns:a16="http://schemas.microsoft.com/office/drawing/2014/main" id="{416EF269-E439-A595-C7E1-9DFD587ED8B2}"/>
              </a:ext>
            </a:extLst>
          </p:cNvPr>
          <p:cNvSpPr/>
          <p:nvPr/>
        </p:nvSpPr>
        <p:spPr>
          <a:xfrm>
            <a:off x="8314919" y="4510293"/>
            <a:ext cx="3096344" cy="1804812"/>
          </a:xfrm>
          <a:prstGeom prst="wedgeRoundRectCallout">
            <a:avLst>
              <a:gd name="adj1" fmla="val -49678"/>
              <a:gd name="adj2" fmla="val -624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  <a:cs typeface="Calibri"/>
              </a:rPr>
              <a:t>Vi har arbeidet med dataene gjennom å dele erfaringer fra utprøving og reflektere videre sammen.</a:t>
            </a:r>
          </a:p>
        </p:txBody>
      </p:sp>
    </p:spTree>
    <p:extLst>
      <p:ext uri="{BB962C8B-B14F-4D97-AF65-F5344CB8AC3E}">
        <p14:creationId xmlns:p14="http://schemas.microsoft.com/office/powerpoint/2010/main" val="38203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+mn-lt"/>
                <a:ea typeface="+mn-ea"/>
                <a:cs typeface="+mn-cs"/>
              </a:rPr>
              <a:t>Inkludering i profesjonsfellesskapet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199" y="2276872"/>
            <a:ext cx="9850516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grupper (10 min):</a:t>
            </a:r>
            <a:endParaRPr lang="nb-NO" sz="2200" dirty="0"/>
          </a:p>
          <a:p>
            <a:pPr marL="0" indent="0">
              <a:buNone/>
            </a:pPr>
            <a:r>
              <a:rPr lang="nb-NO" sz="2200" dirty="0"/>
              <a:t>Hva har det å arbeide utforskende i profesjonsfellesskapet hatt å si for deres opplevelse av inkludering (motivasjon og mestring, trygghet og godt samspill)?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FEE7E627-3CF1-CA21-48F3-CECD38051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9928" y="3996313"/>
            <a:ext cx="1114927" cy="1531258"/>
          </a:xfrm>
          <a:prstGeom prst="rightArrow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200" dirty="0">
              <a:solidFill>
                <a:schemeClr val="tx1"/>
              </a:solidFill>
            </a:endParaRPr>
          </a:p>
        </p:txBody>
      </p:sp>
      <p:pic>
        <p:nvPicPr>
          <p:cNvPr id="6" name="Plassholder for innhold 11" descr="Først en ramme som viser to barn som bygger med klosser, dernest en ramme som viser det ferdige byggverket. Illustrasjon.">
            <a:extLst>
              <a:ext uri="{FF2B5EF4-FFF2-40B4-BE49-F238E27FC236}">
                <a16:creationId xmlns:a16="http://schemas.microsoft.com/office/drawing/2014/main" id="{20FB45AD-249D-9401-BE0B-33B9D6C9F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28552"/>
          <a:stretch/>
        </p:blipFill>
        <p:spPr>
          <a:xfrm>
            <a:off x="2267519" y="3691922"/>
            <a:ext cx="4559638" cy="19741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BE48525-8A84-B2FB-2070-2476402DE801}"/>
              </a:ext>
            </a:extLst>
          </p:cNvPr>
          <p:cNvSpPr txBox="1"/>
          <p:nvPr/>
        </p:nvSpPr>
        <p:spPr>
          <a:xfrm rot="16200000">
            <a:off x="6211114" y="4733719"/>
            <a:ext cx="129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Illustrasjon: Celine Aas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E8D1EDC5-E385-0CAC-EA49-EEDBFB6D1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1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av modulen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7346032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par (5 min): </a:t>
            </a:r>
          </a:p>
          <a:p>
            <a:pPr marL="0" indent="0">
              <a:buNone/>
            </a:pPr>
            <a:r>
              <a:rPr lang="nb-NO" sz="2200" dirty="0"/>
              <a:t>Hvilke tanker eller erfaringer fra arbeidet med denne modulen vil du ta med deg i din framtidige undervisning/praksis? </a:t>
            </a:r>
          </a:p>
          <a:p>
            <a:pPr marL="0" indent="0">
              <a:buNone/>
            </a:pPr>
            <a:endParaRPr lang="nb-NO" sz="2200" b="1" dirty="0"/>
          </a:p>
          <a:p>
            <a:pPr marL="0" indent="0">
              <a:buNone/>
            </a:pPr>
            <a:r>
              <a:rPr lang="nb-NO" sz="2200" b="1" dirty="0"/>
              <a:t>Oppsummer kort i plenum.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56792"/>
            <a:ext cx="2650604" cy="5301208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A9218591-44CE-5D46-CE77-7C786FFE5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47930" y="501533"/>
            <a:ext cx="1750803" cy="1052745"/>
            <a:chOff x="486890" y="4822412"/>
            <a:chExt cx="2185603" cy="1314185"/>
          </a:xfrm>
          <a:solidFill>
            <a:schemeClr val="tx2"/>
          </a:solidFill>
        </p:grpSpPr>
        <p:pic>
          <p:nvPicPr>
            <p:cNvPr id="6" name="Grafikk 5" descr="Bruker med heldekkende fyll">
              <a:extLst>
                <a:ext uri="{FF2B5EF4-FFF2-40B4-BE49-F238E27FC236}">
                  <a16:creationId xmlns:a16="http://schemas.microsoft.com/office/drawing/2014/main" id="{0DA6DE91-837C-AF7E-66D0-22087256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6890" y="4822412"/>
              <a:ext cx="1255279" cy="1314185"/>
            </a:xfrm>
            <a:prstGeom prst="rect">
              <a:avLst/>
            </a:prstGeom>
          </p:spPr>
        </p:pic>
        <p:pic>
          <p:nvPicPr>
            <p:cNvPr id="7" name="Grafikk 6" descr="Bruker med heldekkende fyll">
              <a:extLst>
                <a:ext uri="{FF2B5EF4-FFF2-40B4-BE49-F238E27FC236}">
                  <a16:creationId xmlns:a16="http://schemas.microsoft.com/office/drawing/2014/main" id="{6BF7B70C-1247-9E65-E3C6-94B8D949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17215" y="4822412"/>
              <a:ext cx="1255278" cy="131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0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7B23-7965-F5C7-3300-59696C74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C39A-E4AA-4274-9A84-0B49E657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Bergkastet, I., Duesund, C. og </a:t>
            </a:r>
            <a:r>
              <a:rPr lang="nb-NO" sz="2200" dirty="0" err="1"/>
              <a:t>Westvig</a:t>
            </a:r>
            <a:r>
              <a:rPr lang="nb-NO" sz="2200" dirty="0"/>
              <a:t>, T.S. (2021). Kap. 6. Didaktiske val som fremmer fellesskap i grupper i Restad, F. og Sandsmark, J. (red.) </a:t>
            </a:r>
            <a:r>
              <a:rPr lang="nb-NO" sz="2200" i="1" dirty="0"/>
              <a:t>Mobbeforebygging i et fellesskapsperspektiv.</a:t>
            </a:r>
            <a:r>
              <a:rPr lang="nb-NO" sz="2200" dirty="0"/>
              <a:t> s. 72</a:t>
            </a:r>
            <a:endParaRPr lang="nb-NO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Korsager M. (2018): </a:t>
            </a:r>
            <a:r>
              <a:rPr lang="nb-NO" sz="2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Utforskende undervisning og arbeidsmåter – en introduksjon</a:t>
            </a:r>
            <a:r>
              <a:rPr lang="nb-NO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n-NO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Naturfag 1/18, s. 82-83. </a:t>
            </a:r>
          </a:p>
          <a:p>
            <a:pPr marL="0" indent="0">
              <a:buNone/>
            </a:pPr>
            <a:r>
              <a:rPr lang="en-US" sz="2200" dirty="0"/>
              <a:t>Mehta, J., &amp; Fine, S. (2019). </a:t>
            </a:r>
            <a:r>
              <a:rPr lang="en-US" sz="2200" i="1" dirty="0"/>
              <a:t>In search of deeper learning: The quest to remake the American high school. </a:t>
            </a:r>
            <a:r>
              <a:rPr lang="en-US" sz="2200" dirty="0"/>
              <a:t>Harvard University Press, s. 295</a:t>
            </a:r>
            <a:endParaRPr lang="nb-NO" sz="2200" dirty="0"/>
          </a:p>
          <a:p>
            <a:pPr marL="0" indent="0">
              <a:buNone/>
            </a:pPr>
            <a:r>
              <a:rPr lang="nb-NO" sz="22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Kunnskapsdepartementet (2019). Læreplanverket for kunnskapsløftet 2020. Forklaring av verb i læreplanen i naturfag.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41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</a:t>
            </a:r>
            <a:r>
              <a:rPr lang="nn-NO" dirty="0"/>
              <a:t>del 1: Samarbeid</a:t>
            </a:r>
            <a:endParaRPr lang="nb-NO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16073"/>
              </p:ext>
            </p:extLst>
          </p:nvPr>
        </p:nvGraphicFramePr>
        <p:xfrm>
          <a:off x="1130424" y="2276872"/>
          <a:ext cx="9502080" cy="316835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227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nn-NO" sz="2200" baseline="0" noProof="0" dirty="0"/>
                        <a:t>Refleksjon</a:t>
                      </a:r>
                      <a:endParaRPr lang="nn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200" noProof="0" dirty="0"/>
                        <a:t>Eksempelaktivitet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aseline="0" noProof="0" dirty="0"/>
                        <a:t>Om å la elevene utforske </a:t>
                      </a:r>
                      <a:endParaRPr lang="nb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2988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Planlegge utprøving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20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05819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1 time og 35 min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638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>
            <a:extLst>
              <a:ext uri="{FF2B5EF4-FFF2-40B4-BE49-F238E27FC236}">
                <a16:creationId xmlns:a16="http://schemas.microsoft.com/office/drawing/2014/main" id="{486CF7A2-44F9-4391-BB36-1D0902937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9535" y="6243787"/>
            <a:ext cx="8352928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facebook.com/Naturfagsenteret 		naturfagsenteret.no/nyhetsbrev</a:t>
            </a:r>
          </a:p>
        </p:txBody>
      </p:sp>
      <p:pic>
        <p:nvPicPr>
          <p:cNvPr id="8" name="Picture 2" descr="Bilderesultat for nyhetsbrev">
            <a:extLst>
              <a:ext uri="{FF2B5EF4-FFF2-40B4-BE49-F238E27FC236}">
                <a16:creationId xmlns:a16="http://schemas.microsoft.com/office/drawing/2014/main" id="{85FC3C8C-9492-46E7-AB52-224ABB93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0" y="5584998"/>
            <a:ext cx="991013" cy="74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89E0816-2960-4322-A360-40977AB7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664" y="5557622"/>
            <a:ext cx="752134" cy="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D2E7FEB-591D-ACC0-9DDE-C4987CC7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62" t="3671" r="-564" b="42008"/>
          <a:stretch/>
        </p:blipFill>
        <p:spPr>
          <a:xfrm>
            <a:off x="-389251" y="0"/>
            <a:ext cx="12690088" cy="45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Refleksjon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ACEB-6F21-EA92-3169-455221C6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400" dirty="0"/>
              <a:t>Tenk (1 min):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962F-0863-3019-09B8-8DC0A355A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Hva forbinder du med utforskende aktiviteter i undervisninga?</a:t>
            </a:r>
            <a:br>
              <a:rPr lang="nb-NO" sz="2200" dirty="0"/>
            </a:br>
            <a:endParaRPr lang="nb-NO" sz="2200" b="1" dirty="0"/>
          </a:p>
          <a:p>
            <a:endParaRPr lang="nb-NO" sz="2200" dirty="0"/>
          </a:p>
          <a:p>
            <a:endParaRPr lang="nb-NO" sz="2200" dirty="0"/>
          </a:p>
        </p:txBody>
      </p:sp>
      <p:sp>
        <p:nvSpPr>
          <p:cNvPr id="4" name="Tankeboble: sky 3">
            <a:extLst>
              <a:ext uri="{FF2B5EF4-FFF2-40B4-BE49-F238E27FC236}">
                <a16:creationId xmlns:a16="http://schemas.microsoft.com/office/drawing/2014/main" id="{D743D142-99C2-ED7D-9F89-450258A7D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5783" y="2886226"/>
            <a:ext cx="5561704" cy="2743199"/>
          </a:xfrm>
          <a:prstGeom prst="cloudCallout">
            <a:avLst>
              <a:gd name="adj1" fmla="val -62589"/>
              <a:gd name="adj2" fmla="val 58223"/>
            </a:avLst>
          </a:prstGeom>
          <a:solidFill>
            <a:srgbClr val="D6EBE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9900" baseline="-25000" dirty="0">
              <a:solidFill>
                <a:schemeClr val="tx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D73022C-0C30-33D5-CD02-5756726CC359}"/>
              </a:ext>
            </a:extLst>
          </p:cNvPr>
          <p:cNvSpPr txBox="1"/>
          <p:nvPr/>
        </p:nvSpPr>
        <p:spPr>
          <a:xfrm>
            <a:off x="6096000" y="3149829"/>
            <a:ext cx="1516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057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18F-6D7F-C55A-4BE6-DADDC206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2226"/>
            <a:ext cx="10972800" cy="1143000"/>
          </a:xfrm>
        </p:spPr>
        <p:txBody>
          <a:bodyPr>
            <a:normAutofit/>
          </a:bodyPr>
          <a:lstStyle/>
          <a:p>
            <a:r>
              <a:rPr lang="nb-NO" dirty="0"/>
              <a:t>Diskuter utsagnene i par (5 min):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6CE48-B6EC-DE51-F13A-ECF15582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4197"/>
            <a:ext cx="10972800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Er du enig/uenig? Hvorfor?</a:t>
            </a:r>
          </a:p>
        </p:txBody>
      </p:sp>
      <p:sp>
        <p:nvSpPr>
          <p:cNvPr id="10" name="Bildeforklaring formet som et avrundet rektangel 4">
            <a:extLst>
              <a:ext uri="{FF2B5EF4-FFF2-40B4-BE49-F238E27FC236}">
                <a16:creationId xmlns:a16="http://schemas.microsoft.com/office/drawing/2014/main" id="{2E9CE13A-4C78-2D30-CA11-5D5594C34593}"/>
              </a:ext>
            </a:extLst>
          </p:cNvPr>
          <p:cNvSpPr/>
          <p:nvPr/>
        </p:nvSpPr>
        <p:spPr>
          <a:xfrm>
            <a:off x="475441" y="2379737"/>
            <a:ext cx="3738672" cy="1490997"/>
          </a:xfrm>
          <a:prstGeom prst="wedgeRoundRectCallout">
            <a:avLst>
              <a:gd name="adj1" fmla="val -29897"/>
              <a:gd name="adj2" fmla="val 772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Du bør starte et nytt tema med å gi elevene et spørsmål de skal utforske eller et oppdrag de skal løse.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07E6C54-BECE-DF38-B590-A443553D9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86" t="50000"/>
          <a:stretch/>
        </p:blipFill>
        <p:spPr>
          <a:xfrm>
            <a:off x="4791068" y="4754647"/>
            <a:ext cx="1801823" cy="205047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9C759D3-37A9-ED57-BB0C-E43BE7A6A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81" t="46460" r="2954"/>
          <a:stretch/>
        </p:blipFill>
        <p:spPr>
          <a:xfrm>
            <a:off x="7324534" y="2460203"/>
            <a:ext cx="1611189" cy="205628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7677CB9D-73B2-E3DD-5E0C-6B8C556CB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" t="53536" r="73158" b="-1"/>
          <a:stretch/>
        </p:blipFill>
        <p:spPr>
          <a:xfrm>
            <a:off x="7657720" y="4747734"/>
            <a:ext cx="2045158" cy="206429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7802C17-923A-853E-8D07-4DF942382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80" t="57115" r="9602"/>
          <a:stretch/>
        </p:blipFill>
        <p:spPr>
          <a:xfrm>
            <a:off x="10378904" y="2200853"/>
            <a:ext cx="1743168" cy="1909788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4F06DC4-387E-0F93-32FC-73604281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29" t="54545" r="37333"/>
          <a:stretch/>
        </p:blipFill>
        <p:spPr>
          <a:xfrm>
            <a:off x="30576" y="4431441"/>
            <a:ext cx="2079965" cy="2074333"/>
          </a:xfrm>
          <a:prstGeom prst="rect">
            <a:avLst/>
          </a:prstGeom>
        </p:spPr>
      </p:pic>
      <p:sp>
        <p:nvSpPr>
          <p:cNvPr id="5" name="Bildeforklaring formet som et avrundet rektangel 4">
            <a:extLst>
              <a:ext uri="{FF2B5EF4-FFF2-40B4-BE49-F238E27FC236}">
                <a16:creationId xmlns:a16="http://schemas.microsoft.com/office/drawing/2014/main" id="{63206577-F5B0-06BF-39E7-0B26753F6DEE}"/>
              </a:ext>
            </a:extLst>
          </p:cNvPr>
          <p:cNvSpPr/>
          <p:nvPr/>
        </p:nvSpPr>
        <p:spPr>
          <a:xfrm>
            <a:off x="8243809" y="779222"/>
            <a:ext cx="2684429" cy="1490997"/>
          </a:xfrm>
          <a:prstGeom prst="wedgeRoundRectCallout">
            <a:avLst>
              <a:gd name="adj1" fmla="val 36384"/>
              <a:gd name="adj2" fmla="val 900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Ulike elever må få ulike oppgaver, tilpasset deres forutsetninger.</a:t>
            </a:r>
          </a:p>
        </p:txBody>
      </p:sp>
      <p:sp>
        <p:nvSpPr>
          <p:cNvPr id="13" name="Bildeforklaring formet som et avrundet rektangel 4">
            <a:extLst>
              <a:ext uri="{FF2B5EF4-FFF2-40B4-BE49-F238E27FC236}">
                <a16:creationId xmlns:a16="http://schemas.microsoft.com/office/drawing/2014/main" id="{803F3ED6-2553-00FE-77BF-23ADBE3E702B}"/>
              </a:ext>
            </a:extLst>
          </p:cNvPr>
          <p:cNvSpPr/>
          <p:nvPr/>
        </p:nvSpPr>
        <p:spPr>
          <a:xfrm>
            <a:off x="2324512" y="4019444"/>
            <a:ext cx="2542956" cy="1471601"/>
          </a:xfrm>
          <a:prstGeom prst="wedgeRoundRectCallout">
            <a:avLst>
              <a:gd name="adj1" fmla="val 48024"/>
              <a:gd name="adj2" fmla="val 795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Elevene må få en innføring i et tema før de kan jobbe utforskende.</a:t>
            </a:r>
          </a:p>
        </p:txBody>
      </p:sp>
      <p:sp>
        <p:nvSpPr>
          <p:cNvPr id="12" name="Bildeforklaring formet som et avrundet rektangel 4">
            <a:extLst>
              <a:ext uri="{FF2B5EF4-FFF2-40B4-BE49-F238E27FC236}">
                <a16:creationId xmlns:a16="http://schemas.microsoft.com/office/drawing/2014/main" id="{20447ADB-B5F7-5586-C9EE-B1ADECB5558C}"/>
              </a:ext>
            </a:extLst>
          </p:cNvPr>
          <p:cNvSpPr/>
          <p:nvPr/>
        </p:nvSpPr>
        <p:spPr>
          <a:xfrm>
            <a:off x="4753785" y="1898057"/>
            <a:ext cx="2684430" cy="1471601"/>
          </a:xfrm>
          <a:prstGeom prst="wedgeRoundRectCallout">
            <a:avLst>
              <a:gd name="adj1" fmla="val 41823"/>
              <a:gd name="adj2" fmla="val 654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Å la elevene utforske gjør at de opplever motivasjon og mestring. </a:t>
            </a:r>
          </a:p>
        </p:txBody>
      </p:sp>
      <p:sp>
        <p:nvSpPr>
          <p:cNvPr id="7" name="Bildeforklaring formet som et avrundet rektangel 4">
            <a:extLst>
              <a:ext uri="{FF2B5EF4-FFF2-40B4-BE49-F238E27FC236}">
                <a16:creationId xmlns:a16="http://schemas.microsoft.com/office/drawing/2014/main" id="{1192D103-9D16-8A86-C1AB-9CBDF870D459}"/>
              </a:ext>
            </a:extLst>
          </p:cNvPr>
          <p:cNvSpPr/>
          <p:nvPr/>
        </p:nvSpPr>
        <p:spPr>
          <a:xfrm>
            <a:off x="9771796" y="4590700"/>
            <a:ext cx="2304649" cy="1585577"/>
          </a:xfrm>
          <a:prstGeom prst="wedgeRoundRectCallout">
            <a:avLst>
              <a:gd name="adj1" fmla="val -65689"/>
              <a:gd name="adj2" fmla="val 270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For noen elever er det altfor krevende å jobbe utforskende. </a:t>
            </a:r>
          </a:p>
        </p:txBody>
      </p:sp>
    </p:spTree>
    <p:extLst>
      <p:ext uri="{BB962C8B-B14F-4D97-AF65-F5344CB8AC3E}">
        <p14:creationId xmlns:p14="http://schemas.microsoft.com/office/powerpoint/2010/main" val="17855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Eksempelaktivitet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30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8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2">
      <a:dk1>
        <a:srgbClr val="000000"/>
      </a:dk1>
      <a:lt1>
        <a:srgbClr val="FFFFFF"/>
      </a:lt1>
      <a:dk2>
        <a:srgbClr val="227186"/>
      </a:dk2>
      <a:lt2>
        <a:srgbClr val="E7E6E6"/>
      </a:lt2>
      <a:accent1>
        <a:srgbClr val="227186"/>
      </a:accent1>
      <a:accent2>
        <a:srgbClr val="A0D2D8"/>
      </a:accent2>
      <a:accent3>
        <a:srgbClr val="BACFCA"/>
      </a:accent3>
      <a:accent4>
        <a:srgbClr val="D4D4AA"/>
      </a:accent4>
      <a:accent5>
        <a:srgbClr val="ECB457"/>
      </a:accent5>
      <a:accent6>
        <a:srgbClr val="219EB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" id="{09AE5A46-CF8E-7D4B-9986-14E488FAFE2E}" vid="{B4B114DD-1525-2246-BCA9-AB0CC7F098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4521</TotalTime>
  <Words>2481</Words>
  <Application>Microsoft Office PowerPoint</Application>
  <PresentationFormat>Widescreen</PresentationFormat>
  <Paragraphs>304</Paragraphs>
  <Slides>50</Slides>
  <Notes>43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Comic Sans MS</vt:lpstr>
      <vt:lpstr>Roboto</vt:lpstr>
      <vt:lpstr>Office-tema</vt:lpstr>
      <vt:lpstr>La elevene utforske</vt:lpstr>
      <vt:lpstr>Modulen består av tre deler:</vt:lpstr>
      <vt:lpstr>Del 1 – Samarbeid</vt:lpstr>
      <vt:lpstr>Spørsmålet vi skal utforske i denne modulen: </vt:lpstr>
      <vt:lpstr>Tidsplan del 1: Samarbeid</vt:lpstr>
      <vt:lpstr>Refleksjon</vt:lpstr>
      <vt:lpstr>Tenk (1 min):  </vt:lpstr>
      <vt:lpstr>Diskuter utsagnene i par (5 min):</vt:lpstr>
      <vt:lpstr>Eksempelaktivitet</vt:lpstr>
      <vt:lpstr>Dere skal nå få gjøre en aktivitet i elevrolle, der tema er tilpasninger hos dyr.</vt:lpstr>
      <vt:lpstr>Utforsk egenskaper hos krabber</vt:lpstr>
      <vt:lpstr>Observer en krabbe</vt:lpstr>
      <vt:lpstr>Krabbefilm</vt:lpstr>
      <vt:lpstr>Del observasjoner (10 min)</vt:lpstr>
      <vt:lpstr>Bruk observasjonene (10 min)</vt:lpstr>
      <vt:lpstr>Svar på spørsmålet</vt:lpstr>
      <vt:lpstr>Om å la elevene utforske</vt:lpstr>
      <vt:lpstr>Å utforske i læreplanen</vt:lpstr>
      <vt:lpstr>Snu på det! </vt:lpstr>
      <vt:lpstr>Utforskende aktivitet </vt:lpstr>
      <vt:lpstr>Utforsking over flere økter</vt:lpstr>
      <vt:lpstr>Utforskende aktiviteter </vt:lpstr>
      <vt:lpstr>Refleksjon (10 min)</vt:lpstr>
      <vt:lpstr>Hvordan er krabbe-aktiviteten utforskende? </vt:lpstr>
      <vt:lpstr>Utforsking trenger ikke å være komplisert </vt:lpstr>
      <vt:lpstr>Diskusjon</vt:lpstr>
      <vt:lpstr>Et læringsbehov skaper motivasjon</vt:lpstr>
      <vt:lpstr>Et felles utgangspunkt bidrar til inkludering</vt:lpstr>
      <vt:lpstr>Inkludering ved at alle kan delta </vt:lpstr>
      <vt:lpstr>La alle elevene spille hele spillet</vt:lpstr>
      <vt:lpstr>Invitere elevene inn i fagfeltet</vt:lpstr>
      <vt:lpstr>Planlegge utprøving</vt:lpstr>
      <vt:lpstr>Planlegg utprøving (20 min)</vt:lpstr>
      <vt:lpstr>Del 2: Utprøving</vt:lpstr>
      <vt:lpstr>Del 2 – Utprøving</vt:lpstr>
      <vt:lpstr>Del 3: Erfaringsdeling</vt:lpstr>
      <vt:lpstr>Del 3 – Erfaringsdeling</vt:lpstr>
      <vt:lpstr>Spørsmålet vi utforsker i denne modulen: </vt:lpstr>
      <vt:lpstr>Tidsplan del 3: Erfaringsdeling</vt:lpstr>
      <vt:lpstr>Erfaringsdeling</vt:lpstr>
      <vt:lpstr>Erfaringsdeling </vt:lpstr>
      <vt:lpstr>Øve på å lage spørsmål til utforsking</vt:lpstr>
      <vt:lpstr>Lage spørsmål/oppdrag til utforsking</vt:lpstr>
      <vt:lpstr>Forslag: Hvor blir det av ei drue som vi spiser?</vt:lpstr>
      <vt:lpstr>Inkludering i profesjonsfellesskapet</vt:lpstr>
      <vt:lpstr>Utforsking i profesjonsfellesskapet</vt:lpstr>
      <vt:lpstr>Inkludering i profesjonsfellesskapet</vt:lpstr>
      <vt:lpstr>Oppsummering av modulen</vt:lpstr>
      <vt:lpstr>Referanser</vt:lpstr>
      <vt:lpstr>facebook.com/Naturfagsenteret   naturfagsenteret.no/nyhetsbrev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Celine Aas</dc:creator>
  <cp:lastModifiedBy>Aud Ragnhild Skår</cp:lastModifiedBy>
  <cp:revision>80</cp:revision>
  <dcterms:created xsi:type="dcterms:W3CDTF">2023-12-13T09:26:37Z</dcterms:created>
  <dcterms:modified xsi:type="dcterms:W3CDTF">2024-11-21T09:36:38Z</dcterms:modified>
</cp:coreProperties>
</file>