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4" r:id="rId7"/>
    <p:sldId id="261" r:id="rId8"/>
    <p:sldId id="262" r:id="rId9"/>
    <p:sldId id="263" r:id="rId10"/>
  </p:sldIdLst>
  <p:sldSz cx="18288000" cy="10287000"/>
  <p:notesSz cx="6858000" cy="9144000"/>
  <p:embeddedFontLst>
    <p:embeddedFont>
      <p:font typeface="Calibre 1" panose="020B0604020202020204" charset="0"/>
      <p:regular r:id="rId12"/>
    </p:embeddedFont>
    <p:embeddedFont>
      <p:font typeface="Calibre 1 Bold" panose="020B0604020202020204" charset="0"/>
      <p:regular r:id="rId13"/>
    </p:embeddedFont>
    <p:embeddedFont>
      <p:font typeface="Calibre 2" panose="020B0604020202020204" charset="0"/>
      <p:regular r:id="rId14"/>
    </p:embeddedFont>
    <p:embeddedFont>
      <p:font typeface="Calibre 2 Semi-Bold" panose="020B0604020202020204" charset="0"/>
      <p:regular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0A50141-C6F2-1C1F-F70E-43FD7A60629F}" name="Kristine Bakkemo Kostøl" initials="KK" userId="S::kristbko@uio.no::c2794db0-6a45-48db-b3a5-6013810bc9e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 autoAdjust="0"/>
    <p:restoredTop sz="75926" autoAdjust="0"/>
  </p:normalViewPr>
  <p:slideViewPr>
    <p:cSldViewPr>
      <p:cViewPr varScale="1">
        <p:scale>
          <a:sx n="32" d="100"/>
          <a:sy n="32" d="100"/>
        </p:scale>
        <p:origin x="692" y="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12.03.2025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Foto løvsanger: Jonas </a:t>
            </a:r>
            <a:r>
              <a:rPr lang="en-US" dirty="0" err="1"/>
              <a:t>Langbråten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Foto løvsanger: Jonas </a:t>
            </a:r>
            <a:r>
              <a:rPr lang="en-US" dirty="0" err="1"/>
              <a:t>Langbråten</a:t>
            </a:r>
            <a:endParaRPr lang="en-US" dirty="0"/>
          </a:p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09664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5022281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90548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69739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grpSp>
        <p:nvGrpSpPr>
          <p:cNvPr id="4" name="Group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3936405"/>
            <a:ext cx="18288000" cy="2414190"/>
            <a:chOff x="0" y="0"/>
            <a:chExt cx="4816593" cy="63583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635836"/>
            </a:xfrm>
            <a:custGeom>
              <a:avLst/>
              <a:gdLst/>
              <a:ahLst/>
              <a:cxnLst/>
              <a:rect l="l" t="t" r="r" b="b"/>
              <a:pathLst>
                <a:path w="4816592" h="635836">
                  <a:moveTo>
                    <a:pt x="0" y="0"/>
                  </a:moveTo>
                  <a:lnTo>
                    <a:pt x="4816592" y="0"/>
                  </a:lnTo>
                  <a:lnTo>
                    <a:pt x="4816592" y="635836"/>
                  </a:lnTo>
                  <a:lnTo>
                    <a:pt x="0" y="635836"/>
                  </a:lnTo>
                  <a:close/>
                </a:path>
              </a:pathLst>
            </a:custGeom>
            <a:solidFill>
              <a:srgbClr val="089292">
                <a:alpha val="67843"/>
              </a:srgbClr>
            </a:solidFill>
          </p:spPr>
          <p:txBody>
            <a:bodyPr/>
            <a:lstStyle/>
            <a:p>
              <a:endParaRPr lang="nb-NO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4816593" cy="6834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Title 8">
            <a:extLst>
              <a:ext uri="{FF2B5EF4-FFF2-40B4-BE49-F238E27FC236}">
                <a16:creationId xmlns:a16="http://schemas.microsoft.com/office/drawing/2014/main" id="{70E4B6DF-6EDE-2868-E9B2-20947ACC5A7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4" y="4580781"/>
            <a:ext cx="18288004" cy="1143000"/>
          </a:xfrm>
        </p:spPr>
        <p:txBody>
          <a:bodyPr>
            <a:noAutofit/>
          </a:bodyPr>
          <a:lstStyle/>
          <a:p>
            <a:r>
              <a:rPr lang="en-US" sz="7800" b="1" spc="-47" dirty="0" err="1">
                <a:solidFill>
                  <a:srgbClr val="FFFFFF"/>
                </a:solidFill>
                <a:latin typeface="Calibre 2 Semi-Bold"/>
                <a:ea typeface="Calibre 2 Semi-Bold"/>
                <a:cs typeface="Calibre 2 Semi-Bold"/>
                <a:sym typeface="Calibre 2 Semi-Bold"/>
              </a:rPr>
              <a:t>Hvordan</a:t>
            </a:r>
            <a:r>
              <a:rPr lang="en-US" sz="7800" b="1" spc="-47" dirty="0">
                <a:solidFill>
                  <a:srgbClr val="FFFFFF"/>
                </a:solidFill>
                <a:latin typeface="Calibre 2 Semi-Bold"/>
                <a:ea typeface="Calibre 2 Semi-Bold"/>
                <a:cs typeface="Calibre 2 Semi-Bold"/>
                <a:sym typeface="Calibre 2 Semi-Bold"/>
              </a:rPr>
              <a:t> er det å </a:t>
            </a:r>
            <a:r>
              <a:rPr lang="en-US" sz="7800" b="1" spc="-47" dirty="0" err="1">
                <a:solidFill>
                  <a:srgbClr val="FFFFFF"/>
                </a:solidFill>
                <a:latin typeface="Calibre 2 Semi-Bold"/>
                <a:ea typeface="Calibre 2 Semi-Bold"/>
                <a:cs typeface="Calibre 2 Semi-Bold"/>
                <a:sym typeface="Calibre 2 Semi-Bold"/>
              </a:rPr>
              <a:t>være</a:t>
            </a:r>
            <a:r>
              <a:rPr lang="en-US" sz="7800" b="1" spc="-47" dirty="0">
                <a:solidFill>
                  <a:srgbClr val="FFFFFF"/>
                </a:solidFill>
                <a:latin typeface="Calibre 2 Semi-Bold"/>
                <a:ea typeface="Calibre 2 Semi-Bold"/>
                <a:cs typeface="Calibre 2 Semi-Bold"/>
                <a:sym typeface="Calibre 2 Semi-Bold"/>
              </a:rPr>
              <a:t> </a:t>
            </a:r>
            <a:r>
              <a:rPr lang="en-US" sz="7800" b="1" spc="-47" dirty="0" err="1">
                <a:solidFill>
                  <a:srgbClr val="FFFFFF"/>
                </a:solidFill>
                <a:latin typeface="Calibre 2 Semi-Bold"/>
                <a:ea typeface="Calibre 2 Semi-Bold"/>
                <a:cs typeface="Calibre 2 Semi-Bold"/>
                <a:sym typeface="Calibre 2 Semi-Bold"/>
              </a:rPr>
              <a:t>trekkfugl</a:t>
            </a:r>
            <a:r>
              <a:rPr lang="en-US" sz="7800" b="1" spc="-47" dirty="0">
                <a:solidFill>
                  <a:srgbClr val="FFFFFF"/>
                </a:solidFill>
                <a:latin typeface="Calibre 2 Semi-Bold"/>
                <a:ea typeface="Calibre 2 Semi-Bold"/>
                <a:cs typeface="Calibre 2 Semi-Bold"/>
                <a:sym typeface="Calibre 2 Semi-Bold"/>
              </a:rPr>
              <a:t>?</a:t>
            </a:r>
            <a:endParaRPr lang="nb-NO" sz="7800" b="1" spc="-47" dirty="0">
              <a:solidFill>
                <a:srgbClr val="FFFFFF"/>
              </a:solidFill>
              <a:latin typeface="Calibre 2 Semi-Bold"/>
              <a:ea typeface="Calibre 2 Semi-Bold"/>
              <a:cs typeface="Calibre 2 Semi-Bo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>
            <a:spLocks noGrp="1"/>
          </p:cNvSpPr>
          <p:nvPr>
            <p:ph type="title" idx="4294967295"/>
          </p:nvPr>
        </p:nvSpPr>
        <p:spPr>
          <a:xfrm>
            <a:off x="10417564" y="2389930"/>
            <a:ext cx="6112518" cy="172143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91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5400" b="1" i="0" u="none" strike="noStrike" kern="1200" cap="none" spc="-38" normalizeH="0" baseline="0" noProof="0" dirty="0">
                <a:ln>
                  <a:noFill/>
                </a:ln>
                <a:solidFill>
                  <a:srgbClr val="089292"/>
                </a:solidFill>
                <a:effectLst/>
                <a:uLnTx/>
                <a:uFillTx/>
                <a:latin typeface="Calibre 2 Semi-Bold"/>
                <a:ea typeface="Calibre 2 Semi-Bold"/>
                <a:cs typeface="Calibre 2 Semi-Bold"/>
                <a:sym typeface="Calibre 2 Semi-Bold"/>
              </a:rPr>
              <a:t>Reisebrev fra en lappspove</a:t>
            </a:r>
          </a:p>
        </p:txBody>
      </p:sp>
      <p:sp>
        <p:nvSpPr>
          <p:cNvPr id="4" name="Freeform 4" descr="Bilde av lappspove"/>
          <p:cNvSpPr/>
          <p:nvPr/>
        </p:nvSpPr>
        <p:spPr>
          <a:xfrm>
            <a:off x="-520142" y="0"/>
            <a:ext cx="10106925" cy="10615072"/>
          </a:xfrm>
          <a:custGeom>
            <a:avLst/>
            <a:gdLst/>
            <a:ahLst/>
            <a:cxnLst/>
            <a:rect l="l" t="t" r="r" b="b"/>
            <a:pathLst>
              <a:path w="10106925" h="10615072">
                <a:moveTo>
                  <a:pt x="0" y="0"/>
                </a:moveTo>
                <a:lnTo>
                  <a:pt x="10106925" y="0"/>
                </a:lnTo>
                <a:lnTo>
                  <a:pt x="10106925" y="10615072"/>
                </a:lnTo>
                <a:lnTo>
                  <a:pt x="0" y="1061507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3880" r="-23464"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3" name="TextBox 3"/>
          <p:cNvSpPr txBox="1"/>
          <p:nvPr/>
        </p:nvSpPr>
        <p:spPr>
          <a:xfrm>
            <a:off x="10415011" y="5970070"/>
            <a:ext cx="6115071" cy="15004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88"/>
              </a:lnSpc>
            </a:pPr>
            <a:r>
              <a:rPr lang="nb-NO" sz="3600" b="1" spc="33" dirty="0">
                <a:solidFill>
                  <a:srgbClr val="000000"/>
                </a:solidFill>
                <a:latin typeface="Calibre 2 Semi-Bold"/>
                <a:ea typeface="Calibre 2 Semi-Bold"/>
                <a:cs typeface="Calibre 2 Semi-Bold"/>
                <a:sym typeface="Calibre 2 Semi-Bold"/>
              </a:rPr>
              <a:t>Lytteoppdrag</a:t>
            </a:r>
            <a:r>
              <a:rPr lang="nb-NO" sz="3600" spc="33" dirty="0">
                <a:solidFill>
                  <a:srgbClr val="000000"/>
                </a:solidFill>
                <a:latin typeface="Calibre 2"/>
                <a:ea typeface="Calibre 2"/>
                <a:cs typeface="Calibre 2"/>
                <a:sym typeface="Calibre 2"/>
              </a:rPr>
              <a:t>:</a:t>
            </a:r>
          </a:p>
          <a:p>
            <a:pPr algn="l">
              <a:lnSpc>
                <a:spcPts val="3888"/>
              </a:lnSpc>
            </a:pPr>
            <a:r>
              <a:rPr lang="nb-NO" sz="3600" spc="33" dirty="0">
                <a:solidFill>
                  <a:srgbClr val="000000"/>
                </a:solidFill>
                <a:latin typeface="Calibre 2"/>
                <a:ea typeface="Calibre 2"/>
                <a:cs typeface="Calibre 2"/>
                <a:sym typeface="Calibre 2"/>
              </a:rPr>
              <a:t>Noter farene som lappspoven møter på sin vei til Marokko.  </a:t>
            </a:r>
          </a:p>
        </p:txBody>
      </p:sp>
      <p:pic>
        <p:nvPicPr>
          <p:cNvPr id="5" name="Reisebrev lappspove" descr="Lydikon">
            <a:hlinkClick r:id="" action="ppaction://media"/>
            <a:extLst>
              <a:ext uri="{FF2B5EF4-FFF2-40B4-BE49-F238E27FC236}">
                <a16:creationId xmlns:a16="http://schemas.microsoft.com/office/drawing/2014/main" id="{41AED591-B885-10B7-424E-88792FBAE0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325600" y="3381638"/>
            <a:ext cx="2794000" cy="279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3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348740" y="1968397"/>
            <a:ext cx="5550404" cy="83657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91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5400" b="1" i="0" u="none" strike="noStrike" kern="1200" cap="none" spc="-38" normalizeH="0" baseline="0" noProof="0" dirty="0">
                <a:ln>
                  <a:noFill/>
                </a:ln>
                <a:solidFill>
                  <a:srgbClr val="089292"/>
                </a:solidFill>
                <a:effectLst/>
                <a:uLnTx/>
                <a:uFillTx/>
                <a:latin typeface="Calibre 2 Semi-Bold"/>
                <a:ea typeface="Calibre 2 Semi-Bold"/>
                <a:cs typeface="Calibre 2 Semi-Bold"/>
                <a:sym typeface="Calibre 2 Semi-Bold"/>
              </a:rPr>
              <a:t>Din reise</a:t>
            </a:r>
          </a:p>
        </p:txBody>
      </p:sp>
      <p:sp>
        <p:nvSpPr>
          <p:cNvPr id="3" name="Freeform 3" descr="Bilde av stær"/>
          <p:cNvSpPr/>
          <p:nvPr/>
        </p:nvSpPr>
        <p:spPr>
          <a:xfrm>
            <a:off x="8512946" y="0"/>
            <a:ext cx="4144075" cy="5244187"/>
          </a:xfrm>
          <a:custGeom>
            <a:avLst/>
            <a:gdLst/>
            <a:ahLst/>
            <a:cxnLst/>
            <a:rect l="l" t="t" r="r" b="b"/>
            <a:pathLst>
              <a:path w="4144075" h="5244187">
                <a:moveTo>
                  <a:pt x="0" y="0"/>
                </a:moveTo>
                <a:lnTo>
                  <a:pt x="4144075" y="0"/>
                </a:lnTo>
                <a:lnTo>
                  <a:pt x="4144075" y="5244187"/>
                </a:lnTo>
                <a:lnTo>
                  <a:pt x="0" y="52441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995" t="-25810" r="-18776" b="-29294"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8" name="TextBox 8"/>
          <p:cNvSpPr txBox="1"/>
          <p:nvPr/>
        </p:nvSpPr>
        <p:spPr>
          <a:xfrm>
            <a:off x="8512946" y="435190"/>
            <a:ext cx="1393054" cy="577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4400" dirty="0">
                <a:solidFill>
                  <a:srgbClr val="FFFFFF"/>
                </a:solidFill>
                <a:latin typeface="Calibre 1"/>
                <a:ea typeface="Calibre 1"/>
                <a:cs typeface="Calibre 1"/>
                <a:sym typeface="Calibre 1"/>
              </a:rPr>
              <a:t>stær</a:t>
            </a:r>
          </a:p>
        </p:txBody>
      </p:sp>
      <p:sp>
        <p:nvSpPr>
          <p:cNvPr id="4" name="Freeform 4" descr="Bilde av grågås"/>
          <p:cNvSpPr/>
          <p:nvPr/>
        </p:nvSpPr>
        <p:spPr>
          <a:xfrm>
            <a:off x="8512946" y="5244187"/>
            <a:ext cx="5096754" cy="5071197"/>
          </a:xfrm>
          <a:custGeom>
            <a:avLst/>
            <a:gdLst/>
            <a:ahLst/>
            <a:cxnLst/>
            <a:rect l="l" t="t" r="r" b="b"/>
            <a:pathLst>
              <a:path w="5096754" h="5071197">
                <a:moveTo>
                  <a:pt x="0" y="0"/>
                </a:moveTo>
                <a:lnTo>
                  <a:pt x="5096754" y="0"/>
                </a:lnTo>
                <a:lnTo>
                  <a:pt x="5096754" y="5071197"/>
                </a:lnTo>
                <a:lnTo>
                  <a:pt x="0" y="50711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1412" r="-7929"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10" name="TextBox 10"/>
          <p:cNvSpPr txBox="1"/>
          <p:nvPr/>
        </p:nvSpPr>
        <p:spPr>
          <a:xfrm>
            <a:off x="11315647" y="9473791"/>
            <a:ext cx="2011981" cy="577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4400" dirty="0">
                <a:solidFill>
                  <a:srgbClr val="FFFFFF"/>
                </a:solidFill>
                <a:latin typeface="Calibre 1"/>
                <a:ea typeface="Calibre 1"/>
                <a:cs typeface="Calibre 1"/>
                <a:sym typeface="Calibre 1"/>
              </a:rPr>
              <a:t>grågås</a:t>
            </a:r>
          </a:p>
        </p:txBody>
      </p:sp>
      <p:sp>
        <p:nvSpPr>
          <p:cNvPr id="5" name="Freeform 5" descr="Bilde av sildemåke"/>
          <p:cNvSpPr/>
          <p:nvPr/>
        </p:nvSpPr>
        <p:spPr>
          <a:xfrm>
            <a:off x="12657021" y="0"/>
            <a:ext cx="5630979" cy="5244188"/>
          </a:xfrm>
          <a:custGeom>
            <a:avLst/>
            <a:gdLst/>
            <a:ahLst/>
            <a:cxnLst/>
            <a:rect l="l" t="t" r="r" b="b"/>
            <a:pathLst>
              <a:path w="5630979" h="5350404">
                <a:moveTo>
                  <a:pt x="0" y="0"/>
                </a:moveTo>
                <a:lnTo>
                  <a:pt x="5630979" y="0"/>
                </a:lnTo>
                <a:lnTo>
                  <a:pt x="5630979" y="5350403"/>
                </a:lnTo>
                <a:lnTo>
                  <a:pt x="0" y="535040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3470" r="-30465" b="-926"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9" name="TextBox 9"/>
          <p:cNvSpPr txBox="1"/>
          <p:nvPr/>
        </p:nvSpPr>
        <p:spPr>
          <a:xfrm>
            <a:off x="15653532" y="627906"/>
            <a:ext cx="2656239" cy="577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4400" dirty="0">
                <a:solidFill>
                  <a:srgbClr val="FFFFFF"/>
                </a:solidFill>
                <a:latin typeface="Calibre 1"/>
                <a:ea typeface="Calibre 1"/>
                <a:cs typeface="Calibre 1"/>
                <a:sym typeface="Calibre 1"/>
              </a:rPr>
              <a:t>sildemåke</a:t>
            </a:r>
          </a:p>
        </p:txBody>
      </p:sp>
      <p:pic>
        <p:nvPicPr>
          <p:cNvPr id="13" name="Picture 12" descr="Bilde av løvsanger">
            <a:extLst>
              <a:ext uri="{FF2B5EF4-FFF2-40B4-BE49-F238E27FC236}">
                <a16:creationId xmlns:a16="http://schemas.microsoft.com/office/drawing/2014/main" id="{54746C69-B9F6-927D-DB7B-9EFD3D89F6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0" r="8110"/>
          <a:stretch/>
        </p:blipFill>
        <p:spPr>
          <a:xfrm>
            <a:off x="13563600" y="5244187"/>
            <a:ext cx="4724400" cy="5119254"/>
          </a:xfrm>
          <a:prstGeom prst="rect">
            <a:avLst/>
          </a:prstGeom>
        </p:spPr>
      </p:pic>
      <p:sp>
        <p:nvSpPr>
          <p:cNvPr id="14" name="TextBox 9">
            <a:extLst>
              <a:ext uri="{FF2B5EF4-FFF2-40B4-BE49-F238E27FC236}">
                <a16:creationId xmlns:a16="http://schemas.microsoft.com/office/drawing/2014/main" id="{5C6F218C-8BA7-A812-E5CB-23D8E638E7BD}"/>
              </a:ext>
            </a:extLst>
          </p:cNvPr>
          <p:cNvSpPr txBox="1"/>
          <p:nvPr/>
        </p:nvSpPr>
        <p:spPr>
          <a:xfrm>
            <a:off x="13845672" y="5687857"/>
            <a:ext cx="2108537" cy="577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4400" dirty="0">
                <a:solidFill>
                  <a:srgbClr val="FFFFFF"/>
                </a:solidFill>
                <a:latin typeface="Calibre 1"/>
                <a:ea typeface="Calibre 1"/>
                <a:cs typeface="Calibre 1"/>
                <a:sym typeface="Calibre 1"/>
              </a:rPr>
              <a:t>løvsanger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348740" y="3687310"/>
            <a:ext cx="5550404" cy="4001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88"/>
              </a:lnSpc>
            </a:pPr>
            <a:r>
              <a:rPr lang="nb-NO" sz="3600" spc="33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  <a:sym typeface="Calibre 2"/>
              </a:rPr>
              <a:t>Dere skal nå fortelle historien om hva dere opplevde som løvsanger, stær, sildemåke og grågås.</a:t>
            </a:r>
          </a:p>
          <a:p>
            <a:pPr algn="l">
              <a:lnSpc>
                <a:spcPts val="3888"/>
              </a:lnSpc>
            </a:pPr>
            <a:endParaRPr lang="nb-NO" sz="3600" spc="33" dirty="0">
              <a:solidFill>
                <a:srgbClr val="000000"/>
              </a:solidFill>
              <a:ea typeface="Calibri" panose="020F0502020204030204" pitchFamily="34" charset="0"/>
              <a:cs typeface="Calibri" panose="020F0502020204030204" pitchFamily="34" charset="0"/>
              <a:sym typeface="Calibre 2"/>
            </a:endParaRPr>
          </a:p>
          <a:p>
            <a:pPr algn="l">
              <a:lnSpc>
                <a:spcPts val="3888"/>
              </a:lnSpc>
            </a:pPr>
            <a:r>
              <a:rPr lang="nb-NO" sz="3600" spc="33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  <a:sym typeface="Calibre 2"/>
              </a:rPr>
              <a:t>Snakk med partneren din og bli enige om hva dere vil fortelle de andre.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6437518" cy="10287000"/>
            <a:chOff x="0" y="0"/>
            <a:chExt cx="1695478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695478" cy="2709333"/>
            </a:xfrm>
            <a:custGeom>
              <a:avLst/>
              <a:gdLst/>
              <a:ahLst/>
              <a:cxnLst/>
              <a:rect l="l" t="t" r="r" b="b"/>
              <a:pathLst>
                <a:path w="1695478" h="2709333">
                  <a:moveTo>
                    <a:pt x="0" y="0"/>
                  </a:moveTo>
                  <a:lnTo>
                    <a:pt x="1695478" y="0"/>
                  </a:lnTo>
                  <a:lnTo>
                    <a:pt x="169547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89292"/>
            </a:solidFill>
          </p:spPr>
          <p:txBody>
            <a:bodyPr/>
            <a:lstStyle/>
            <a:p>
              <a:endParaRPr lang="nb-N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1695478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>
            <a:spLocks noGrp="1"/>
          </p:cNvSpPr>
          <p:nvPr>
            <p:ph type="title" idx="4294967295"/>
          </p:nvPr>
        </p:nvSpPr>
        <p:spPr>
          <a:xfrm>
            <a:off x="838200" y="2972693"/>
            <a:ext cx="5542677" cy="384720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9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5550" b="1" i="0" u="none" strike="noStrike" kern="1200" cap="none" spc="-3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e 2 Semi-Bold"/>
                <a:ea typeface="Calibre 2 Semi-Bold"/>
                <a:cs typeface="Calibre 2 Semi-Bold"/>
                <a:sym typeface="Calibre 2 Semi-Bold"/>
              </a:rPr>
              <a:t>Hvilke farer har dere nå hørt og opplevd at trekkfugler kan møte på?</a:t>
            </a:r>
          </a:p>
        </p:txBody>
      </p:sp>
      <p:sp>
        <p:nvSpPr>
          <p:cNvPr id="9" name="Freeform 3" descr="Bilde av stær">
            <a:extLst>
              <a:ext uri="{FF2B5EF4-FFF2-40B4-BE49-F238E27FC236}">
                <a16:creationId xmlns:a16="http://schemas.microsoft.com/office/drawing/2014/main" id="{4056ECCD-EE43-6D36-0C3B-2C2B89EC6B48}"/>
              </a:ext>
            </a:extLst>
          </p:cNvPr>
          <p:cNvSpPr/>
          <p:nvPr/>
        </p:nvSpPr>
        <p:spPr>
          <a:xfrm>
            <a:off x="6922200" y="580301"/>
            <a:ext cx="3931200" cy="3929782"/>
          </a:xfrm>
          <a:prstGeom prst="ellipse">
            <a:avLst/>
          </a:prstGeom>
          <a:blipFill>
            <a:blip r:embed="rId3"/>
            <a:stretch>
              <a:fillRect l="-11995" t="-25810" r="-18776" b="-29294"/>
            </a:stretch>
          </a:blipFill>
          <a:effectLst/>
        </p:spPr>
        <p:txBody>
          <a:bodyPr/>
          <a:lstStyle/>
          <a:p>
            <a:endParaRPr lang="nb-NO" dirty="0"/>
          </a:p>
        </p:txBody>
      </p:sp>
      <p:sp>
        <p:nvSpPr>
          <p:cNvPr id="10" name="Freeform 4">
            <a:extLst>
              <a:ext uri="{FF2B5EF4-FFF2-40B4-BE49-F238E27FC236}">
                <a16:creationId xmlns:a16="http://schemas.microsoft.com/office/drawing/2014/main" id="{098A6ED1-029D-5C36-8CCE-6A7DD0DD326F}"/>
              </a:ext>
            </a:extLst>
          </p:cNvPr>
          <p:cNvSpPr/>
          <p:nvPr/>
        </p:nvSpPr>
        <p:spPr>
          <a:xfrm>
            <a:off x="6922200" y="5784300"/>
            <a:ext cx="3931200" cy="3931200"/>
          </a:xfrm>
          <a:prstGeom prst="ellipse">
            <a:avLst/>
          </a:prstGeom>
          <a:blipFill>
            <a:blip r:embed="rId4"/>
            <a:stretch>
              <a:fillRect l="-41412" t="-25962" r="-7929" b="-27209"/>
            </a:stretch>
          </a:blipFill>
          <a:effectLst/>
        </p:spPr>
        <p:txBody>
          <a:bodyPr/>
          <a:lstStyle/>
          <a:p>
            <a:endParaRPr lang="nb-NO" dirty="0"/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FC8F2827-9983-9201-042E-D53687A5695F}"/>
              </a:ext>
            </a:extLst>
          </p:cNvPr>
          <p:cNvSpPr/>
          <p:nvPr/>
        </p:nvSpPr>
        <p:spPr>
          <a:xfrm>
            <a:off x="10377000" y="3064146"/>
            <a:ext cx="3931200" cy="3931200"/>
          </a:xfrm>
          <a:prstGeom prst="flowChartConnector">
            <a:avLst/>
          </a:prstGeom>
          <a:blipFill>
            <a:blip r:embed="rId5"/>
            <a:stretch>
              <a:fillRect l="-13470" r="-30465" b="-926"/>
            </a:stretch>
          </a:blipFill>
          <a:effectLst/>
        </p:spPr>
        <p:txBody>
          <a:bodyPr/>
          <a:lstStyle/>
          <a:p>
            <a:endParaRPr lang="nb-NO"/>
          </a:p>
        </p:txBody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9EF12DF8-3B39-8B96-2BD3-28C61281FB10}"/>
              </a:ext>
            </a:extLst>
          </p:cNvPr>
          <p:cNvSpPr/>
          <p:nvPr/>
        </p:nvSpPr>
        <p:spPr>
          <a:xfrm>
            <a:off x="13944600" y="580301"/>
            <a:ext cx="3931200" cy="3929782"/>
          </a:xfrm>
          <a:prstGeom prst="flowChartConnector">
            <a:avLst/>
          </a:prstGeom>
          <a:blipFill>
            <a:blip r:embed="rId6"/>
            <a:stretch>
              <a:fillRect l="-33880" r="-23464"/>
            </a:stretch>
          </a:blipFill>
          <a:effectLst/>
        </p:spPr>
        <p:txBody>
          <a:bodyPr/>
          <a:lstStyle/>
          <a:p>
            <a:endParaRPr lang="nb-NO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DDE3675-328D-E92E-F5B2-E8DB39E342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1" t="692" r="9539" b="-692"/>
          <a:stretch/>
        </p:blipFill>
        <p:spPr>
          <a:xfrm>
            <a:off x="13930691" y="5811514"/>
            <a:ext cx="3931200" cy="3931200"/>
          </a:xfrm>
          <a:prstGeom prst="ellipse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>
            <a:spLocks noGrp="1"/>
          </p:cNvSpPr>
          <p:nvPr>
            <p:ph type="title" idx="4294967295"/>
          </p:nvPr>
        </p:nvSpPr>
        <p:spPr>
          <a:xfrm>
            <a:off x="9813547" y="1915170"/>
            <a:ext cx="7785009" cy="61561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5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5400" b="1" i="0" u="none" strike="noStrike" kern="1200" cap="none" spc="37" normalizeH="0" baseline="0" noProof="0" dirty="0">
                <a:ln>
                  <a:noFill/>
                </a:ln>
                <a:solidFill>
                  <a:srgbClr val="089292"/>
                </a:solidFill>
                <a:effectLst/>
                <a:uLnTx/>
                <a:uFillTx/>
                <a:latin typeface="+mn-lt"/>
                <a:ea typeface="Calibre 1 Bold"/>
                <a:cs typeface="Calibre 1 Bold"/>
                <a:sym typeface="Calibre 1 Bold"/>
              </a:rPr>
              <a:t>Diskuter i par:</a:t>
            </a:r>
          </a:p>
        </p:txBody>
      </p:sp>
      <p:sp>
        <p:nvSpPr>
          <p:cNvPr id="2" name="Freeform 2" descr="A bird standing on a branch  Description automatically generated"/>
          <p:cNvSpPr/>
          <p:nvPr/>
        </p:nvSpPr>
        <p:spPr>
          <a:xfrm>
            <a:off x="-376233" y="15"/>
            <a:ext cx="9520233" cy="10286985"/>
          </a:xfrm>
          <a:custGeom>
            <a:avLst/>
            <a:gdLst/>
            <a:ahLst/>
            <a:cxnLst/>
            <a:rect l="l" t="t" r="r" b="b"/>
            <a:pathLst>
              <a:path w="9520233" h="10286985">
                <a:moveTo>
                  <a:pt x="0" y="0"/>
                </a:moveTo>
                <a:lnTo>
                  <a:pt x="9520233" y="0"/>
                </a:lnTo>
                <a:lnTo>
                  <a:pt x="9520233" y="10286985"/>
                </a:lnTo>
                <a:lnTo>
                  <a:pt x="0" y="102869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840" r="-53260"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6D757C-CEDA-A3D2-38D4-04D0F04109F8}"/>
              </a:ext>
            </a:extLst>
          </p:cNvPr>
          <p:cNvSpPr txBox="1">
            <a:spLocks/>
          </p:cNvSpPr>
          <p:nvPr/>
        </p:nvSpPr>
        <p:spPr>
          <a:xfrm>
            <a:off x="9813547" y="2933700"/>
            <a:ext cx="7785009" cy="628377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3456"/>
              </a:lnSpc>
              <a:spcBef>
                <a:spcPts val="0"/>
              </a:spcBef>
              <a:defRPr/>
            </a:pPr>
            <a:r>
              <a:rPr lang="nb-NO" sz="3600" b="1" spc="28" dirty="0">
                <a:solidFill>
                  <a:srgbClr val="000000"/>
                </a:solidFill>
                <a:latin typeface="+mn-lt"/>
                <a:ea typeface="Calibre 1 Bold"/>
                <a:cs typeface="Calibre 1 Bold"/>
                <a:sym typeface="Calibre 1 Bold"/>
              </a:rPr>
              <a:t>Hvorfor tror dere trekkfuglene flyr fra Norge om høsten selv om det kan være farlig?</a:t>
            </a:r>
          </a:p>
          <a:p>
            <a:pPr algn="l">
              <a:lnSpc>
                <a:spcPts val="3456"/>
              </a:lnSpc>
              <a:spcBef>
                <a:spcPts val="0"/>
              </a:spcBef>
              <a:defRPr/>
            </a:pPr>
            <a:endParaRPr lang="nb-NO" sz="3600" b="1" spc="28" dirty="0">
              <a:solidFill>
                <a:srgbClr val="000000"/>
              </a:solidFill>
              <a:latin typeface="+mn-lt"/>
              <a:ea typeface="Calibre 1 Bold"/>
              <a:cs typeface="Calibre 1 Bold"/>
              <a:sym typeface="Calibre 1 Bold"/>
            </a:endParaRPr>
          </a:p>
          <a:p>
            <a:pPr marL="690881" lvl="1" indent="-345440" algn="l" rtl="0">
              <a:lnSpc>
                <a:spcPts val="3456"/>
              </a:lnSpc>
              <a:buFont typeface="Arial"/>
              <a:buChar char="•"/>
              <a:defRPr/>
            </a:pPr>
            <a:r>
              <a:rPr lang="nb-NO" sz="3600" kern="1200" spc="28" dirty="0">
                <a:solidFill>
                  <a:srgbClr val="000000"/>
                </a:solidFill>
                <a:latin typeface="+mn-lt"/>
                <a:ea typeface="Calibre 1"/>
                <a:cs typeface="Calibre 1"/>
                <a:sym typeface="Calibre 1"/>
              </a:rPr>
              <a:t>Noen drar på grunn av kulde, men hovedgrunnen er mangelen på mat. Fuglene som er avhengige av insekter og småkryp finner ikke nok mat om vinteren.</a:t>
            </a:r>
          </a:p>
          <a:p>
            <a:pPr marL="345441" lvl="1" algn="l" rtl="0">
              <a:lnSpc>
                <a:spcPts val="3456"/>
              </a:lnSpc>
              <a:defRPr/>
            </a:pPr>
            <a:endParaRPr lang="nb-NO" sz="3600" kern="1200" spc="28" dirty="0">
              <a:solidFill>
                <a:srgbClr val="000000"/>
              </a:solidFill>
              <a:latin typeface="+mn-lt"/>
              <a:ea typeface="Calibre 1"/>
              <a:cs typeface="Calibre 1"/>
              <a:sym typeface="Calibre 1"/>
            </a:endParaRPr>
          </a:p>
          <a:p>
            <a:pPr marL="690881" lvl="1" indent="-345440" algn="l" rtl="0">
              <a:lnSpc>
                <a:spcPts val="3456"/>
              </a:lnSpc>
              <a:buFont typeface="Arial"/>
              <a:buChar char="•"/>
              <a:defRPr/>
            </a:pPr>
            <a:r>
              <a:rPr lang="nb-NO" sz="3600" kern="1200" spc="28" dirty="0">
                <a:solidFill>
                  <a:srgbClr val="000000"/>
                </a:solidFill>
                <a:latin typeface="+mn-lt"/>
                <a:ea typeface="Calibre 1"/>
                <a:cs typeface="Calibre 1"/>
                <a:sym typeface="Calibre 1"/>
              </a:rPr>
              <a:t>Standfuglene – de som blir igjen i Norge – er altetere eller frø- og nøttespisere. </a:t>
            </a:r>
          </a:p>
          <a:p>
            <a:pPr algn="l">
              <a:lnSpc>
                <a:spcPts val="3456"/>
              </a:lnSpc>
              <a:spcBef>
                <a:spcPts val="0"/>
              </a:spcBef>
              <a:defRPr/>
            </a:pPr>
            <a:endParaRPr lang="en-US" sz="3200" spc="28" dirty="0">
              <a:solidFill>
                <a:srgbClr val="000000"/>
              </a:solidFill>
              <a:latin typeface="Calibre 1"/>
              <a:ea typeface="Calibre 1"/>
              <a:cs typeface="Calibre 1"/>
              <a:sym typeface="Calibre 1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>
            <a:spLocks noGrp="1"/>
          </p:cNvSpPr>
          <p:nvPr>
            <p:ph type="title" idx="4294967295"/>
          </p:nvPr>
        </p:nvSpPr>
        <p:spPr>
          <a:xfrm>
            <a:off x="9813547" y="2476500"/>
            <a:ext cx="7785009" cy="13496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45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600" b="1" i="0" u="none" strike="noStrike" kern="1200" cap="none" spc="2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e 1 Bold"/>
                <a:ea typeface="Calibre 1 Bold"/>
                <a:cs typeface="Calibre 1 Bold"/>
                <a:sym typeface="Calibre 1 Bold"/>
              </a:rPr>
              <a:t>Hvorfor flyr trekkfuglene helt tilbake igjen til Norge om sommeren i stedet for å bli værende?</a:t>
            </a:r>
            <a:r>
              <a:rPr kumimoji="0" lang="nb-NO" sz="3600" b="0" i="0" u="none" strike="noStrike" kern="1200" cap="none" spc="2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e 1"/>
                <a:ea typeface="Calibre 1"/>
                <a:cs typeface="Calibre 1"/>
                <a:sym typeface="Calibre 1"/>
              </a:rPr>
              <a:t> </a:t>
            </a:r>
          </a:p>
        </p:txBody>
      </p:sp>
      <p:sp>
        <p:nvSpPr>
          <p:cNvPr id="2" name="Freeform 2" descr="A bird standing on a branch  Description automatically generated"/>
          <p:cNvSpPr/>
          <p:nvPr/>
        </p:nvSpPr>
        <p:spPr>
          <a:xfrm>
            <a:off x="-376233" y="15"/>
            <a:ext cx="9520233" cy="10286985"/>
          </a:xfrm>
          <a:custGeom>
            <a:avLst/>
            <a:gdLst/>
            <a:ahLst/>
            <a:cxnLst/>
            <a:rect l="l" t="t" r="r" b="b"/>
            <a:pathLst>
              <a:path w="9520233" h="10286985">
                <a:moveTo>
                  <a:pt x="0" y="0"/>
                </a:moveTo>
                <a:lnTo>
                  <a:pt x="9520233" y="0"/>
                </a:lnTo>
                <a:lnTo>
                  <a:pt x="9520233" y="10286985"/>
                </a:lnTo>
                <a:lnTo>
                  <a:pt x="0" y="102869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840" r="-53260"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4E4780-AAD4-08A7-C4E3-A5958E6F765D}"/>
              </a:ext>
            </a:extLst>
          </p:cNvPr>
          <p:cNvSpPr txBox="1"/>
          <p:nvPr/>
        </p:nvSpPr>
        <p:spPr>
          <a:xfrm>
            <a:off x="9525000" y="4000500"/>
            <a:ext cx="7785009" cy="31449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56"/>
              </a:lnSpc>
            </a:pPr>
            <a:endParaRPr lang="nb-NO" sz="3600" spc="28" dirty="0">
              <a:solidFill>
                <a:srgbClr val="000000"/>
              </a:solidFill>
              <a:latin typeface="Calibre 1"/>
              <a:ea typeface="Calibre 1"/>
              <a:cs typeface="Calibre 1"/>
              <a:sym typeface="Calibre 1"/>
            </a:endParaRPr>
          </a:p>
          <a:p>
            <a:pPr marL="690881" lvl="1" indent="-345440" algn="l">
              <a:lnSpc>
                <a:spcPts val="3456"/>
              </a:lnSpc>
              <a:buFont typeface="Arial"/>
              <a:buChar char="•"/>
            </a:pPr>
            <a:r>
              <a:rPr lang="nb-NO" sz="3600" spc="28" dirty="0">
                <a:solidFill>
                  <a:srgbClr val="000000"/>
                </a:solidFill>
                <a:latin typeface="Calibre 1"/>
                <a:ea typeface="Calibre 1"/>
                <a:cs typeface="Calibre 1"/>
                <a:sym typeface="Calibre 1"/>
              </a:rPr>
              <a:t>Norge har lange dager om sommeren. Da er det bedre tilgang på insekter her enn lenger sør. </a:t>
            </a:r>
          </a:p>
          <a:p>
            <a:pPr marL="345441" lvl="1" algn="l">
              <a:lnSpc>
                <a:spcPts val="3456"/>
              </a:lnSpc>
            </a:pPr>
            <a:endParaRPr lang="nb-NO" sz="3600" spc="28" dirty="0">
              <a:solidFill>
                <a:srgbClr val="000000"/>
              </a:solidFill>
              <a:latin typeface="Calibre 1"/>
              <a:ea typeface="Calibre 1"/>
              <a:cs typeface="Calibre 1"/>
              <a:sym typeface="Calibre 1"/>
            </a:endParaRPr>
          </a:p>
          <a:p>
            <a:pPr marL="690881" lvl="1" indent="-345440" algn="l">
              <a:lnSpc>
                <a:spcPts val="3456"/>
              </a:lnSpc>
              <a:buFont typeface="Arial"/>
              <a:buChar char="•"/>
            </a:pPr>
            <a:r>
              <a:rPr lang="nb-NO" sz="3600" spc="29" dirty="0">
                <a:solidFill>
                  <a:srgbClr val="000000"/>
                </a:solidFill>
                <a:latin typeface="Calibre 1"/>
                <a:ea typeface="Calibre 1"/>
                <a:cs typeface="Calibre 1"/>
                <a:sym typeface="Calibre 1"/>
              </a:rPr>
              <a:t>Derfor er det faktisk verdt det å fly helt tilbake til Norge igjen!</a:t>
            </a:r>
          </a:p>
        </p:txBody>
      </p:sp>
    </p:spTree>
    <p:extLst>
      <p:ext uri="{BB962C8B-B14F-4D97-AF65-F5344CB8AC3E}">
        <p14:creationId xmlns:p14="http://schemas.microsoft.com/office/powerpoint/2010/main" val="32016980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>
            <a:spLocks noGrp="1"/>
          </p:cNvSpPr>
          <p:nvPr>
            <p:ph type="title" idx="4294967295"/>
          </p:nvPr>
        </p:nvSpPr>
        <p:spPr>
          <a:xfrm>
            <a:off x="763524" y="1674448"/>
            <a:ext cx="6526070" cy="70532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50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5400" b="1" i="0" u="none" strike="noStrike" kern="1200" cap="none" spc="-31" normalizeH="0" baseline="0" noProof="0" dirty="0">
                <a:ln>
                  <a:noFill/>
                </a:ln>
                <a:solidFill>
                  <a:srgbClr val="089292"/>
                </a:solidFill>
                <a:effectLst/>
                <a:uLnTx/>
                <a:uFillTx/>
                <a:latin typeface="Calibre 2 Semi-Bold"/>
                <a:ea typeface="Calibre 2 Semi-Bold"/>
                <a:cs typeface="Calibre 2 Semi-Bold"/>
                <a:sym typeface="Calibre 2 Semi-Bold"/>
              </a:rPr>
              <a:t>De viktige våtmarkene</a:t>
            </a:r>
          </a:p>
        </p:txBody>
      </p:sp>
      <p:sp>
        <p:nvSpPr>
          <p:cNvPr id="3" name="Freeform 3" descr="Bilde av brunnakke"/>
          <p:cNvSpPr/>
          <p:nvPr/>
        </p:nvSpPr>
        <p:spPr>
          <a:xfrm>
            <a:off x="7672971" y="0"/>
            <a:ext cx="4945067" cy="5102352"/>
          </a:xfrm>
          <a:custGeom>
            <a:avLst/>
            <a:gdLst/>
            <a:ahLst/>
            <a:cxnLst/>
            <a:rect l="l" t="t" r="r" b="b"/>
            <a:pathLst>
              <a:path w="4945067" h="5102352">
                <a:moveTo>
                  <a:pt x="0" y="0"/>
                </a:moveTo>
                <a:lnTo>
                  <a:pt x="4945067" y="0"/>
                </a:lnTo>
                <a:lnTo>
                  <a:pt x="4945067" y="5102352"/>
                </a:lnTo>
                <a:lnTo>
                  <a:pt x="0" y="51023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6660" t="-19169" r="-50763" b="-21223"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7" name="TextBox 7"/>
          <p:cNvSpPr txBox="1"/>
          <p:nvPr/>
        </p:nvSpPr>
        <p:spPr>
          <a:xfrm>
            <a:off x="7848600" y="266700"/>
            <a:ext cx="2743200" cy="577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nb-NO" sz="4400" dirty="0">
                <a:solidFill>
                  <a:srgbClr val="FFFFFF"/>
                </a:solidFill>
                <a:latin typeface="Calibre 1"/>
                <a:ea typeface="Calibre 1"/>
                <a:cs typeface="Calibre 1"/>
                <a:sym typeface="Calibre 1"/>
              </a:rPr>
              <a:t>brunnakke</a:t>
            </a:r>
          </a:p>
        </p:txBody>
      </p:sp>
      <p:sp>
        <p:nvSpPr>
          <p:cNvPr id="2" name="Freeform 2" descr="Bilde av vipe"/>
          <p:cNvSpPr/>
          <p:nvPr/>
        </p:nvSpPr>
        <p:spPr>
          <a:xfrm>
            <a:off x="12793982" y="15"/>
            <a:ext cx="5494020" cy="5102337"/>
          </a:xfrm>
          <a:custGeom>
            <a:avLst/>
            <a:gdLst/>
            <a:ahLst/>
            <a:cxnLst/>
            <a:rect l="l" t="t" r="r" b="b"/>
            <a:pathLst>
              <a:path w="5494020" h="5102337">
                <a:moveTo>
                  <a:pt x="0" y="0"/>
                </a:moveTo>
                <a:lnTo>
                  <a:pt x="5494020" y="0"/>
                </a:lnTo>
                <a:lnTo>
                  <a:pt x="5494020" y="5102337"/>
                </a:lnTo>
                <a:lnTo>
                  <a:pt x="0" y="51023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1913" r="-11913"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8" name="TextBox 8"/>
          <p:cNvSpPr txBox="1"/>
          <p:nvPr/>
        </p:nvSpPr>
        <p:spPr>
          <a:xfrm>
            <a:off x="13071400" y="281609"/>
            <a:ext cx="1119513" cy="577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nb-NO" sz="4400" dirty="0">
                <a:solidFill>
                  <a:srgbClr val="FFFFFF"/>
                </a:solidFill>
                <a:latin typeface="Calibre 1"/>
                <a:ea typeface="Calibre 1"/>
                <a:cs typeface="Calibre 1"/>
                <a:sym typeface="Calibre 1"/>
              </a:rPr>
              <a:t>vipe</a:t>
            </a:r>
          </a:p>
        </p:txBody>
      </p:sp>
      <p:sp>
        <p:nvSpPr>
          <p:cNvPr id="4" name="Freeform 4" descr="Bilde av tjeld"/>
          <p:cNvSpPr/>
          <p:nvPr/>
        </p:nvSpPr>
        <p:spPr>
          <a:xfrm>
            <a:off x="7672971" y="5259599"/>
            <a:ext cx="10615030" cy="5027401"/>
          </a:xfrm>
          <a:custGeom>
            <a:avLst/>
            <a:gdLst/>
            <a:ahLst/>
            <a:cxnLst/>
            <a:rect l="l" t="t" r="r" b="b"/>
            <a:pathLst>
              <a:path w="10615030" h="5027401">
                <a:moveTo>
                  <a:pt x="0" y="0"/>
                </a:moveTo>
                <a:lnTo>
                  <a:pt x="10615031" y="0"/>
                </a:lnTo>
                <a:lnTo>
                  <a:pt x="10615031" y="5027401"/>
                </a:lnTo>
                <a:lnTo>
                  <a:pt x="0" y="50274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33108" b="-7570"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6" name="TextBox 6"/>
          <p:cNvSpPr txBox="1"/>
          <p:nvPr/>
        </p:nvSpPr>
        <p:spPr>
          <a:xfrm>
            <a:off x="763524" y="3244915"/>
            <a:ext cx="6038889" cy="5757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3240"/>
              </a:lnSpc>
              <a:buFont typeface="Arial"/>
              <a:buChar char="•"/>
            </a:pPr>
            <a:r>
              <a:rPr lang="nb-NO" sz="3600" spc="27" dirty="0">
                <a:solidFill>
                  <a:srgbClr val="000000"/>
                </a:solidFill>
                <a:latin typeface="Calibre 2"/>
                <a:ea typeface="Calibre 2"/>
                <a:cs typeface="Calibre 2"/>
                <a:sym typeface="Calibre 2"/>
              </a:rPr>
              <a:t>Når fuglene trekker, trenger de å stoppe flere ganger underveis for å spise og hvile.</a:t>
            </a:r>
          </a:p>
          <a:p>
            <a:pPr algn="l">
              <a:lnSpc>
                <a:spcPts val="3240"/>
              </a:lnSpc>
            </a:pPr>
            <a:endParaRPr lang="nb-NO" sz="3600" spc="27" dirty="0">
              <a:solidFill>
                <a:srgbClr val="000000"/>
              </a:solidFill>
              <a:latin typeface="Calibre 2"/>
              <a:ea typeface="Calibre 2"/>
              <a:cs typeface="Calibre 2"/>
              <a:sym typeface="Calibre 2"/>
            </a:endParaRPr>
          </a:p>
          <a:p>
            <a:pPr marL="647700" lvl="1" indent="-323850" algn="l">
              <a:lnSpc>
                <a:spcPts val="3240"/>
              </a:lnSpc>
              <a:buFont typeface="Arial"/>
              <a:buChar char="•"/>
            </a:pPr>
            <a:r>
              <a:rPr lang="nb-NO" sz="3600" spc="27" dirty="0">
                <a:solidFill>
                  <a:srgbClr val="000000"/>
                </a:solidFill>
                <a:latin typeface="Calibre 2"/>
                <a:ea typeface="Calibre 2"/>
                <a:cs typeface="Calibre 2"/>
                <a:sym typeface="Calibre 2"/>
              </a:rPr>
              <a:t>Våtmarker – områder der vann møter land og hvor det er grunt vann – er ofte gode plasser. For eksempel en myr, en strand eller en dam. </a:t>
            </a:r>
          </a:p>
          <a:p>
            <a:pPr algn="l">
              <a:lnSpc>
                <a:spcPts val="3240"/>
              </a:lnSpc>
            </a:pPr>
            <a:endParaRPr lang="nb-NO" sz="3600" spc="27" dirty="0">
              <a:solidFill>
                <a:srgbClr val="000000"/>
              </a:solidFill>
              <a:latin typeface="Calibre 2"/>
              <a:ea typeface="Calibre 2"/>
              <a:cs typeface="Calibre 2"/>
              <a:sym typeface="Calibre 2"/>
            </a:endParaRPr>
          </a:p>
          <a:p>
            <a:pPr marL="647700" lvl="1" indent="-323850" algn="l">
              <a:lnSpc>
                <a:spcPts val="3240"/>
              </a:lnSpc>
              <a:buFont typeface="Arial"/>
              <a:buChar char="•"/>
            </a:pPr>
            <a:r>
              <a:rPr lang="nb-NO" sz="3600" spc="28" dirty="0">
                <a:solidFill>
                  <a:srgbClr val="000000"/>
                </a:solidFill>
                <a:latin typeface="Calibre 2"/>
                <a:ea typeface="Calibre 2"/>
                <a:cs typeface="Calibre 2"/>
                <a:sym typeface="Calibre 2"/>
              </a:rPr>
              <a:t>Grunne vann har ofte mye mat for fuglene, som vannplanter, fisk, skjell, snegler, og andre småkryp.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706600" y="6286500"/>
            <a:ext cx="2209800" cy="577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nb-NO" sz="4400" dirty="0">
                <a:solidFill>
                  <a:srgbClr val="FFFFFF"/>
                </a:solidFill>
                <a:latin typeface="Calibre 1"/>
                <a:ea typeface="Calibre 1"/>
                <a:cs typeface="Calibre 1"/>
                <a:sym typeface="Calibre 1"/>
              </a:rPr>
              <a:t>tjeld</a:t>
            </a:r>
            <a:r>
              <a:rPr lang="en-US" sz="3200" dirty="0">
                <a:solidFill>
                  <a:srgbClr val="FFFFFF"/>
                </a:solidFill>
                <a:latin typeface="Calibre 1"/>
                <a:ea typeface="Calibre 1"/>
                <a:cs typeface="Calibre 1"/>
                <a:sym typeface="Calibre 1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>
            <a:spLocks noGrp="1"/>
          </p:cNvSpPr>
          <p:nvPr>
            <p:ph type="title" idx="4294967295"/>
          </p:nvPr>
        </p:nvSpPr>
        <p:spPr>
          <a:xfrm>
            <a:off x="10470707" y="1464705"/>
            <a:ext cx="6936994" cy="167259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4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5400" b="1" i="0" u="none" strike="noStrike" kern="1200" cap="none" spc="-36" normalizeH="0" baseline="0" noProof="0" dirty="0">
                <a:ln>
                  <a:noFill/>
                </a:ln>
                <a:solidFill>
                  <a:srgbClr val="089292"/>
                </a:solidFill>
                <a:effectLst/>
                <a:uLnTx/>
                <a:uFillTx/>
                <a:latin typeface="Calibre 2 Semi-Bold"/>
                <a:ea typeface="Calibre 2 Semi-Bold"/>
                <a:cs typeface="Calibre 2 Semi-Bold"/>
                <a:sym typeface="Calibre 2 Semi-Bold"/>
              </a:rPr>
              <a:t>Hvordan kan vi hjelpe trekkfuglene?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470707" y="3725597"/>
            <a:ext cx="6788593" cy="49437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nb-NO" sz="3600" b="1" spc="28" dirty="0">
                <a:solidFill>
                  <a:srgbClr val="000000"/>
                </a:solidFill>
                <a:ea typeface="Calibre 2 Semi-Bold"/>
                <a:cs typeface="Calibre 2 Semi-Bold"/>
                <a:sym typeface="Calibre 2 Semi-Bold"/>
              </a:rPr>
              <a:t>Diskuter i par og oppsummer i plenum:</a:t>
            </a:r>
          </a:p>
          <a:p>
            <a:pPr algn="l">
              <a:lnSpc>
                <a:spcPts val="3240"/>
              </a:lnSpc>
            </a:pPr>
            <a:endParaRPr lang="nb-NO" sz="3600" b="1" spc="28" dirty="0">
              <a:solidFill>
                <a:srgbClr val="000000"/>
              </a:solidFill>
              <a:ea typeface="Calibre 2 Semi-Bold"/>
              <a:cs typeface="Calibre 2 Semi-Bold"/>
              <a:sym typeface="Calibre 2 Semi-Bold"/>
            </a:endParaRPr>
          </a:p>
          <a:p>
            <a:pPr marL="628650" lvl="1" indent="-314325">
              <a:lnSpc>
                <a:spcPts val="3240"/>
              </a:lnSpc>
              <a:buFont typeface="Arial"/>
              <a:buChar char="•"/>
            </a:pPr>
            <a:r>
              <a:rPr lang="nb-NO" sz="3600" spc="27" dirty="0">
                <a:solidFill>
                  <a:srgbClr val="000000"/>
                </a:solidFill>
                <a:ea typeface="Calibre 2"/>
                <a:cs typeface="Calibre 2"/>
                <a:sym typeface="Calibre 2"/>
              </a:rPr>
              <a:t>Se på farene dere noterte fra reisen som trekkfugl. Sorter farene i naturlige og menneskeskapte.</a:t>
            </a:r>
          </a:p>
          <a:p>
            <a:pPr algn="l">
              <a:lnSpc>
                <a:spcPts val="3240"/>
              </a:lnSpc>
            </a:pPr>
            <a:endParaRPr lang="nb-NO" sz="3600" spc="27" dirty="0">
              <a:solidFill>
                <a:srgbClr val="000000"/>
              </a:solidFill>
              <a:ea typeface="Calibre 2"/>
              <a:cs typeface="Calibre 2"/>
              <a:sym typeface="Calibre 2"/>
            </a:endParaRPr>
          </a:p>
          <a:p>
            <a:pPr marL="628650" lvl="1" indent="-314325" algn="l">
              <a:lnSpc>
                <a:spcPts val="3240"/>
              </a:lnSpc>
              <a:buFont typeface="Arial"/>
              <a:buChar char="•"/>
            </a:pPr>
            <a:r>
              <a:rPr lang="nb-NO" sz="3600" spc="28" dirty="0">
                <a:solidFill>
                  <a:srgbClr val="000000"/>
                </a:solidFill>
                <a:ea typeface="Calibre 2"/>
                <a:cs typeface="Calibre 2"/>
                <a:sym typeface="Calibre 2"/>
              </a:rPr>
              <a:t>Velg én av de menneskeskapte farene og foreslå tiltak for å gjøre reisen lettere for trekkfugler. </a:t>
            </a:r>
          </a:p>
        </p:txBody>
      </p:sp>
      <p:sp>
        <p:nvSpPr>
          <p:cNvPr id="2" name="Freeform 2" descr="A bird sitting on a branch"/>
          <p:cNvSpPr/>
          <p:nvPr/>
        </p:nvSpPr>
        <p:spPr>
          <a:xfrm>
            <a:off x="2" y="15"/>
            <a:ext cx="9426545" cy="10286985"/>
          </a:xfrm>
          <a:custGeom>
            <a:avLst/>
            <a:gdLst/>
            <a:ahLst/>
            <a:cxnLst/>
            <a:rect l="l" t="t" r="r" b="b"/>
            <a:pathLst>
              <a:path w="9426545" h="10286985">
                <a:moveTo>
                  <a:pt x="0" y="0"/>
                </a:moveTo>
                <a:lnTo>
                  <a:pt x="9426544" y="0"/>
                </a:lnTo>
                <a:lnTo>
                  <a:pt x="9426544" y="10286985"/>
                </a:lnTo>
                <a:lnTo>
                  <a:pt x="0" y="102869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68023"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5" name="TextBox 5"/>
          <p:cNvSpPr txBox="1"/>
          <p:nvPr/>
        </p:nvSpPr>
        <p:spPr>
          <a:xfrm>
            <a:off x="1752600" y="647700"/>
            <a:ext cx="1981200" cy="577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4400" dirty="0">
                <a:solidFill>
                  <a:srgbClr val="FFFFFF"/>
                </a:solidFill>
                <a:latin typeface="Calibre 1"/>
                <a:ea typeface="Calibre 1"/>
                <a:cs typeface="Calibre 1"/>
                <a:sym typeface="Calibre 1"/>
              </a:rPr>
              <a:t>bokfink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2354760" y="2662238"/>
            <a:ext cx="4904540" cy="6057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81"/>
              </a:lnSpc>
            </a:pPr>
            <a:r>
              <a:rPr lang="nb-NO" sz="3600" dirty="0">
                <a:solidFill>
                  <a:srgbClr val="1F1F1F"/>
                </a:solidFill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Alle fugler små de er kommet nå tilbake</a:t>
            </a:r>
          </a:p>
          <a:p>
            <a:pPr algn="l">
              <a:lnSpc>
                <a:spcPts val="4281"/>
              </a:lnSpc>
            </a:pPr>
            <a:endParaRPr lang="nb-NO" sz="3600" dirty="0">
              <a:solidFill>
                <a:srgbClr val="1F1F1F"/>
              </a:solidFill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algn="l">
              <a:lnSpc>
                <a:spcPts val="4281"/>
              </a:lnSpc>
            </a:pPr>
            <a:r>
              <a:rPr lang="nb-NO" sz="3600" dirty="0">
                <a:solidFill>
                  <a:srgbClr val="1F1F1F"/>
                </a:solidFill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Gjøk og sisik, trost og stær synger alle dage.</a:t>
            </a:r>
          </a:p>
          <a:p>
            <a:pPr algn="l">
              <a:lnSpc>
                <a:spcPts val="4281"/>
              </a:lnSpc>
            </a:pPr>
            <a:endParaRPr lang="nb-NO" sz="3600" dirty="0">
              <a:solidFill>
                <a:srgbClr val="1F1F1F"/>
              </a:solidFill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algn="l">
              <a:lnSpc>
                <a:spcPts val="4281"/>
              </a:lnSpc>
            </a:pPr>
            <a:r>
              <a:rPr lang="nb-NO" sz="3600" dirty="0">
                <a:solidFill>
                  <a:srgbClr val="1F1F1F"/>
                </a:solidFill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Lerka jubler høyt i sky, ringer våren inn på ny</a:t>
            </a:r>
          </a:p>
          <a:p>
            <a:pPr algn="l">
              <a:lnSpc>
                <a:spcPts val="4281"/>
              </a:lnSpc>
            </a:pPr>
            <a:endParaRPr lang="nb-NO" sz="3600" dirty="0">
              <a:solidFill>
                <a:srgbClr val="1F1F1F"/>
              </a:solidFill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algn="l">
              <a:lnSpc>
                <a:spcPts val="4281"/>
              </a:lnSpc>
            </a:pPr>
            <a:r>
              <a:rPr lang="nb-NO" sz="3600" dirty="0">
                <a:solidFill>
                  <a:srgbClr val="1F1F1F"/>
                </a:solidFill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Frost og snø de måtte fly, her er sol og glede</a:t>
            </a:r>
          </a:p>
        </p:txBody>
      </p:sp>
      <p:sp>
        <p:nvSpPr>
          <p:cNvPr id="4" name="Freeform 4" descr="Birds sitting on wires with musical notes"/>
          <p:cNvSpPr/>
          <p:nvPr/>
        </p:nvSpPr>
        <p:spPr>
          <a:xfrm>
            <a:off x="1257300" y="2738438"/>
            <a:ext cx="10634235" cy="5981757"/>
          </a:xfrm>
          <a:custGeom>
            <a:avLst/>
            <a:gdLst/>
            <a:ahLst/>
            <a:cxnLst/>
            <a:rect l="l" t="t" r="r" b="b"/>
            <a:pathLst>
              <a:path w="10634235" h="5981757">
                <a:moveTo>
                  <a:pt x="0" y="0"/>
                </a:moveTo>
                <a:lnTo>
                  <a:pt x="10634235" y="0"/>
                </a:lnTo>
                <a:lnTo>
                  <a:pt x="10634235" y="5981756"/>
                </a:lnTo>
                <a:lnTo>
                  <a:pt x="0" y="59817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4" r="-44"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2" name="TextBox 2"/>
          <p:cNvSpPr txBox="1">
            <a:spLocks noGrp="1"/>
          </p:cNvSpPr>
          <p:nvPr>
            <p:ph type="title" idx="4294967295"/>
          </p:nvPr>
        </p:nvSpPr>
        <p:spPr>
          <a:xfrm>
            <a:off x="1348740" y="1105805"/>
            <a:ext cx="7236994" cy="85581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12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5400" b="1" i="0" u="none" strike="noStrike" kern="1200" cap="none" spc="-40" normalizeH="0" baseline="0" noProof="0" dirty="0">
                <a:ln>
                  <a:noFill/>
                </a:ln>
                <a:solidFill>
                  <a:srgbClr val="089292"/>
                </a:solidFill>
                <a:effectLst/>
                <a:uLnTx/>
                <a:uFillTx/>
                <a:latin typeface="Calibre 2 Semi-Bold"/>
                <a:ea typeface="Calibre 2 Semi-Bold"/>
                <a:cs typeface="Calibre 2 Semi-Bold"/>
                <a:sym typeface="Calibre 2 Semi-Bold"/>
              </a:rPr>
              <a:t>Alle fugler små de er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3024</TotalTime>
  <Words>390</Words>
  <Application>Microsoft Office PowerPoint</Application>
  <PresentationFormat>Custom</PresentationFormat>
  <Paragraphs>67</Paragraphs>
  <Slides>9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Calibre 2</vt:lpstr>
      <vt:lpstr>Calibre 1 Bold</vt:lpstr>
      <vt:lpstr>Arial</vt:lpstr>
      <vt:lpstr>Calibre 2 Semi-Bold</vt:lpstr>
      <vt:lpstr>Calibri</vt:lpstr>
      <vt:lpstr>Calibre 1</vt:lpstr>
      <vt:lpstr>Office Theme</vt:lpstr>
      <vt:lpstr>Hvordan er det å være trekkfugl?</vt:lpstr>
      <vt:lpstr>Reisebrev fra en lappspove</vt:lpstr>
      <vt:lpstr>Din reise</vt:lpstr>
      <vt:lpstr>Hvilke farer har dere nå hørt og opplevd at trekkfugler kan møte på?</vt:lpstr>
      <vt:lpstr>Diskuter i par:</vt:lpstr>
      <vt:lpstr>Hvorfor flyr trekkfuglene helt tilbake igjen til Norge om sommeren i stedet for å bli værende? </vt:lpstr>
      <vt:lpstr>De viktige våtmarkene</vt:lpstr>
      <vt:lpstr>Hvordan kan vi hjelpe trekkfuglene?</vt:lpstr>
      <vt:lpstr>Alle fugler små de 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Hvordan er det å være trekkfugl.pptx</dc:title>
  <dc:creator>Mathilde Klokkersveen Thomle</dc:creator>
  <cp:lastModifiedBy>Maria Gaare Dahl</cp:lastModifiedBy>
  <cp:revision>23</cp:revision>
  <dcterms:created xsi:type="dcterms:W3CDTF">2006-08-16T00:00:00Z</dcterms:created>
  <dcterms:modified xsi:type="dcterms:W3CDTF">2025-03-12T14:17:22Z</dcterms:modified>
  <dc:identifier>DAGbn1oEu2E</dc:identifier>
</cp:coreProperties>
</file>