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99" r:id="rId3"/>
    <p:sldId id="315" r:id="rId4"/>
    <p:sldId id="316" r:id="rId5"/>
    <p:sldId id="321" r:id="rId6"/>
    <p:sldId id="324" r:id="rId7"/>
    <p:sldId id="320" r:id="rId8"/>
    <p:sldId id="326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Berit Reitan" initials="BR [2]" lastIdx="1" clrIdx="1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0C9"/>
    <a:srgbClr val="C16DEF"/>
    <a:srgbClr val="591BC9"/>
    <a:srgbClr val="F9D1F6"/>
    <a:srgbClr val="EBD0FA"/>
    <a:srgbClr val="ECCDFD"/>
    <a:srgbClr val="FDCDF7"/>
    <a:srgbClr val="4635AF"/>
    <a:srgbClr val="4421C3"/>
    <a:srgbClr val="443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3" autoAdjust="0"/>
  </p:normalViewPr>
  <p:slideViewPr>
    <p:cSldViewPr snapToGrid="0">
      <p:cViewPr varScale="1">
        <p:scale>
          <a:sx n="83" d="100"/>
          <a:sy n="83" d="100"/>
        </p:scale>
        <p:origin x="96" y="396"/>
      </p:cViewPr>
      <p:guideLst/>
    </p:cSldViewPr>
  </p:slideViewPr>
  <p:outlineViewPr>
    <p:cViewPr>
      <p:scale>
        <a:sx n="33" d="100"/>
        <a:sy n="33" d="100"/>
      </p:scale>
      <p:origin x="0" y="-16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5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75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sz="1200" noProof="0" dirty="0"/>
              <a:t>Ev. ekstra informasjon: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noProof="0" dirty="0"/>
              <a:t>Vassklokker vart allereie brukt i Egypt frå ca. 1500 f.Kr.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noProof="0" dirty="0"/>
              <a:t>Vassklokkene vart blant anna brukt til å avgrense taletida ved dei greske domstolane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noProof="0" dirty="0"/>
              <a:t>Talaren fekk for eksempel tildelt ein behaldar med 120 liter vatn, og når han var tom etter ca. 20 minutt, var taletida ute.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3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200" noProof="0" dirty="0"/>
              <a:t>Ev. ekstra informasjon: </a:t>
            </a:r>
          </a:p>
          <a:p>
            <a:pPr marL="0" indent="0">
              <a:buNone/>
            </a:pPr>
            <a:r>
              <a:rPr lang="nn-NO" sz="1200" noProof="0" dirty="0"/>
              <a:t>Eit timeglas består av to behaldarar som er forbunde til kvarandre med eit tynt røyr. Den eine behaldaren er nesten full med fin sand, som renn gjennom røyret og ned i den andre behaldaren.</a:t>
            </a:r>
          </a:p>
          <a:p>
            <a:pPr marL="0" indent="0">
              <a:buNone/>
            </a:pPr>
            <a:r>
              <a:rPr lang="nn-NO" sz="1200" noProof="0" dirty="0"/>
              <a:t>Timeglaset kan bli tilpassa ønska tid ved å variere mengda sand, og tjukkleiken på røyret mellom behaldarane.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7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Ev. ekstra informasjon: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noProof="0" dirty="0"/>
              <a:t>Riktig tid baserer seg på ca. 500 atomur rundt om i verda. Fire av desse ligg i Noreg.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200" noProof="0" dirty="0"/>
              <a:t>Atom-armbandsur held seg oppdatert ved hjelp av radiosignal frå desse 500 atomura.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58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75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91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Marsy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mU15hJ1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A8E78FF-0504-4A4A-8628-1F17A49D9B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54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Korleis måle tid?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ete 1" descr="Stoppeklokke. Foto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14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n-NO" sz="5400"/>
              <a:t>Å måle tid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n-NO" sz="2200"/>
              <a:t>De har no brukt klokke til å ta tida og til å leggje saman totalt brukt tid i ei gitt løype. </a:t>
            </a:r>
          </a:p>
          <a:p>
            <a:r>
              <a:rPr lang="nn-NO" sz="2200"/>
              <a:t>Vi skal no leggje inn tidene til alle gruppene i ein felles tabell og sjå kven som kom nærast idealtida.</a:t>
            </a:r>
          </a:p>
          <a:p>
            <a:pPr marL="0" indent="0">
              <a:buNone/>
            </a:pPr>
            <a:endParaRPr lang="nn-NO" sz="2200"/>
          </a:p>
        </p:txBody>
      </p:sp>
      <p:pic>
        <p:nvPicPr>
          <p:cNvPr id="8" name="Bilde 7" descr="Digitalt armbandsur. Foto">
            <a:extLst>
              <a:ext uri="{FF2B5EF4-FFF2-40B4-BE49-F238E27FC236}">
                <a16:creationId xmlns:a16="http://schemas.microsoft.com/office/drawing/2014/main" id="{5B67B629-0C84-4D5D-9481-B522798E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754" y="1205553"/>
            <a:ext cx="5458968" cy="44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Totaltida på kvar gruppe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4B346C59-1362-4312-8857-B20F47312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73500"/>
              </p:ext>
            </p:extLst>
          </p:nvPr>
        </p:nvGraphicFramePr>
        <p:xfrm>
          <a:off x="1026459" y="1969060"/>
          <a:ext cx="5180215" cy="310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293">
                  <a:extLst>
                    <a:ext uri="{9D8B030D-6E8A-4147-A177-3AD203B41FA5}">
                      <a16:colId xmlns:a16="http://schemas.microsoft.com/office/drawing/2014/main" val="2397091683"/>
                    </a:ext>
                  </a:extLst>
                </a:gridCol>
                <a:gridCol w="4236922">
                  <a:extLst>
                    <a:ext uri="{9D8B030D-6E8A-4147-A177-3AD203B41FA5}">
                      <a16:colId xmlns:a16="http://schemas.microsoft.com/office/drawing/2014/main" val="3726823719"/>
                    </a:ext>
                  </a:extLst>
                </a:gridCol>
              </a:tblGrid>
              <a:tr h="388121">
                <a:tc>
                  <a:txBody>
                    <a:bodyPr/>
                    <a:lstStyle/>
                    <a:p>
                      <a:r>
                        <a:rPr lang="nb-NO" dirty="0"/>
                        <a:t>Gruppe</a:t>
                      </a:r>
                    </a:p>
                  </a:txBody>
                  <a:tcPr>
                    <a:solidFill>
                      <a:srgbClr val="1B30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Totaltid</a:t>
                      </a:r>
                    </a:p>
                  </a:txBody>
                  <a:tcPr>
                    <a:solidFill>
                      <a:srgbClr val="1B3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67879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5809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32845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75140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661233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03258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61250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48371"/>
                  </a:ext>
                </a:extLst>
              </a:tr>
            </a:tbl>
          </a:graphicData>
        </a:graphic>
      </p:graphicFrame>
      <p:pic>
        <p:nvPicPr>
          <p:cNvPr id="7" name="Bilde 6" descr="Samling av klokker. Illustrasjon">
            <a:extLst>
              <a:ext uri="{FF2B5EF4-FFF2-40B4-BE49-F238E27FC236}">
                <a16:creationId xmlns:a16="http://schemas.microsoft.com/office/drawing/2014/main" id="{D38D00F2-0518-46E7-AECA-9F3C9E954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500" y="1969060"/>
            <a:ext cx="5076825" cy="338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nakkeboble: rektangel med avrundede hjørner 5">
            <a:extLst>
              <a:ext uri="{FF2B5EF4-FFF2-40B4-BE49-F238E27FC236}">
                <a16:creationId xmlns:a16="http://schemas.microsoft.com/office/drawing/2014/main" id="{CBA429EF-399A-40B4-8FF1-7C5732BE89F8}"/>
              </a:ext>
            </a:extLst>
          </p:cNvPr>
          <p:cNvSpPr/>
          <p:nvPr/>
        </p:nvSpPr>
        <p:spPr>
          <a:xfrm>
            <a:off x="7852929" y="377390"/>
            <a:ext cx="2405887" cy="1076325"/>
          </a:xfrm>
          <a:prstGeom prst="wedgeRoundRectCallout">
            <a:avLst>
              <a:gd name="adj1" fmla="val -74293"/>
              <a:gd name="adj2" fmla="val 93209"/>
              <a:gd name="adj3" fmla="val 16667"/>
            </a:avLst>
          </a:prstGeom>
          <a:solidFill>
            <a:schemeClr val="bg1"/>
          </a:solidFill>
          <a:ln w="28575">
            <a:solidFill>
              <a:srgbClr val="1B3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Kva strategiar brukte de?</a:t>
            </a:r>
          </a:p>
        </p:txBody>
      </p:sp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327B26B9-96DA-42B5-B8D3-81592DF965A5}"/>
              </a:ext>
            </a:extLst>
          </p:cNvPr>
          <p:cNvSpPr/>
          <p:nvPr/>
        </p:nvSpPr>
        <p:spPr>
          <a:xfrm>
            <a:off x="5143500" y="5461000"/>
            <a:ext cx="3015095" cy="1076325"/>
          </a:xfrm>
          <a:prstGeom prst="wedgeRoundRectCallout">
            <a:avLst>
              <a:gd name="adj1" fmla="val -37818"/>
              <a:gd name="adj2" fmla="val -76381"/>
              <a:gd name="adj3" fmla="val 16667"/>
            </a:avLst>
          </a:prstGeom>
          <a:solidFill>
            <a:schemeClr val="bg1"/>
          </a:solidFill>
          <a:ln w="28575">
            <a:solidFill>
              <a:srgbClr val="1B3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tx1"/>
                </a:solidFill>
              </a:rPr>
              <a:t>Kva for ein strategi fungerte best? Kvifor?</a:t>
            </a:r>
          </a:p>
        </p:txBody>
      </p:sp>
    </p:spTree>
    <p:extLst>
      <p:ext uri="{BB962C8B-B14F-4D97-AF65-F5344CB8AC3E}">
        <p14:creationId xmlns:p14="http://schemas.microsoft.com/office/powerpoint/2010/main" val="23247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n-NO" sz="5000" dirty="0"/>
              <a:t>Dei eldste klokkene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1719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n-NO" sz="2200" dirty="0"/>
              <a:t>Nokre av dei eldste klokkene vi kjenner til, er vassklokker (</a:t>
            </a:r>
            <a:r>
              <a:rPr lang="nn-NO" sz="2200" dirty="0" err="1"/>
              <a:t>vassur</a:t>
            </a:r>
            <a:r>
              <a:rPr lang="nn-NO" sz="2200" dirty="0"/>
              <a:t>). </a:t>
            </a:r>
          </a:p>
          <a:p>
            <a:pPr marL="0" indent="0">
              <a:buNone/>
            </a:pPr>
            <a:r>
              <a:rPr lang="nn-NO" sz="2200" b="0" i="0" dirty="0">
                <a:effectLst/>
              </a:rPr>
              <a:t>Vassklokkene </a:t>
            </a:r>
            <a:r>
              <a:rPr lang="nn-NO" sz="2200" dirty="0"/>
              <a:t>hadde eit lite hol i botnen. Når behaldaren var tom for vatn, hadde den tilmålte tida gått. 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1026" name="Picture 2" descr="To leirpotter. Foto.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036" y="142465"/>
            <a:ext cx="4334845" cy="60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3037" y="6250242"/>
            <a:ext cx="466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Rekonstruksjon av ein leireoriginal frå slutten av 500-talet f.Kr. Ancient Agora Museum i Athen. </a:t>
            </a:r>
            <a:r>
              <a:rPr lang="nn-NO" sz="1400" dirty="0" err="1">
                <a:hlinkClick r:id="rId4" tooltip="User:Marsyas"/>
              </a:rPr>
              <a:t>Marsyas</a:t>
            </a:r>
            <a:r>
              <a:rPr lang="nn-NO" sz="1400" dirty="0"/>
              <a:t>, CC BY-SA 2.5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9A065D6F-81CA-064A-D520-21A0B1F5D2CD}"/>
              </a:ext>
            </a:extLst>
          </p:cNvPr>
          <p:cNvSpPr/>
          <p:nvPr/>
        </p:nvSpPr>
        <p:spPr>
          <a:xfrm>
            <a:off x="1853853" y="5513261"/>
            <a:ext cx="3713432" cy="1076325"/>
          </a:xfrm>
          <a:prstGeom prst="wedgeRoundRectCallout">
            <a:avLst>
              <a:gd name="adj1" fmla="val 21658"/>
              <a:gd name="adj2" fmla="val -8096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Men vassklokker måtte da vere upraktiske å ta med seg?</a:t>
            </a:r>
          </a:p>
        </p:txBody>
      </p:sp>
    </p:spTree>
    <p:extLst>
      <p:ext uri="{BB962C8B-B14F-4D97-AF65-F5344CB8AC3E}">
        <p14:creationId xmlns:p14="http://schemas.microsoft.com/office/powerpoint/2010/main" val="26930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n-NO" sz="5400" dirty="0"/>
              <a:t>Timeglas (</a:t>
            </a:r>
            <a:r>
              <a:rPr lang="nn-NO" sz="5400" dirty="0" err="1"/>
              <a:t>sandur</a:t>
            </a:r>
            <a:r>
              <a:rPr lang="nn-NO" sz="5400" dirty="0"/>
              <a:t>)</a:t>
            </a:r>
          </a:p>
        </p:txBody>
      </p:sp>
      <p:pic>
        <p:nvPicPr>
          <p:cNvPr id="6" name="Bilde 5" descr="Timeglas. Foto.">
            <a:extLst>
              <a:ext uri="{FF2B5EF4-FFF2-40B4-BE49-F238E27FC236}">
                <a16:creationId xmlns:a16="http://schemas.microsoft.com/office/drawing/2014/main" id="{12A1AFD3-1167-4052-AF84-094A170CE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089904" cy="231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Timeglas var ein vanleg tidsmålar i mellomalderen, og dei er framleis i bruk i dag, for eksempel i brettspel. </a:t>
            </a:r>
          </a:p>
          <a:p>
            <a:pPr marL="0" indent="0">
              <a:buNone/>
            </a:pPr>
            <a:r>
              <a:rPr lang="nn-NO" sz="2200" dirty="0"/>
              <a:t>Timeglas fungerer litt på same måte som vassklokkene, men dei er mykje enklare å ta med seg.</a:t>
            </a:r>
          </a:p>
        </p:txBody>
      </p:sp>
    </p:spTree>
    <p:extLst>
      <p:ext uri="{BB962C8B-B14F-4D97-AF65-F5344CB8AC3E}">
        <p14:creationId xmlns:p14="http://schemas.microsoft.com/office/powerpoint/2010/main" val="20158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n-NO" sz="5400"/>
              <a:t>Atomur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1622" cy="1956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Dei mest nøyaktige klokkene i dag er atomur. I løpet av ein million år vil eit atomur ha eit avvik på rundt eitt sekund. Nøyaktig tidsmåling er viktig for blant anna satellittnavigasjon.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F40D4F-6DA6-BFC0-6446-95D1B87F42BA}"/>
              </a:ext>
            </a:extLst>
          </p:cNvPr>
          <p:cNvSpPr txBox="1"/>
          <p:nvPr/>
        </p:nvSpPr>
        <p:spPr>
          <a:xfrm>
            <a:off x="6270598" y="554262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>
                <a:hlinkClick r:id="rId3"/>
              </a:rPr>
              <a:t>Atomklokker måler norsk tid hos Justervesenet - YouTube</a:t>
            </a:r>
            <a:endParaRPr lang="nn-NO"/>
          </a:p>
        </p:txBody>
      </p:sp>
      <p:pic>
        <p:nvPicPr>
          <p:cNvPr id="8" name="Bilde 7" descr="Faksimile av YouTube videoen.">
            <a:hlinkClick r:id="rId3"/>
            <a:extLst>
              <a:ext uri="{FF2B5EF4-FFF2-40B4-BE49-F238E27FC236}">
                <a16:creationId xmlns:a16="http://schemas.microsoft.com/office/drawing/2014/main" id="{0D94D9FF-0FA7-7342-7901-F047A0AB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87" y="2282210"/>
            <a:ext cx="5616465" cy="32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nn-NO" sz="5400" dirty="0"/>
              <a:t>Måling av tid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045202" cy="206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Teknologi for å måle tid har utvikla seg gjennom fleire tusen år. Etter kvart har ulike teknikkar gjort tidsmåling meir og meir nøyaktig.</a:t>
            </a:r>
          </a:p>
        </p:txBody>
      </p:sp>
      <p:pic>
        <p:nvPicPr>
          <p:cNvPr id="8" name="Bilde 7" descr="Armbandsur. Foto.">
            <a:extLst>
              <a:ext uri="{FF2B5EF4-FFF2-40B4-BE49-F238E27FC236}">
                <a16:creationId xmlns:a16="http://schemas.microsoft.com/office/drawing/2014/main" id="{3D5DB678-D746-4281-AC82-546126380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665" y="2436149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Timeglas. Foto.">
            <a:extLst>
              <a:ext uri="{FF2B5EF4-FFF2-40B4-BE49-F238E27FC236}">
                <a16:creationId xmlns:a16="http://schemas.microsoft.com/office/drawing/2014/main" id="{2C31CB94-740F-8C93-F95B-0FA80A8C4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784" y="2449071"/>
            <a:ext cx="1394187" cy="2359355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257E76A-05D9-462A-8F2A-2BC68016DE61}"/>
              </a:ext>
            </a:extLst>
          </p:cNvPr>
          <p:cNvSpPr txBox="1"/>
          <p:nvPr/>
        </p:nvSpPr>
        <p:spPr>
          <a:xfrm>
            <a:off x="612648" y="5626482"/>
            <a:ext cx="11103644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n-NO" sz="2200" dirty="0"/>
              <a:t>Måling av tid er eit eksempel på korleis naturvitskapleg </a:t>
            </a:r>
            <a:br>
              <a:rPr lang="nn-NO" sz="2200" dirty="0"/>
            </a:br>
            <a:r>
              <a:rPr lang="nn-NO" sz="2200" dirty="0"/>
              <a:t>kunnskap og teknologi er utvikla og utviklar seg.</a:t>
            </a:r>
          </a:p>
        </p:txBody>
      </p:sp>
    </p:spTree>
    <p:extLst>
      <p:ext uri="{BB962C8B-B14F-4D97-AF65-F5344CB8AC3E}">
        <p14:creationId xmlns:p14="http://schemas.microsoft.com/office/powerpoint/2010/main" val="28765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0" y="826998"/>
            <a:ext cx="12191999" cy="639762"/>
          </a:xfrm>
        </p:spPr>
        <p:txBody>
          <a:bodyPr anchor="b">
            <a:noAutofit/>
          </a:bodyPr>
          <a:lstStyle/>
          <a:p>
            <a:pPr algn="ctr"/>
            <a:r>
              <a:rPr lang="nn-NO" sz="2800" dirty="0" smtClean="0"/>
              <a:t>Tenk-par-del: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3600" dirty="0" smtClean="0"/>
              <a:t>Er </a:t>
            </a:r>
            <a:r>
              <a:rPr lang="nn-NO" sz="3600" dirty="0" smtClean="0"/>
              <a:t>timeglaset nøyaktig nok til å ta tida i tidsstafetten?</a:t>
            </a:r>
            <a:endParaRPr lang="nn-NO" sz="3600" dirty="0"/>
          </a:p>
        </p:txBody>
      </p:sp>
      <p:pic>
        <p:nvPicPr>
          <p:cNvPr id="6" name="Bilde 5" descr="Timeglass. Foto.">
            <a:extLst>
              <a:ext uri="{FF2B5EF4-FFF2-40B4-BE49-F238E27FC236}">
                <a16:creationId xmlns:a16="http://schemas.microsoft.com/office/drawing/2014/main" id="{F9385EEA-0300-38DB-DBD5-527024082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936" y="2311375"/>
            <a:ext cx="1394187" cy="2359355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CB2AD55E-1418-41B4-B4A3-C6A5C9DCF818}"/>
              </a:ext>
            </a:extLst>
          </p:cNvPr>
          <p:cNvSpPr/>
          <p:nvPr/>
        </p:nvSpPr>
        <p:spPr>
          <a:xfrm>
            <a:off x="1743456" y="1951813"/>
            <a:ext cx="2645664" cy="1026160"/>
          </a:xfrm>
          <a:prstGeom prst="wedgeRoundRectCallout">
            <a:avLst>
              <a:gd name="adj1" fmla="val -43284"/>
              <a:gd name="adj2" fmla="val 94778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Nei, timeglaset passar </a:t>
            </a:r>
            <a:r>
              <a:rPr lang="nn-NO" sz="2000" dirty="0" smtClean="0">
                <a:solidFill>
                  <a:schemeClr val="tx1"/>
                </a:solidFill>
                <a:ea typeface="Segoe UI Black" panose="020B0A02040204020203" pitchFamily="34" charset="0"/>
              </a:rPr>
              <a:t>berre til å måle heile minutt.</a:t>
            </a:r>
            <a:endParaRPr lang="nn-NO" sz="2000" dirty="0">
              <a:ea typeface="Segoe UI Black" panose="020B0A02040204020203" pitchFamily="34" charset="0"/>
            </a:endParaRPr>
          </a:p>
        </p:txBody>
      </p:sp>
      <p:sp>
        <p:nvSpPr>
          <p:cNvPr id="19" name="Snakkeboble: rektangel med avrundede hjørner 18">
            <a:extLst>
              <a:ext uri="{FF2B5EF4-FFF2-40B4-BE49-F238E27FC236}">
                <a16:creationId xmlns:a16="http://schemas.microsoft.com/office/drawing/2014/main" id="{B8FFC10F-1506-40B0-80BD-DBC85886834E}"/>
              </a:ext>
            </a:extLst>
          </p:cNvPr>
          <p:cNvSpPr/>
          <p:nvPr/>
        </p:nvSpPr>
        <p:spPr>
          <a:xfrm>
            <a:off x="7808203" y="1951813"/>
            <a:ext cx="2274153" cy="1026160"/>
          </a:xfrm>
          <a:prstGeom prst="wedgeRoundRectCallout">
            <a:avLst>
              <a:gd name="adj1" fmla="val 51687"/>
              <a:gd name="adj2" fmla="val 105210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 Med atomuret ville det blitt mykje meir nøyaktig.</a:t>
            </a:r>
            <a:endParaRPr lang="nn-NO" sz="2000" dirty="0">
              <a:solidFill>
                <a:schemeClr val="tx1"/>
              </a:solidFill>
              <a:ea typeface="Segoe UI Black" panose="020B0A02040204020203" pitchFamily="34" charset="0"/>
            </a:endParaRPr>
          </a:p>
        </p:txBody>
      </p:sp>
      <p:sp>
        <p:nvSpPr>
          <p:cNvPr id="18" name="Snakkeboble: rektangel med avrundede hjørner 17">
            <a:extLst>
              <a:ext uri="{FF2B5EF4-FFF2-40B4-BE49-F238E27FC236}">
                <a16:creationId xmlns:a16="http://schemas.microsoft.com/office/drawing/2014/main" id="{0121C87E-9954-4F72-BF27-9E075F1189B6}"/>
              </a:ext>
            </a:extLst>
          </p:cNvPr>
          <p:cNvSpPr/>
          <p:nvPr/>
        </p:nvSpPr>
        <p:spPr>
          <a:xfrm>
            <a:off x="1743456" y="4031936"/>
            <a:ext cx="2438400" cy="1026160"/>
          </a:xfrm>
          <a:prstGeom prst="wedgeRoundRectCallout">
            <a:avLst>
              <a:gd name="adj1" fmla="val -9708"/>
              <a:gd name="adj2" fmla="val 95156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 </a:t>
            </a:r>
            <a:r>
              <a:rPr lang="nn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  <a:cs typeface="Times New Roman" panose="02020603050405020304" pitchFamily="18" charset="0"/>
              </a:rPr>
              <a:t>Det spørs kor nøyaktig vi startar og sluttar tidtakinga.  </a:t>
            </a:r>
            <a:endParaRPr lang="nn-NO" sz="2000" dirty="0">
              <a:solidFill>
                <a:schemeClr val="tx1"/>
              </a:solidFill>
              <a:effectLst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F18AE19-E0D9-1652-2E3D-F6C1139222F1}"/>
              </a:ext>
            </a:extLst>
          </p:cNvPr>
          <p:cNvSpPr txBox="1"/>
          <p:nvPr/>
        </p:nvSpPr>
        <p:spPr>
          <a:xfrm>
            <a:off x="5031912" y="5822022"/>
            <a:ext cx="1945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200" dirty="0" smtClean="0"/>
              <a:t>Kva meiner du?</a:t>
            </a:r>
            <a:endParaRPr lang="nn-NO" sz="2200" dirty="0"/>
          </a:p>
        </p:txBody>
      </p:sp>
      <p:sp>
        <p:nvSpPr>
          <p:cNvPr id="8" name="Snakkeboble: rektangel med avrundede hjørner 18">
            <a:extLst>
              <a:ext uri="{FF2B5EF4-FFF2-40B4-BE49-F238E27FC236}">
                <a16:creationId xmlns:a16="http://schemas.microsoft.com/office/drawing/2014/main" id="{B8FFC10F-1506-40B0-80BD-DBC85886834E}"/>
              </a:ext>
            </a:extLst>
          </p:cNvPr>
          <p:cNvSpPr/>
          <p:nvPr/>
        </p:nvSpPr>
        <p:spPr>
          <a:xfrm>
            <a:off x="7703224" y="4031936"/>
            <a:ext cx="2679267" cy="1026160"/>
          </a:xfrm>
          <a:prstGeom prst="wedgeRoundRectCallout">
            <a:avLst>
              <a:gd name="adj1" fmla="val -41195"/>
              <a:gd name="adj2" fmla="val 91674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Det går fint dersom timeglaset er smalt nok.</a:t>
            </a:r>
            <a:endParaRPr lang="nn-NO" sz="2000" dirty="0">
              <a:solidFill>
                <a:schemeClr val="tx1"/>
              </a:solidFill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500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Times New Roman</vt:lpstr>
      <vt:lpstr>Office-tema</vt:lpstr>
      <vt:lpstr>Korleis måle tid?</vt:lpstr>
      <vt:lpstr>Å måle tid</vt:lpstr>
      <vt:lpstr>Totaltida på kvar gruppe</vt:lpstr>
      <vt:lpstr>Dei eldste klokkene</vt:lpstr>
      <vt:lpstr>Timeglas (sandur)</vt:lpstr>
      <vt:lpstr>Atomur</vt:lpstr>
      <vt:lpstr>Måling av tid</vt:lpstr>
      <vt:lpstr>Tenk-par-del: Er timeglaset nøyaktig nok til å ta tida i tidsstafetten?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211</cp:revision>
  <cp:lastPrinted>2022-05-04T13:58:49Z</cp:lastPrinted>
  <dcterms:created xsi:type="dcterms:W3CDTF">2022-02-15T13:29:20Z</dcterms:created>
  <dcterms:modified xsi:type="dcterms:W3CDTF">2023-06-26T11:55:36Z</dcterms:modified>
</cp:coreProperties>
</file>