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9" r:id="rId4"/>
    <p:sldId id="259" r:id="rId5"/>
    <p:sldId id="260" r:id="rId6"/>
    <p:sldId id="275" r:id="rId7"/>
    <p:sldId id="277" r:id="rId8"/>
    <p:sldId id="278" r:id="rId9"/>
    <p:sldId id="272" r:id="rId10"/>
    <p:sldId id="262" r:id="rId11"/>
    <p:sldId id="263" r:id="rId12"/>
    <p:sldId id="264" r:id="rId13"/>
    <p:sldId id="270" r:id="rId14"/>
    <p:sldId id="271" r:id="rId15"/>
    <p:sldId id="265" r:id="rId16"/>
    <p:sldId id="266" r:id="rId17"/>
    <p:sldId id="267" r:id="rId18"/>
    <p:sldId id="274" r:id="rId19"/>
    <p:sldId id="268" r:id="rId20"/>
    <p:sldId id="269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26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00" autoAdjust="0"/>
  </p:normalViewPr>
  <p:slideViewPr>
    <p:cSldViewPr>
      <p:cViewPr>
        <p:scale>
          <a:sx n="110" d="100"/>
          <a:sy n="110" d="100"/>
        </p:scale>
        <p:origin x="-16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64E3E-3C92-4C95-A000-CCF002802DC8}" type="datetimeFigureOut">
              <a:rPr lang="nb-NO" smtClean="0"/>
              <a:t>08.06.2018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633D3-C50E-4943-B9EC-3E6D0634E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58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1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7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24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46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8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00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6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05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31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95919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7216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5499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6189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89044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10067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9607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6010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48513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2973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1729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EC71-D440-4D02-B05D-211FA399595C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13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rogaland/batterier-kan-antenne-soppel-1.10919277" TargetMode="External"/><Relationship Id="rId2" Type="http://schemas.openxmlformats.org/officeDocument/2006/relationships/hyperlink" Target="https://www.nrk.no/sognogfjordane/mista-nesten-huset-sitt-_-batteri-var-brannfelle-1.13886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8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Hvordan virker en bryter?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6635080" cy="756084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 smtClean="0">
                <a:solidFill>
                  <a:schemeClr val="accent2"/>
                </a:solidFill>
              </a:rPr>
              <a:t>Hva er </a:t>
            </a:r>
            <a:r>
              <a:rPr lang="nb-NO" sz="3600" b="1" dirty="0" smtClean="0">
                <a:solidFill>
                  <a:schemeClr val="accent2"/>
                </a:solidFill>
              </a:rPr>
              <a:t>funksjonen</a:t>
            </a:r>
            <a:r>
              <a:rPr lang="nb-NO" sz="3600" dirty="0" smtClean="0">
                <a:solidFill>
                  <a:schemeClr val="accent2"/>
                </a:solidFill>
              </a:rPr>
              <a:t> til en bryter? 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10</a:t>
            </a:fld>
            <a:endParaRPr lang="nb-NO"/>
          </a:p>
        </p:txBody>
      </p:sp>
      <p:pic>
        <p:nvPicPr>
          <p:cNvPr id="2050" name="Picture 2" descr="N:\Forskerføtter og leserøtter\ELEKTRISITET\Bilder\Bilder til lærerveiledningene\Bry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36184" r="14103"/>
          <a:stretch/>
        </p:blipFill>
        <p:spPr bwMode="auto">
          <a:xfrm rot="16200000">
            <a:off x="6216852" y="3696342"/>
            <a:ext cx="3016855" cy="15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witch, On Off Switch, Light, Wall, Texture, Whi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t="25991" r="34368" b="32139"/>
          <a:stretch/>
        </p:blipFill>
        <p:spPr bwMode="auto">
          <a:xfrm>
            <a:off x="6588224" y="407535"/>
            <a:ext cx="2160240" cy="20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27584" y="1444105"/>
            <a:ext cx="3672408" cy="976783"/>
          </a:xfrm>
          <a:prstGeom prst="wedgeEllipseCallout">
            <a:avLst>
              <a:gd name="adj1" fmla="val -50399"/>
              <a:gd name="adj2" fmla="val 61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Er det bryter på lampa du tok bilde av?</a:t>
            </a:r>
            <a:endParaRPr lang="nb-NO" sz="2000" dirty="0"/>
          </a:p>
        </p:txBody>
      </p:sp>
      <p:sp>
        <p:nvSpPr>
          <p:cNvPr id="7" name="Oval Callout 6"/>
          <p:cNvSpPr/>
          <p:nvPr/>
        </p:nvSpPr>
        <p:spPr>
          <a:xfrm>
            <a:off x="1907704" y="3068959"/>
            <a:ext cx="3960440" cy="1152129"/>
          </a:xfrm>
          <a:prstGeom prst="wedgeEllipseCallout">
            <a:avLst>
              <a:gd name="adj1" fmla="val -51484"/>
              <a:gd name="adj2" fmla="val 58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Hvilke andre gjenstander som bruker strøm har bryter?</a:t>
            </a:r>
            <a:endParaRPr lang="nb-NO" sz="2000" dirty="0"/>
          </a:p>
        </p:txBody>
      </p:sp>
      <p:sp>
        <p:nvSpPr>
          <p:cNvPr id="8" name="Oval Callout 7"/>
          <p:cNvSpPr/>
          <p:nvPr/>
        </p:nvSpPr>
        <p:spPr>
          <a:xfrm>
            <a:off x="2195736" y="5085185"/>
            <a:ext cx="3960440" cy="1008112"/>
          </a:xfrm>
          <a:prstGeom prst="wedgeEllipseCallout">
            <a:avLst>
              <a:gd name="adj1" fmla="val 58813"/>
              <a:gd name="adj2" fmla="val -62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Noter «bryter» i ordlista i lærlingheftet.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250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4392488" cy="6326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11</a:t>
            </a:fld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683568" y="692696"/>
            <a:ext cx="2304256" cy="967433"/>
          </a:xfrm>
          <a:prstGeom prst="wedgeEllipseCallout">
            <a:avLst>
              <a:gd name="adj1" fmla="val 62286"/>
              <a:gd name="adj2" fmla="val 66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Samarbeid to og to.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2042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30" y="332656"/>
            <a:ext cx="4524434" cy="6227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12</a:t>
            </a:fld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539552" y="710626"/>
            <a:ext cx="2304256" cy="967433"/>
          </a:xfrm>
          <a:prstGeom prst="wedgeEllipseCallout">
            <a:avLst>
              <a:gd name="adj1" fmla="val 62286"/>
              <a:gd name="adj2" fmla="val 66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Samarbeid to og to.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5919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 t="11797" r="20677" b="24665"/>
          <a:stretch/>
        </p:blipFill>
        <p:spPr>
          <a:xfrm>
            <a:off x="1703530" y="2420888"/>
            <a:ext cx="7241704" cy="3722960"/>
          </a:xfrm>
          <a:prstGeom prst="rect">
            <a:avLst/>
          </a:prstGeom>
        </p:spPr>
      </p:pic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39552" y="548680"/>
            <a:ext cx="5112568" cy="1440160"/>
          </a:xfrm>
          <a:prstGeom prst="wedgeEllipseCallout">
            <a:avLst>
              <a:gd name="adj1" fmla="val 28754"/>
              <a:gd name="adj2" fmla="val 72717"/>
            </a:avLst>
          </a:prstGeom>
          <a:solidFill>
            <a:srgbClr val="5AB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nb-NO" sz="2000" dirty="0" smtClean="0"/>
              <a:t>Kontakt med metallskruene på den ene siden av bryteren. Trykk på bryteren og se hva som skjer.</a:t>
            </a:r>
            <a:endParaRPr lang="nb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0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t="7502" r="31450" b="15842"/>
          <a:stretch/>
        </p:blipFill>
        <p:spPr>
          <a:xfrm>
            <a:off x="3707904" y="1961281"/>
            <a:ext cx="5098436" cy="4229483"/>
          </a:xfrm>
          <a:prstGeom prst="rect">
            <a:avLst/>
          </a:prstGeom>
        </p:spPr>
      </p:pic>
      <p:sp>
        <p:nvSpPr>
          <p:cNvPr id="5" name="Bildeforklaring formet som en ellipse 5"/>
          <p:cNvSpPr>
            <a:spLocks noGrp="1"/>
          </p:cNvSpPr>
          <p:nvPr>
            <p:ph idx="1"/>
          </p:nvPr>
        </p:nvSpPr>
        <p:spPr>
          <a:xfrm>
            <a:off x="251520" y="593129"/>
            <a:ext cx="5400600" cy="1368152"/>
          </a:xfrm>
          <a:prstGeom prst="wedgeEllipseCallout">
            <a:avLst>
              <a:gd name="adj1" fmla="val 41550"/>
              <a:gd name="adj2" fmla="val 73138"/>
            </a:avLst>
          </a:prstGeom>
          <a:solidFill>
            <a:srgbClr val="5AB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nb-NO" sz="2000" dirty="0" smtClean="0"/>
              <a:t>Kontakt med metallskruene på den andre siden av bryteren. Trykk på bryteren og se hva som skjer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15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3505079" y="332656"/>
            <a:ext cx="3960312" cy="1299200"/>
          </a:xfrm>
          <a:prstGeom prst="wedgeEllipseCallout">
            <a:avLst>
              <a:gd name="adj1" fmla="val 39501"/>
              <a:gd name="adj2" fmla="val 59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gjorde dere for å få bindersen til å virke som en bryter?</a:t>
            </a:r>
            <a:endParaRPr lang="nb-NO" sz="2000" dirty="0"/>
          </a:p>
        </p:txBody>
      </p:sp>
      <p:pic>
        <p:nvPicPr>
          <p:cNvPr id="1026" name="Picture 2" descr="Paper-Clip, Office, Pin, Holder, Supply, Tag, Equi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1754335" cy="15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998132" y="1631856"/>
            <a:ext cx="3290980" cy="933048"/>
          </a:xfrm>
          <a:prstGeom prst="wedgeEllipseCallout">
            <a:avLst>
              <a:gd name="adj1" fmla="val -41196"/>
              <a:gd name="adj2" fmla="val 73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er </a:t>
            </a:r>
            <a:r>
              <a:rPr lang="nb-NO" sz="2000" b="1" dirty="0" smtClean="0"/>
              <a:t>funksjonen</a:t>
            </a:r>
            <a:r>
              <a:rPr lang="nb-NO" sz="2000" dirty="0" smtClean="0"/>
              <a:t> til en bryter?</a:t>
            </a:r>
            <a:endParaRPr lang="nb-NO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0760"/>
            <a:ext cx="8208912" cy="195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Funksjonen</a:t>
            </a:r>
            <a:r>
              <a:rPr lang="nb-NO" dirty="0" smtClean="0"/>
              <a:t> til bryteren er å åpne og lukke kretsen.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16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9" b="-2430"/>
          <a:stretch/>
        </p:blipFill>
        <p:spPr bwMode="auto">
          <a:xfrm>
            <a:off x="6948264" y="1843433"/>
            <a:ext cx="1296144" cy="20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0"/>
          <a:stretch/>
        </p:blipFill>
        <p:spPr bwMode="auto">
          <a:xfrm>
            <a:off x="6948264" y="4221088"/>
            <a:ext cx="1296144" cy="20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39094" y="1996601"/>
            <a:ext cx="4896544" cy="996627"/>
          </a:xfrm>
          <a:prstGeom prst="wedgeRoundRectCallout">
            <a:avLst>
              <a:gd name="adj1" fmla="val 67606"/>
              <a:gd name="adj2" fmla="val 23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Når bryteren lukker kretsen kan det gå strøm. Da vil lyspæra lyse.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26769" y="4201340"/>
            <a:ext cx="5121194" cy="1152128"/>
          </a:xfrm>
          <a:prstGeom prst="wedgeRoundRectCallout">
            <a:avLst>
              <a:gd name="adj1" fmla="val 66327"/>
              <a:gd name="adj2" fmla="val 17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Når bryteren åpner kretsen, stopper strømmen. Da vil lyspæra slutte å lyse. </a:t>
            </a:r>
          </a:p>
        </p:txBody>
      </p:sp>
    </p:spTree>
    <p:extLst>
      <p:ext uri="{BB962C8B-B14F-4D97-AF65-F5344CB8AC3E}">
        <p14:creationId xmlns:p14="http://schemas.microsoft.com/office/powerpoint/2010/main" val="41564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17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19209" r="8898" b="24520"/>
          <a:stretch/>
        </p:blipFill>
        <p:spPr>
          <a:xfrm>
            <a:off x="2555777" y="369762"/>
            <a:ext cx="3744416" cy="2153288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41509" y="2992596"/>
            <a:ext cx="8172909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Bryteren åpner og lukker kretsen.</a:t>
            </a:r>
            <a:endParaRPr lang="nb-NO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15075" y="4293096"/>
            <a:ext cx="3784915" cy="1296144"/>
          </a:xfrm>
          <a:prstGeom prst="wedgeEllipseCallout">
            <a:avLst>
              <a:gd name="adj1" fmla="val 34527"/>
              <a:gd name="adj2" fmla="val -65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Skriv nøkkelsetningen i </a:t>
            </a:r>
            <a:r>
              <a:rPr lang="nb-NO" sz="2000" dirty="0" smtClean="0">
                <a:solidFill>
                  <a:schemeClr val="bg1"/>
                </a:solidFill>
              </a:rPr>
              <a:t>lærlingheftet, </a:t>
            </a:r>
            <a:r>
              <a:rPr lang="nb-NO" sz="2000" dirty="0">
                <a:solidFill>
                  <a:schemeClr val="bg1"/>
                </a:solidFill>
              </a:rPr>
              <a:t/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2000" dirty="0">
                <a:solidFill>
                  <a:schemeClr val="bg1"/>
                </a:solidFill>
              </a:rPr>
              <a:t>i rute </a:t>
            </a:r>
            <a:r>
              <a:rPr lang="nb-NO" sz="2000" dirty="0" smtClean="0">
                <a:solidFill>
                  <a:schemeClr val="bg1"/>
                </a:solidFill>
              </a:rPr>
              <a:t>7 </a:t>
            </a:r>
            <a:r>
              <a:rPr lang="nb-NO" sz="2000" dirty="0">
                <a:solidFill>
                  <a:schemeClr val="bg1"/>
                </a:solidFill>
              </a:rPr>
              <a:t>på side </a:t>
            </a:r>
            <a:r>
              <a:rPr lang="nb-NO" sz="2000" dirty="0" smtClean="0">
                <a:solidFill>
                  <a:schemeClr val="bg1"/>
                </a:solidFill>
              </a:rPr>
              <a:t>3.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4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18</a:t>
            </a:fld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t="23114" r="13933" b="32741"/>
          <a:stretch/>
        </p:blipFill>
        <p:spPr>
          <a:xfrm>
            <a:off x="136484" y="3515599"/>
            <a:ext cx="4460537" cy="224970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t="22531" r="15649" b="34337"/>
          <a:stretch/>
        </p:blipFill>
        <p:spPr>
          <a:xfrm>
            <a:off x="4716015" y="3515599"/>
            <a:ext cx="4328571" cy="2249706"/>
          </a:xfrm>
          <a:prstGeom prst="rect">
            <a:avLst/>
          </a:prstGeom>
        </p:spPr>
      </p:pic>
      <p:cxnSp>
        <p:nvCxnSpPr>
          <p:cNvPr id="9" name="Rett pil 8"/>
          <p:cNvCxnSpPr/>
          <p:nvPr/>
        </p:nvCxnSpPr>
        <p:spPr>
          <a:xfrm flipV="1">
            <a:off x="1619672" y="4941168"/>
            <a:ext cx="360040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6156176" y="4941168"/>
            <a:ext cx="360040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19209" r="8898" b="24520"/>
          <a:stretch/>
        </p:blipFill>
        <p:spPr>
          <a:xfrm>
            <a:off x="4932040" y="528400"/>
            <a:ext cx="3312369" cy="190483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7544" y="509918"/>
            <a:ext cx="3591396" cy="1334906"/>
          </a:xfrm>
          <a:prstGeom prst="wedgeRoundRectCallout">
            <a:avLst>
              <a:gd name="adj1" fmla="val 69428"/>
              <a:gd name="adj2" fmla="val -31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Hva skjer i bryteren, som gjør at strømmen stopper opp når vi trykker på knappen</a:t>
            </a:r>
            <a:r>
              <a:rPr lang="nb-NO" sz="2000" dirty="0" smtClean="0"/>
              <a:t>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13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19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46" y="228798"/>
            <a:ext cx="4176464" cy="62779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11560" y="836712"/>
            <a:ext cx="2448272" cy="1080120"/>
          </a:xfrm>
          <a:prstGeom prst="wedgeEllipseCallout">
            <a:avLst>
              <a:gd name="adj1" fmla="val 52498"/>
              <a:gd name="adj2" fmla="val 56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Side 15 i </a:t>
            </a:r>
            <a:r>
              <a:rPr lang="nb-NO" sz="2000" dirty="0" smtClean="0"/>
              <a:t>lærlingheftet.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0515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15" y="476672"/>
            <a:ext cx="3483166" cy="576064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/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tx2"/>
                </a:solidFill>
              </a:rPr>
              <a:t>Hva skjer med </a:t>
            </a:r>
            <a:r>
              <a:rPr lang="nb-NO" sz="2800" b="1" i="1" dirty="0" smtClean="0">
                <a:solidFill>
                  <a:schemeClr val="tx2"/>
                </a:solidFill>
              </a:rPr>
              <a:t>elektronene</a:t>
            </a:r>
            <a:r>
              <a:rPr lang="nb-NO" sz="2800" i="1" dirty="0" smtClean="0">
                <a:solidFill>
                  <a:schemeClr val="tx2"/>
                </a:solidFill>
              </a:rPr>
              <a:t> når det går strøm i en </a:t>
            </a:r>
            <a:r>
              <a:rPr lang="nb-NO" sz="2800" b="1" i="1" dirty="0" smtClean="0">
                <a:solidFill>
                  <a:schemeClr val="tx2"/>
                </a:solidFill>
              </a:rPr>
              <a:t>lukket krets</a:t>
            </a:r>
            <a:r>
              <a:rPr lang="nb-NO" sz="2800" i="1" dirty="0" smtClean="0">
                <a:solidFill>
                  <a:schemeClr val="tx2"/>
                </a:solidFill>
              </a:rPr>
              <a:t>? Hva skjer med </a:t>
            </a:r>
            <a:r>
              <a:rPr lang="nb-NO" sz="2800" b="1" i="1" dirty="0" smtClean="0">
                <a:solidFill>
                  <a:schemeClr val="tx2"/>
                </a:solidFill>
              </a:rPr>
              <a:t>elektronene</a:t>
            </a:r>
            <a:r>
              <a:rPr lang="nb-NO" sz="2800" i="1" dirty="0" smtClean="0">
                <a:solidFill>
                  <a:schemeClr val="tx2"/>
                </a:solidFill>
              </a:rPr>
              <a:t> hvis vi </a:t>
            </a:r>
            <a:r>
              <a:rPr lang="nb-NO" sz="2800" b="1" i="1" dirty="0" smtClean="0">
                <a:solidFill>
                  <a:schemeClr val="tx2"/>
                </a:solidFill>
              </a:rPr>
              <a:t>bryter kretsen</a:t>
            </a:r>
            <a:r>
              <a:rPr lang="nb-NO" sz="2800" i="1" dirty="0" smtClean="0">
                <a:solidFill>
                  <a:schemeClr val="tx2"/>
                </a:solidFill>
              </a:rPr>
              <a:t>?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endParaRPr lang="nb-NO" sz="36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1. Skriv</a:t>
            </a:r>
            <a:r>
              <a:rPr lang="nb-NO" sz="2800" dirty="0"/>
              <a:t>: </a:t>
            </a:r>
            <a:r>
              <a:rPr lang="nb-NO" sz="2800" dirty="0">
                <a:solidFill>
                  <a:schemeClr val="tx2"/>
                </a:solidFill>
              </a:rPr>
              <a:t>Lærlingheftet </a:t>
            </a:r>
            <a:r>
              <a:rPr lang="nb-NO" sz="2800" dirty="0" smtClean="0">
                <a:solidFill>
                  <a:schemeClr val="tx2"/>
                </a:solidFill>
              </a:rPr>
              <a:t>side 25, spørsmål 7a </a:t>
            </a:r>
            <a:r>
              <a:rPr lang="nb-NO" sz="2800" dirty="0">
                <a:solidFill>
                  <a:schemeClr val="tx2"/>
                </a:solidFill>
              </a:rPr>
              <a:t>og </a:t>
            </a:r>
            <a:r>
              <a:rPr lang="nb-NO" sz="2800" dirty="0" smtClean="0">
                <a:solidFill>
                  <a:schemeClr val="tx2"/>
                </a:solidFill>
              </a:rPr>
              <a:t>7b</a:t>
            </a:r>
            <a:r>
              <a:rPr lang="nb-NO" sz="2800" dirty="0">
                <a:solidFill>
                  <a:schemeClr val="tx2"/>
                </a:solidFill>
              </a:rPr>
              <a:t>. </a:t>
            </a:r>
            <a:endParaRPr lang="nb-NO" sz="28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2. Diskuter med naboen.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3. Del i plenum.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0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20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88" y="0"/>
            <a:ext cx="1319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3</a:t>
            </a:fld>
            <a:endParaRPr lang="nb-NO"/>
          </a:p>
        </p:txBody>
      </p:sp>
      <p:pic>
        <p:nvPicPr>
          <p:cNvPr id="10" name="Picture 6" descr="Light Bulb, Socket, Light, Current, Animation, C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3" t="6288" r="20832" b="6347"/>
          <a:stretch/>
        </p:blipFill>
        <p:spPr bwMode="auto">
          <a:xfrm>
            <a:off x="5610640" y="269359"/>
            <a:ext cx="3262705" cy="366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06344" y="735778"/>
            <a:ext cx="5976664" cy="1296144"/>
          </a:xfrm>
          <a:prstGeom prst="wedgeRoundRectCallout">
            <a:avLst>
              <a:gd name="adj1" fmla="val -16528"/>
              <a:gd name="adj2" fmla="val 780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se nærmere på strømkilde og </a:t>
            </a:r>
            <a:r>
              <a:rPr lang="nb-NO" sz="2200" b="1" dirty="0" smtClean="0"/>
              <a:t>motstand</a:t>
            </a:r>
            <a:r>
              <a:rPr lang="nb-NO" sz="2200" dirty="0" smtClean="0"/>
              <a:t> i en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, og snakke om sikkerhet rundt </a:t>
            </a:r>
            <a:r>
              <a:rPr lang="nb-NO" sz="2200" b="1" dirty="0" smtClean="0"/>
              <a:t>elektrisk strøm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80985" y="3717032"/>
            <a:ext cx="5203647" cy="1025866"/>
          </a:xfrm>
          <a:prstGeom prst="wedgeRoundRectCallout">
            <a:avLst>
              <a:gd name="adj1" fmla="val -823"/>
              <a:gd name="adj2" fmla="val 76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også finne ut hva som er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en bryter, og hvordan den virker.</a:t>
            </a:r>
            <a:endParaRPr lang="nb-NO" sz="2200" dirty="0"/>
          </a:p>
        </p:txBody>
      </p:sp>
      <p:pic>
        <p:nvPicPr>
          <p:cNvPr id="13" name="Picture 2" descr="N:\Forskerføtter og leserøtter\ELEKTRISITET\Bilder\Bilder til lærerveiledningene\Bry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36184" r="14103"/>
          <a:stretch/>
        </p:blipFill>
        <p:spPr bwMode="auto">
          <a:xfrm>
            <a:off x="3563888" y="5085184"/>
            <a:ext cx="2597153" cy="13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619672" y="1196752"/>
            <a:ext cx="3672408" cy="1189419"/>
          </a:xfrm>
          <a:prstGeom prst="wedgeEllipseCallout">
            <a:avLst>
              <a:gd name="adj1" fmla="val 51711"/>
              <a:gd name="adj2" fmla="val 52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er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strømkilden i en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pic>
        <p:nvPicPr>
          <p:cNvPr id="1026" name="Picture 2" descr="N:\Forskerføtter og leserøtter\ELEKTRISITET\Bilder\bilder fra annica\batterier\5R0A19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4" t="36284" r="54843" b="28142"/>
          <a:stretch/>
        </p:blipFill>
        <p:spPr bwMode="auto">
          <a:xfrm>
            <a:off x="6636891" y="623671"/>
            <a:ext cx="1800200" cy="26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ic, Sockets, Power, Plug, Electricity, Ener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2668" r="3369" b="39650"/>
          <a:stretch/>
        </p:blipFill>
        <p:spPr bwMode="auto">
          <a:xfrm>
            <a:off x="4283968" y="3717032"/>
            <a:ext cx="3769743" cy="24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4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6661504" y="3356992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 smtClean="0"/>
              <a:t>Annica</a:t>
            </a:r>
            <a:r>
              <a:rPr lang="nb-NO" sz="1050" dirty="0" smtClean="0"/>
              <a:t> Thomsson</a:t>
            </a:r>
            <a:endParaRPr lang="nb-NO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342962" y="338256"/>
            <a:ext cx="230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Strømkilde</a:t>
            </a:r>
            <a:endParaRPr lang="nb-NO" sz="3600" dirty="0"/>
          </a:p>
        </p:txBody>
      </p:sp>
      <p:sp>
        <p:nvSpPr>
          <p:cNvPr id="3" name="Oval Callout 2"/>
          <p:cNvSpPr/>
          <p:nvPr/>
        </p:nvSpPr>
        <p:spPr>
          <a:xfrm>
            <a:off x="1886452" y="2547846"/>
            <a:ext cx="2664296" cy="936104"/>
          </a:xfrm>
          <a:prstGeom prst="wedgeEllipseCallout">
            <a:avLst>
              <a:gd name="adj1" fmla="val 62724"/>
              <a:gd name="adj2" fmla="val 33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Dette skal vi undersøke nå.</a:t>
            </a:r>
            <a:endParaRPr lang="nb-NO" sz="2200" dirty="0"/>
          </a:p>
        </p:txBody>
      </p:sp>
      <p:sp>
        <p:nvSpPr>
          <p:cNvPr id="11" name="Oval Callout 10"/>
          <p:cNvSpPr/>
          <p:nvPr/>
        </p:nvSpPr>
        <p:spPr>
          <a:xfrm>
            <a:off x="395536" y="4437111"/>
            <a:ext cx="3600400" cy="1296145"/>
          </a:xfrm>
          <a:prstGeom prst="wedgeEllipseCallout">
            <a:avLst>
              <a:gd name="adj1" fmla="val -53958"/>
              <a:gd name="adj2" fmla="val 56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også undersøke </a:t>
            </a:r>
            <a:r>
              <a:rPr lang="nb-NO" sz="2200" b="1" dirty="0" smtClean="0"/>
              <a:t>motstand</a:t>
            </a:r>
            <a:r>
              <a:rPr lang="nb-NO" sz="2200" dirty="0" smtClean="0"/>
              <a:t> i en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6683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5</a:t>
            </a:fld>
            <a:endParaRPr lang="nb-NO" dirty="0"/>
          </a:p>
        </p:txBody>
      </p:sp>
      <p:pic>
        <p:nvPicPr>
          <p:cNvPr id="5" name="Picture 2" descr="Masks, Icon, Theater Icon, Teatro, Icon Masks, Ico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0" r="-1084" b="15810"/>
          <a:stretch/>
        </p:blipFill>
        <p:spPr bwMode="auto">
          <a:xfrm>
            <a:off x="3089168" y="221867"/>
            <a:ext cx="2253797" cy="1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tique, Industrial, Lamp, Industry, Vintage, Anci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4309"/>
          <a:stretch/>
        </p:blipFill>
        <p:spPr bwMode="auto">
          <a:xfrm>
            <a:off x="1979712" y="2158805"/>
            <a:ext cx="3799928" cy="27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5148064" y="1124744"/>
            <a:ext cx="3744416" cy="1368152"/>
          </a:xfrm>
          <a:prstGeom prst="wedgeEllipseCallout">
            <a:avLst>
              <a:gd name="adj1" fmla="val -47381"/>
              <a:gd name="adj2" fmla="val 117416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dramatisere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strømkilden…</a:t>
            </a:r>
            <a:endParaRPr lang="nb-NO" sz="2200" dirty="0"/>
          </a:p>
        </p:txBody>
      </p:sp>
      <p:sp>
        <p:nvSpPr>
          <p:cNvPr id="20" name="Oval Callout 19"/>
          <p:cNvSpPr/>
          <p:nvPr/>
        </p:nvSpPr>
        <p:spPr>
          <a:xfrm>
            <a:off x="2843808" y="4721107"/>
            <a:ext cx="3355040" cy="864096"/>
          </a:xfrm>
          <a:prstGeom prst="wedgeEllipseCallout">
            <a:avLst>
              <a:gd name="adj1" fmla="val -52177"/>
              <a:gd name="adj2" fmla="val -19211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…og </a:t>
            </a:r>
            <a:r>
              <a:rPr lang="nb-NO" sz="2200" b="1" dirty="0" smtClean="0"/>
              <a:t>motstanden</a:t>
            </a:r>
            <a:r>
              <a:rPr lang="nb-NO" sz="2200" dirty="0" smtClean="0"/>
              <a:t> i en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8998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6</a:t>
            </a:fld>
            <a:endParaRPr lang="nb-NO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972816" y="1647152"/>
            <a:ext cx="7027908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200" dirty="0" smtClean="0">
                <a:latin typeface="Comic Sans MS" panose="030F0702030302020204" pitchFamily="66" charset="0"/>
              </a:rPr>
              <a:t>Vi bruker elektrisk strøm til å få lys, oppvarming/nedkjøling, bevegelse og kommunikasjon.</a:t>
            </a:r>
            <a:endParaRPr lang="nb-NO" sz="2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6457" y="1166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Motstand</a:t>
            </a:r>
            <a:endParaRPr lang="nb-NO" sz="3600" dirty="0"/>
          </a:p>
        </p:txBody>
      </p:sp>
      <p:sp>
        <p:nvSpPr>
          <p:cNvPr id="8" name="Oval Callout 7"/>
          <p:cNvSpPr/>
          <p:nvPr/>
        </p:nvSpPr>
        <p:spPr>
          <a:xfrm>
            <a:off x="49840" y="474655"/>
            <a:ext cx="3240360" cy="1260639"/>
          </a:xfrm>
          <a:prstGeom prst="wedgeEllipseCallout">
            <a:avLst>
              <a:gd name="adj1" fmla="val 35946"/>
              <a:gd name="adj2" fmla="val 59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er de fire hoved</a:t>
            </a:r>
            <a:r>
              <a:rPr lang="nb-NO" sz="2000" b="1" dirty="0" smtClean="0"/>
              <a:t>funksjonene </a:t>
            </a:r>
            <a:r>
              <a:rPr lang="nb-NO" sz="2000" dirty="0" smtClean="0"/>
              <a:t>for </a:t>
            </a:r>
            <a:r>
              <a:rPr lang="nb-NO" sz="2000" b="1" dirty="0" smtClean="0"/>
              <a:t>elektrisk strøm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360362" y="4572574"/>
            <a:ext cx="3640361" cy="1664488"/>
          </a:xfrm>
          <a:prstGeom prst="wedgeRoundRectCallout">
            <a:avLst>
              <a:gd name="adj1" fmla="val -19895"/>
              <a:gd name="adj2" fmla="val 66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Tenk på andre gjenstander som bruker strøm. Hva skjer med gjenstanden når strømmen i kretsen til gjenstanden møter </a:t>
            </a:r>
            <a:r>
              <a:rPr lang="nb-NO" sz="2000" b="1" dirty="0" smtClean="0"/>
              <a:t>motstand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pic>
        <p:nvPicPr>
          <p:cNvPr id="21" name="Picture 5" descr="Kitchen, Stove, Oven, Range Hood, Cook, Cooking Po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t="26173" r="22739" b="-1"/>
          <a:stretch/>
        </p:blipFill>
        <p:spPr bwMode="auto">
          <a:xfrm>
            <a:off x="84885" y="4574705"/>
            <a:ext cx="1734086" cy="21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84885" y="2955069"/>
            <a:ext cx="3385537" cy="1389247"/>
          </a:xfrm>
          <a:prstGeom prst="wedgeEllipseCallout">
            <a:avLst>
              <a:gd name="adj1" fmla="val -23897"/>
              <a:gd name="adj2" fmla="val 69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/>
              <a:t>Motstanden</a:t>
            </a:r>
            <a:r>
              <a:rPr lang="nb-NO" sz="2000" dirty="0" smtClean="0"/>
              <a:t> i den </a:t>
            </a:r>
            <a:r>
              <a:rPr lang="nb-NO" sz="2000" b="1" dirty="0" smtClean="0"/>
              <a:t>elektriske kretsen </a:t>
            </a:r>
            <a:r>
              <a:rPr lang="nb-NO" sz="2000" dirty="0" smtClean="0"/>
              <a:t>til en ovn gjør at ovnen blir varm.</a:t>
            </a:r>
            <a:endParaRPr lang="nb-NO" sz="2000" b="1" dirty="0"/>
          </a:p>
        </p:txBody>
      </p:sp>
      <p:pic>
        <p:nvPicPr>
          <p:cNvPr id="24" name="Picture 2" descr="Antique, Industrial, Lamp, Industry, Vintage, Anci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4309"/>
          <a:stretch/>
        </p:blipFill>
        <p:spPr bwMode="auto">
          <a:xfrm>
            <a:off x="2140337" y="4725144"/>
            <a:ext cx="2592288" cy="18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Callout 24"/>
          <p:cNvSpPr/>
          <p:nvPr/>
        </p:nvSpPr>
        <p:spPr>
          <a:xfrm>
            <a:off x="3149743" y="3034268"/>
            <a:ext cx="3165763" cy="1230848"/>
          </a:xfrm>
          <a:prstGeom prst="wedgeEllipseCallout">
            <a:avLst>
              <a:gd name="adj1" fmla="val -61066"/>
              <a:gd name="adj2" fmla="val 942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/>
              <a:t>Motstanden</a:t>
            </a:r>
            <a:r>
              <a:rPr lang="nb-NO" sz="2000" dirty="0" smtClean="0"/>
              <a:t> i kretsen</a:t>
            </a:r>
            <a:r>
              <a:rPr lang="nb-NO" sz="2000" b="1" dirty="0" smtClean="0"/>
              <a:t> </a:t>
            </a:r>
            <a:r>
              <a:rPr lang="nb-NO" sz="2000" dirty="0" smtClean="0"/>
              <a:t>til ei lampe gjør at lampa lyser.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5161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3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9512" y="1484784"/>
            <a:ext cx="8712968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Funksjonen til strømkilden er å få det til å gå strøm i kretsen.</a:t>
            </a:r>
            <a:endParaRPr lang="nb-NO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7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643069" y="3356992"/>
            <a:ext cx="3784915" cy="1296144"/>
          </a:xfrm>
          <a:prstGeom prst="wedgeEllipseCallout">
            <a:avLst>
              <a:gd name="adj1" fmla="val 34755"/>
              <a:gd name="adj2" fmla="val -80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Skriv nøkkelsetningen i </a:t>
            </a:r>
            <a:r>
              <a:rPr lang="nb-NO" sz="2200" dirty="0" smtClean="0">
                <a:solidFill>
                  <a:schemeClr val="bg1"/>
                </a:solidFill>
              </a:rPr>
              <a:t>lærlingheftet, </a:t>
            </a:r>
            <a:r>
              <a:rPr lang="nb-NO" sz="2200" dirty="0">
                <a:solidFill>
                  <a:schemeClr val="bg1"/>
                </a:solidFill>
              </a:rPr>
              <a:t/>
            </a:r>
            <a:br>
              <a:rPr lang="nb-NO" sz="2200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i rute 6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>
                <a:solidFill>
                  <a:schemeClr val="bg1"/>
                </a:solidFill>
              </a:rPr>
              <a:t>på side </a:t>
            </a:r>
            <a:r>
              <a:rPr lang="nb-NO" sz="2200" dirty="0" smtClean="0">
                <a:solidFill>
                  <a:schemeClr val="bg1"/>
                </a:solidFill>
              </a:rPr>
              <a:t>3.</a:t>
            </a: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8</a:t>
            </a:fld>
            <a:endParaRPr lang="nb-NO"/>
          </a:p>
        </p:txBody>
      </p:sp>
      <p:pic>
        <p:nvPicPr>
          <p:cNvPr id="3076" name="Picture 4" descr="Arkitektur, Familiens Hus, ForgÃ¥rden, Garasje, Hj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26111" r="9197"/>
          <a:stretch/>
        </p:blipFill>
        <p:spPr bwMode="auto">
          <a:xfrm>
            <a:off x="5508104" y="116631"/>
            <a:ext cx="3255023" cy="2016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283968" y="1201421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Makt Polakkene, Ãvre Linjer, Kraftledning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825" r="1575" b="7618"/>
          <a:stretch/>
        </p:blipFill>
        <p:spPr bwMode="auto">
          <a:xfrm>
            <a:off x="719199" y="117674"/>
            <a:ext cx="3437642" cy="23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4" y="3284984"/>
            <a:ext cx="3759452" cy="24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3565850" y="2213664"/>
            <a:ext cx="3960440" cy="1472996"/>
          </a:xfrm>
          <a:prstGeom prst="wedgeEllipseCallout">
            <a:avLst>
              <a:gd name="adj1" fmla="val -66315"/>
              <a:gd name="adj2" fmla="val -5385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Strømmen i huset ditt kommer gjennom høyspentledninger fra et kraftverk langt borte</a:t>
            </a:r>
            <a:r>
              <a:rPr lang="nb-NO" sz="2000" dirty="0"/>
              <a:t>.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2772440" y="5229200"/>
            <a:ext cx="4212468" cy="1472996"/>
          </a:xfrm>
          <a:prstGeom prst="wedgeEllipseCallout">
            <a:avLst>
              <a:gd name="adj1" fmla="val -64472"/>
              <a:gd name="adj2" fmla="val -7025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huset går strømmen gjennom ledninger i veggen, til alle lamper, brytere og stikkontakter.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0298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5517232"/>
            <a:ext cx="8705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1.</a:t>
            </a:r>
            <a:r>
              <a:rPr lang="nb-NO" dirty="0" smtClean="0"/>
              <a:t> </a:t>
            </a:r>
            <a:r>
              <a:rPr lang="nn-NO" u="sng" dirty="0" smtClean="0">
                <a:hlinkClick r:id="rId2"/>
              </a:rPr>
              <a:t>nrk.no: Politiet: Desse resirkulerte røykvarslarbatteria førte til </a:t>
            </a:r>
            <a:r>
              <a:rPr lang="nn-NO" u="sng" dirty="0" err="1" smtClean="0">
                <a:hlinkClick r:id="rId2"/>
              </a:rPr>
              <a:t>husbrann</a:t>
            </a:r>
            <a:r>
              <a:rPr lang="nb-NO" dirty="0" smtClean="0"/>
              <a:t> </a:t>
            </a:r>
          </a:p>
          <a:p>
            <a:endParaRPr lang="nb-NO" dirty="0"/>
          </a:p>
          <a:p>
            <a:r>
              <a:rPr lang="nb-NO" b="1" dirty="0" smtClean="0"/>
              <a:t>2.</a:t>
            </a:r>
            <a:r>
              <a:rPr lang="nb-NO" dirty="0" smtClean="0"/>
              <a:t> </a:t>
            </a:r>
            <a:r>
              <a:rPr lang="nb-NO" u="sng" dirty="0" smtClean="0">
                <a:hlinkClick r:id="rId3"/>
              </a:rPr>
              <a:t>nrk.no: Batterier kan være brannbomber</a:t>
            </a:r>
            <a:r>
              <a:rPr lang="nb-NO" dirty="0" smtClean="0"/>
              <a:t> </a:t>
            </a:r>
            <a:endParaRPr lang="nb-NO" dirty="0"/>
          </a:p>
          <a:p>
            <a:endParaRPr lang="nb-N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"/>
          <a:stretch/>
        </p:blipFill>
        <p:spPr bwMode="auto">
          <a:xfrm>
            <a:off x="2937400" y="137407"/>
            <a:ext cx="2517489" cy="314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107504" y="429824"/>
            <a:ext cx="2844824" cy="1418673"/>
          </a:xfrm>
          <a:prstGeom prst="wedgeEllipseCallout">
            <a:avLst>
              <a:gd name="adj1" fmla="val 65797"/>
              <a:gd name="adj2" fmla="val -9815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Det er viktig å tenke på sikkerhet rundt </a:t>
            </a:r>
            <a:r>
              <a:rPr lang="nb-NO" sz="2000" b="1" dirty="0" smtClean="0"/>
              <a:t>elektrisk strøm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5900069" y="260951"/>
            <a:ext cx="3178574" cy="1247903"/>
          </a:xfrm>
          <a:prstGeom prst="wedgeEllipseCallout">
            <a:avLst>
              <a:gd name="adj1" fmla="val -65815"/>
              <a:gd name="adj2" fmla="val 13902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E</a:t>
            </a:r>
            <a:r>
              <a:rPr lang="nb-NO" sz="2000" dirty="0" smtClean="0"/>
              <a:t>lektrikere skrur av strømmen før de begynner å jobbe.</a:t>
            </a:r>
            <a:endParaRPr lang="nb-NO" sz="2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2" y="3484646"/>
            <a:ext cx="1120321" cy="19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570884" y="2640460"/>
            <a:ext cx="2033564" cy="716532"/>
          </a:xfrm>
          <a:prstGeom prst="wedgeEllipseCallout">
            <a:avLst>
              <a:gd name="adj1" fmla="val -52286"/>
              <a:gd name="adj2" fmla="val 75177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Kan føre til brann.</a:t>
            </a:r>
            <a:endParaRPr lang="nb-NO" sz="2000" dirty="0"/>
          </a:p>
        </p:txBody>
      </p:sp>
      <p:pic>
        <p:nvPicPr>
          <p:cNvPr id="1031" name="Picture 7" descr="Fire, Camp, Bonfire, Wood, Heat, Flames, Warmt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t="3861" r="5658" b="34208"/>
          <a:stretch/>
        </p:blipFill>
        <p:spPr bwMode="auto">
          <a:xfrm>
            <a:off x="7121502" y="3516241"/>
            <a:ext cx="1920808" cy="21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9</a:t>
            </a:fld>
            <a:endParaRPr lang="nb-NO" dirty="0"/>
          </a:p>
        </p:txBody>
      </p:sp>
      <p:sp>
        <p:nvSpPr>
          <p:cNvPr id="14" name="Oval Callout 13"/>
          <p:cNvSpPr/>
          <p:nvPr/>
        </p:nvSpPr>
        <p:spPr>
          <a:xfrm>
            <a:off x="251520" y="3516241"/>
            <a:ext cx="4320480" cy="1496935"/>
          </a:xfrm>
          <a:prstGeom prst="wedgeEllipseCallout">
            <a:avLst>
              <a:gd name="adj1" fmla="val 68795"/>
              <a:gd name="adj2" fmla="val 19495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Strøm i hus er mye sterkere enn i </a:t>
            </a:r>
            <a:r>
              <a:rPr lang="nb-NO" sz="2000" dirty="0" smtClean="0"/>
              <a:t>batteriet. Likevel er det viktig å tenke på sikkerhet rundt batterier.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1522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510</Words>
  <Application>Microsoft Office PowerPoint</Application>
  <PresentationFormat>On-screen Show (4:3)</PresentationFormat>
  <Paragraphs>79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Office-tema</vt:lpstr>
      <vt:lpstr>Økt 8</vt:lpstr>
      <vt:lpstr>Skriv-par-del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7</dc:title>
  <dc:creator>Maria Gaare Dahl</dc:creator>
  <cp:lastModifiedBy>Maria Gaare Dahl</cp:lastModifiedBy>
  <cp:revision>189</cp:revision>
  <dcterms:created xsi:type="dcterms:W3CDTF">2017-03-14T15:41:18Z</dcterms:created>
  <dcterms:modified xsi:type="dcterms:W3CDTF">2018-06-08T08:15:53Z</dcterms:modified>
</cp:coreProperties>
</file>