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4" r:id="rId4"/>
    <p:sldId id="266" r:id="rId5"/>
    <p:sldId id="276" r:id="rId6"/>
    <p:sldId id="260" r:id="rId7"/>
    <p:sldId id="270" r:id="rId8"/>
    <p:sldId id="268" r:id="rId9"/>
    <p:sldId id="261" r:id="rId10"/>
    <p:sldId id="263" r:id="rId11"/>
    <p:sldId id="264" r:id="rId12"/>
    <p:sldId id="277" r:id="rId13"/>
    <p:sldId id="272" r:id="rId14"/>
    <p:sldId id="262" r:id="rId15"/>
    <p:sldId id="265" r:id="rId16"/>
    <p:sldId id="267" r:id="rId17"/>
    <p:sldId id="269" r:id="rId18"/>
    <p:sldId id="259" r:id="rId19"/>
    <p:sldId id="275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92600-3382-485A-B607-C6B347B72027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4BD52-AA5A-4C79-9E48-6A27287DBD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061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3EC-1367-44CF-BA45-F9C69BBA86BB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474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057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84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911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400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896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600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61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19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7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27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01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1985-0F0B-45A7-BCCD-EA89B0798A4B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 userDrawn="1"/>
        </p:nvSpPr>
        <p:spPr>
          <a:xfrm>
            <a:off x="8605690" y="6291426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3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trendyphone.no/images/apple_ipad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no/imgres?imgurl=http://amobil.no/artikkelbilder/basestasjon.jpg&amp;imgrefurl=http://www.amobil.no/artikler/slik_tar_du_i_bruk_3g_og_edge/12101&amp;usg=__JxPFLdGEsL4bHmvn1o0fgi_5yZ4=&amp;h=302&amp;w=201&amp;sz=15&amp;hl=no&amp;start=9&amp;zoom=1&amp;tbnid=acJXT2arx66eiM:&amp;tbnh=116&amp;tbnw=77&amp;ei=gTaMTsvjOIn0sga6n8GNAg&amp;prev=/images?q%3Dbasestasjon%26um%3D1%26hl%3Dno%26rlz%3D1T4SKPT_enNO416NO417%26tbm%3D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o/imgres?imgurl=http://www.hedmark.org/dm_pictures/acer-ferrari-3200-notebook-computer-pc_11930_1A40j9.jpg&amp;imgrefurl=http://www.hedmark.org/article.aspx?m%3D9%26amid%3D58432&amp;usg=__6s-1QKm8nvoFYmu0s3AN_7PvuKw=&amp;h=660&amp;w=660&amp;sz=83&amp;hl=no&amp;start=1&amp;zoom=1&amp;tbnid=fAsh2FNWs828SM:&amp;tbnh=138&amp;tbnw=138&amp;ei=CzaMTs6lKoPusgakm8iuAg&amp;prev=/images?q%3DPC%26um%3D1%26hl%3Dno%26rlz%3D1T4SKPT_enNO416NO417%26tbm%3Disch&amp;um=1&amp;itbs=1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png"/><Relationship Id="rId10" Type="http://schemas.openxmlformats.org/officeDocument/2006/relationships/hyperlink" Target="http://www.google.no/url?sa=i&amp;rct=j&amp;q=&amp;esrc=s&amp;source=images&amp;cd=&amp;cad=rja&amp;uact=8&amp;ved=0ahUKEwjnvfLU1bDSAhWGjiwKHb4SAg4QjRwIBw&amp;url=http://www.clasohlson.com/no/b/Multimedia/Nettverk/Routere&amp;psig=AFQjCNEKotoR9Alro-_CCuCvESknQGjljw&amp;ust=1488298380345599" TargetMode="External"/><Relationship Id="rId4" Type="http://schemas.openxmlformats.org/officeDocument/2006/relationships/hyperlink" Target="http://www.google.no/url?sa=i&amp;rct=j&amp;q=&amp;esrc=s&amp;source=images&amp;cd=&amp;cad=rja&amp;uact=8&amp;ved=0ahUKEwi4p96Z1rDSAhULiiwKHT2YCaoQjRwIBw&amp;url=http://learnlearn.net/verdensrommet,jorda/Satelitter.htm&amp;bvm=bv.148073327,d.bGg&amp;psig=AFQjCNFc5DYAsUuCZx15JKNlM_b-V-D3_g&amp;ust=1488298516267397" TargetMode="External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no/url?sa=i&amp;rct=j&amp;q=&amp;esrc=s&amp;source=images&amp;cd=&amp;cad=rja&amp;uact=8&amp;ved=0ahUKEwivu9yh0LLSAhXDhiwKHYu4Ac4QjRwIBw&amp;url=http://www.chromacommunications.ca/product/iridium-extreme-satellite-phone-3/&amp;psig=AFQjCNHE-k8bvHNzzLR28cIRPcP7QZxs1A&amp;ust=1488365597766531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v.nrk.no/serie/schrodingers-katt/dmpv73000515/05-02-2015#t=18m29s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v.nrk.no/serie/schrodingers-katt/dmpv73000515/05-02-2015#t=18m29s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o/imgres?imgurl=http://amobil.no/artikkelbilder/basestasjon.jpg&amp;imgrefurl=http://www.amobil.no/artikler/slik_tar_du_i_bruk_3g_og_edge/12101&amp;usg=__JxPFLdGEsL4bHmvn1o0fgi_5yZ4=&amp;h=302&amp;w=201&amp;sz=15&amp;hl=no&amp;start=9&amp;zoom=1&amp;tbnid=acJXT2arx66eiM:&amp;tbnh=116&amp;tbnw=77&amp;ei=gTaMTsvjOIn0sga6n8GNAg&amp;prev=/images?q%3Dbasestasjon%26um%3D1%26hl%3Dno%26rlz%3D1T4SKPT_enNO416NO417%26tbm%3Disch&amp;um=1&amp;itbs=1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no/url?sa=i&amp;rct=j&amp;q=&amp;esrc=s&amp;source=images&amp;cd=&amp;cad=rja&amp;uact=8&amp;ved=0ahUKEwiG_5rT7sPSAhVGhywKHbOPB4QQjRwIBw&amp;url=http://www.dressursaklart.no/?p%3D9793&amp;bvm=bv.148747831,d.bGg&amp;psig=AFQjCNFYwyFABhDs3IkG7HrhpeD8yVk9cw&amp;ust=14889579195243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no/url?sa=i&amp;rct=j&amp;q=&amp;esrc=s&amp;source=images&amp;cd=&amp;cad=rja&amp;uact=8&amp;ved=0ahUKEwirhM_C78PSAhUHXiwKHfrCBA8QjRwIBw&amp;url=https://husnes.org/2012/03/31/hvordan-tegne-oyne/&amp;bvm=bv.148747831,d.bGg&amp;psig=AFQjCNFvAK6e6CqgW4KnReVD2TYvwznyYA&amp;ust=1488958156606466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no/url?sa=i&amp;rct=j&amp;q=&amp;esrc=s&amp;source=images&amp;cd=&amp;cad=rja&amp;uact=8&amp;ved=0ahUKEwjExPeU78PSAhWElSwKHR82C-wQjRwIBw&amp;url=https://www.proshop.no/Mobiltelefon/Apple-iPhone-5-32GB-White/2374292&amp;bvm=bv.148747831,d.bGg&amp;psig=AFQjCNEmbQUCOv2IUG7LjmDxYuYhwNwqAw&amp;ust=1488958059655570" TargetMode="Externa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trendyphone.no/images/apple_ipad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no/imgres?imgurl=http://amobil.no/artikkelbilder/basestasjon.jpg&amp;imgrefurl=http://www.amobil.no/artikler/slik_tar_du_i_bruk_3g_og_edge/12101&amp;usg=__JxPFLdGEsL4bHmvn1o0fgi_5yZ4=&amp;h=302&amp;w=201&amp;sz=15&amp;hl=no&amp;start=9&amp;zoom=1&amp;tbnid=acJXT2arx66eiM:&amp;tbnh=116&amp;tbnw=77&amp;ei=gTaMTsvjOIn0sga6n8GNAg&amp;prev=/images?q%3Dbasestasjon%26um%3D1%26hl%3Dno%26rlz%3D1T4SKPT_enNO416NO417%26tbm%3D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o/imgres?imgurl=http://www.hedmark.org/dm_pictures/acer-ferrari-3200-notebook-computer-pc_11930_1A40j9.jpg&amp;imgrefurl=http://www.hedmark.org/article.aspx?m%3D9%26amid%3D58432&amp;usg=__6s-1QKm8nvoFYmu0s3AN_7PvuKw=&amp;h=660&amp;w=660&amp;sz=83&amp;hl=no&amp;start=1&amp;zoom=1&amp;tbnid=fAsh2FNWs828SM:&amp;tbnh=138&amp;tbnw=138&amp;ei=CzaMTs6lKoPusgakm8iuAg&amp;prev=/images?q%3DPC%26um%3D1%26hl%3Dno%26rlz%3D1T4SKPT_enNO416NO417%26tbm%3Disch&amp;um=1&amp;itbs=1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png"/><Relationship Id="rId10" Type="http://schemas.openxmlformats.org/officeDocument/2006/relationships/hyperlink" Target="http://www.google.no/url?sa=i&amp;rct=j&amp;q=&amp;esrc=s&amp;source=images&amp;cd=&amp;cad=rja&amp;uact=8&amp;ved=0ahUKEwjnvfLU1bDSAhWGjiwKHb4SAg4QjRwIBw&amp;url=http://www.clasohlson.com/no/b/Multimedia/Nettverk/Routere&amp;psig=AFQjCNEKotoR9Alro-_CCuCvESknQGjljw&amp;ust=1488298380345599" TargetMode="External"/><Relationship Id="rId4" Type="http://schemas.openxmlformats.org/officeDocument/2006/relationships/hyperlink" Target="http://www.google.no/url?sa=i&amp;rct=j&amp;q=&amp;esrc=s&amp;source=images&amp;cd=&amp;cad=rja&amp;uact=8&amp;ved=0ahUKEwi4p96Z1rDSAhULiiwKHT2YCaoQjRwIBw&amp;url=http://learnlearn.net/verdensrommet,jorda/Satelitter.htm&amp;bvm=bv.148073327,d.bGg&amp;psig=AFQjCNFc5DYAsUuCZx15JKNlM_b-V-D3_g&amp;ust=1488298516267397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LivOddrun\My Documents\NokiaLifeblogData\DataStore\Files\images\07102010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-96" r="27083" b="25385"/>
          <a:stretch>
            <a:fillRect/>
          </a:stretch>
        </p:blipFill>
        <p:spPr bwMode="auto">
          <a:xfrm>
            <a:off x="227708" y="8546"/>
            <a:ext cx="8592764" cy="66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995936" y="3068960"/>
            <a:ext cx="936104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6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 smtClean="0"/>
              <a:t>Oppdrag snakketøy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3600" dirty="0" smtClean="0"/>
              <a:t>Idékonkurranse </a:t>
            </a:r>
            <a:r>
              <a:rPr lang="nb-NO" sz="3600" dirty="0" smtClean="0"/>
              <a:t>fra </a:t>
            </a:r>
            <a:r>
              <a:rPr lang="nb-NO" sz="3600" dirty="0" smtClean="0"/>
              <a:t>Snakketøyet AS</a:t>
            </a:r>
          </a:p>
          <a:p>
            <a:r>
              <a:rPr lang="nb-NO" sz="3600" dirty="0" smtClean="0"/>
              <a:t>Finn opp </a:t>
            </a:r>
            <a:r>
              <a:rPr lang="nb-NO" sz="3600" dirty="0" smtClean="0"/>
              <a:t>et </a:t>
            </a:r>
            <a:r>
              <a:rPr lang="nb-NO" sz="3600" dirty="0" smtClean="0"/>
              <a:t>smart klesplagg som kommuniserer </a:t>
            </a:r>
            <a:r>
              <a:rPr lang="nb-NO" sz="3600" dirty="0"/>
              <a:t>med internett for å dekke et </a:t>
            </a:r>
            <a:r>
              <a:rPr lang="nb-NO" sz="3600" dirty="0" smtClean="0"/>
              <a:t>behov.</a:t>
            </a:r>
            <a:endParaRPr lang="nb-NO" sz="3600" dirty="0"/>
          </a:p>
          <a:p>
            <a:r>
              <a:rPr lang="nb-NO" sz="3600" dirty="0" smtClean="0"/>
              <a:t>Presenter </a:t>
            </a:r>
            <a:r>
              <a:rPr lang="nb-NO" sz="3600" dirty="0"/>
              <a:t>idéen </a:t>
            </a:r>
            <a:r>
              <a:rPr lang="nb-NO" sz="3600" dirty="0" smtClean="0"/>
              <a:t>gjennom film eller bildeserie.</a:t>
            </a:r>
            <a:endParaRPr lang="nb-NO" sz="3600" dirty="0"/>
          </a:p>
          <a:p>
            <a:pPr marL="0" indent="0">
              <a:buNone/>
            </a:pPr>
            <a:endParaRPr lang="nb-NO" sz="3600" dirty="0" smtClean="0"/>
          </a:p>
          <a:p>
            <a:endParaRPr lang="nb-NO" sz="3600" dirty="0" smtClean="0"/>
          </a:p>
        </p:txBody>
      </p:sp>
    </p:spTree>
    <p:extLst>
      <p:ext uri="{BB962C8B-B14F-4D97-AF65-F5344CB8AC3E}">
        <p14:creationId xmlns:p14="http://schemas.microsoft.com/office/powerpoint/2010/main" val="28297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 smtClean="0"/>
              <a:t>Oppdrag snakketøy</a:t>
            </a:r>
            <a:endParaRPr lang="nb-NO" b="1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23528" y="144806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b="1" dirty="0" smtClean="0">
                <a:solidFill>
                  <a:srgbClr val="FF0000"/>
                </a:solidFill>
              </a:rPr>
              <a:t>Fortsett med </a:t>
            </a:r>
            <a:r>
              <a:rPr lang="nb-NO" sz="4000" b="1" dirty="0" smtClean="0">
                <a:solidFill>
                  <a:srgbClr val="FF0000"/>
                </a:solidFill>
              </a:rPr>
              <a:t>idéfasen</a:t>
            </a:r>
            <a:endParaRPr lang="nb-NO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Bildeforklaring formet som en sky 4"/>
          <p:cNvSpPr/>
          <p:nvPr/>
        </p:nvSpPr>
        <p:spPr>
          <a:xfrm>
            <a:off x="5881791" y="3466408"/>
            <a:ext cx="3096344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Bildeforklaring formet som en sky 5"/>
          <p:cNvSpPr/>
          <p:nvPr/>
        </p:nvSpPr>
        <p:spPr>
          <a:xfrm rot="17812287">
            <a:off x="143815" y="3641013"/>
            <a:ext cx="3096344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Bildeforklaring formet som en sky 6"/>
          <p:cNvSpPr/>
          <p:nvPr/>
        </p:nvSpPr>
        <p:spPr>
          <a:xfrm>
            <a:off x="3563888" y="4221088"/>
            <a:ext cx="2232248" cy="20882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5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6" name="Group 86015"/>
          <p:cNvGrpSpPr/>
          <p:nvPr/>
        </p:nvGrpSpPr>
        <p:grpSpPr>
          <a:xfrm>
            <a:off x="437908" y="1124744"/>
            <a:ext cx="6927652" cy="4032448"/>
            <a:chOff x="437908" y="1124744"/>
            <a:chExt cx="6927652" cy="4032448"/>
          </a:xfrm>
        </p:grpSpPr>
        <p:pic>
          <p:nvPicPr>
            <p:cNvPr id="9" name="Picture 2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53953" y="2753255"/>
              <a:ext cx="1411607" cy="94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 bwMode="auto">
            <a:xfrm>
              <a:off x="437908" y="1124744"/>
              <a:ext cx="6904385" cy="4032448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6338807" y="2161333"/>
              <a:ext cx="4488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1400">
                  <a:latin typeface="+mj-lt"/>
                </a:rPr>
                <a:t>Ute</a:t>
              </a:r>
              <a:endParaRPr lang="en-GB" altLang="nb-NO" sz="1400">
                <a:latin typeface="+mj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0149" y="175450"/>
            <a:ext cx="4360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>
                <a:latin typeface="+mj-lt"/>
              </a:rPr>
              <a:t>Fire</a:t>
            </a:r>
            <a:r>
              <a:rPr lang="nb-NO" sz="2000" b="1" dirty="0" smtClean="0">
                <a:latin typeface="+mj-lt"/>
              </a:rPr>
              <a:t> </a:t>
            </a:r>
            <a:r>
              <a:rPr lang="nb-NO" sz="2000" b="1" dirty="0" smtClean="0">
                <a:latin typeface="+mj-lt"/>
              </a:rPr>
              <a:t>kategorier trådløs kommunikasjon:</a:t>
            </a:r>
            <a:endParaRPr lang="nb-NO" sz="2000" b="1" dirty="0">
              <a:latin typeface="+mj-lt"/>
            </a:endParaRPr>
          </a:p>
        </p:txBody>
      </p:sp>
      <p:grpSp>
        <p:nvGrpSpPr>
          <p:cNvPr id="86017" name="Group 86016"/>
          <p:cNvGrpSpPr/>
          <p:nvPr/>
        </p:nvGrpSpPr>
        <p:grpSpPr>
          <a:xfrm>
            <a:off x="414989" y="548680"/>
            <a:ext cx="8621507" cy="5192960"/>
            <a:chOff x="414989" y="548680"/>
            <a:chExt cx="8621507" cy="5192960"/>
          </a:xfrm>
        </p:grpSpPr>
        <p:pic>
          <p:nvPicPr>
            <p:cNvPr id="86020" name="Picture 4" descr="Image result for satelitt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793" y="2294411"/>
              <a:ext cx="1277634" cy="1543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/>
            <p:cNvSpPr/>
            <p:nvPr/>
          </p:nvSpPr>
          <p:spPr bwMode="auto">
            <a:xfrm>
              <a:off x="414989" y="548680"/>
              <a:ext cx="8621507" cy="5192960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4989" y="2103450"/>
            <a:ext cx="4032448" cy="2088232"/>
            <a:chOff x="414989" y="2103450"/>
            <a:chExt cx="4032448" cy="2088232"/>
          </a:xfrm>
        </p:grpSpPr>
        <p:pic>
          <p:nvPicPr>
            <p:cNvPr id="5" name="Picture 30" descr="http://t1.gstatic.com/images?q=tbn:ANd9GcQtrrewDJgXnmBhrNuryIshXyFQ4s7LUpWKSjcnm3PPTmoqjHNjVK7FrOpRaQ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293" y="2557202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9" descr="Se bildet i full størrels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029" y="2749359"/>
              <a:ext cx="42068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73"/>
            <p:cNvGrpSpPr>
              <a:grpSpLocks/>
            </p:cNvGrpSpPr>
            <p:nvPr/>
          </p:nvGrpSpPr>
          <p:grpSpPr bwMode="auto">
            <a:xfrm rot="11929974" flipH="1" flipV="1">
              <a:off x="1240183" y="2900245"/>
              <a:ext cx="229708" cy="294348"/>
              <a:chOff x="432" y="624"/>
              <a:chExt cx="672" cy="624"/>
            </a:xfrm>
          </p:grpSpPr>
          <p:sp>
            <p:nvSpPr>
              <p:cNvPr id="13" name="Arc 74"/>
              <p:cNvSpPr>
                <a:spLocks/>
              </p:cNvSpPr>
              <p:nvPr/>
            </p:nvSpPr>
            <p:spPr bwMode="auto">
              <a:xfrm>
                <a:off x="480" y="1008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4" name="Arc 75"/>
              <p:cNvSpPr>
                <a:spLocks/>
              </p:cNvSpPr>
              <p:nvPr/>
            </p:nvSpPr>
            <p:spPr bwMode="auto">
              <a:xfrm>
                <a:off x="480" y="816"/>
                <a:ext cx="384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5" name="Arc 76"/>
              <p:cNvSpPr>
                <a:spLocks/>
              </p:cNvSpPr>
              <p:nvPr/>
            </p:nvSpPr>
            <p:spPr bwMode="auto">
              <a:xfrm>
                <a:off x="432" y="624"/>
                <a:ext cx="672" cy="624"/>
              </a:xfrm>
              <a:custGeom>
                <a:avLst/>
                <a:gdLst>
                  <a:gd name="T0" fmla="*/ 0 w 21600"/>
                  <a:gd name="T1" fmla="*/ 0 h 22606"/>
                  <a:gd name="T2" fmla="*/ 0 w 21600"/>
                  <a:gd name="T3" fmla="*/ 0 h 22606"/>
                  <a:gd name="T4" fmla="*/ 0 w 21600"/>
                  <a:gd name="T5" fmla="*/ 0 h 226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6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</a:path>
                  <a:path w="21600" h="226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</p:grpSp>
        <p:grpSp>
          <p:nvGrpSpPr>
            <p:cNvPr id="16" name="Group 73"/>
            <p:cNvGrpSpPr>
              <a:grpSpLocks/>
            </p:cNvGrpSpPr>
            <p:nvPr/>
          </p:nvGrpSpPr>
          <p:grpSpPr bwMode="auto">
            <a:xfrm rot="5151437" flipH="1" flipV="1">
              <a:off x="2857200" y="2858518"/>
              <a:ext cx="252908" cy="291588"/>
              <a:chOff x="432" y="624"/>
              <a:chExt cx="672" cy="624"/>
            </a:xfrm>
            <a:noFill/>
          </p:grpSpPr>
          <p:sp>
            <p:nvSpPr>
              <p:cNvPr id="17" name="Arc 74"/>
              <p:cNvSpPr>
                <a:spLocks/>
              </p:cNvSpPr>
              <p:nvPr/>
            </p:nvSpPr>
            <p:spPr bwMode="auto">
              <a:xfrm>
                <a:off x="480" y="1008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8" name="Arc 75"/>
              <p:cNvSpPr>
                <a:spLocks/>
              </p:cNvSpPr>
              <p:nvPr/>
            </p:nvSpPr>
            <p:spPr bwMode="auto">
              <a:xfrm>
                <a:off x="480" y="816"/>
                <a:ext cx="384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9" name="Arc 76"/>
              <p:cNvSpPr>
                <a:spLocks/>
              </p:cNvSpPr>
              <p:nvPr/>
            </p:nvSpPr>
            <p:spPr bwMode="auto">
              <a:xfrm>
                <a:off x="432" y="624"/>
                <a:ext cx="672" cy="624"/>
              </a:xfrm>
              <a:custGeom>
                <a:avLst/>
                <a:gdLst>
                  <a:gd name="T0" fmla="*/ 0 w 21600"/>
                  <a:gd name="T1" fmla="*/ 0 h 22606"/>
                  <a:gd name="T2" fmla="*/ 0 w 21600"/>
                  <a:gd name="T3" fmla="*/ 0 h 22606"/>
                  <a:gd name="T4" fmla="*/ 0 w 21600"/>
                  <a:gd name="T5" fmla="*/ 0 h 226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6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</a:path>
                  <a:path w="21600" h="226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 bwMode="auto">
            <a:xfrm>
              <a:off x="414989" y="2103450"/>
              <a:ext cx="4032448" cy="2088232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4989" y="1603892"/>
            <a:ext cx="5303209" cy="3150972"/>
            <a:chOff x="414989" y="1603892"/>
            <a:chExt cx="5303209" cy="3150972"/>
          </a:xfrm>
        </p:grpSpPr>
        <p:pic>
          <p:nvPicPr>
            <p:cNvPr id="86018" name="Picture 2" descr="Image result for trådløs ruter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662" y="2866292"/>
              <a:ext cx="764423" cy="705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/>
            <p:cNvSpPr/>
            <p:nvPr/>
          </p:nvSpPr>
          <p:spPr bwMode="auto">
            <a:xfrm>
              <a:off x="414989" y="1603892"/>
              <a:ext cx="5303209" cy="3150972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0" name="Oval Callout 19"/>
          <p:cNvSpPr/>
          <p:nvPr/>
        </p:nvSpPr>
        <p:spPr bwMode="auto">
          <a:xfrm>
            <a:off x="0" y="4551722"/>
            <a:ext cx="3608493" cy="1872208"/>
          </a:xfrm>
          <a:prstGeom prst="wedgeEllipseCallout">
            <a:avLst>
              <a:gd name="adj1" fmla="val 8639"/>
              <a:gd name="adj2" fmla="val -128616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Direkte</a:t>
            </a:r>
            <a:r>
              <a:rPr kumimoji="0" lang="nb-NO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kommunikasjon</a:t>
            </a:r>
            <a:endParaRPr kumimoji="0" lang="nb-NO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Rekkevidde: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Bluetooth: ca.</a:t>
            </a:r>
            <a:r>
              <a:rPr kumimoji="0" lang="nb-NO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100 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  NFC: ca. 20 cm</a:t>
            </a: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2466677" y="4907264"/>
            <a:ext cx="3608493" cy="1872208"/>
          </a:xfrm>
          <a:prstGeom prst="wedgeEllipseCallout">
            <a:avLst>
              <a:gd name="adj1" fmla="val 2069"/>
              <a:gd name="adj2" fmla="val -9039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Småcelle (</a:t>
            </a:r>
            <a:r>
              <a:rPr kumimoji="0" lang="nb-NO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wifi</a:t>
            </a: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Rekkevidde: innen huset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400" dirty="0" smtClean="0">
              <a:latin typeface="+mj-lt"/>
            </a:endParaRPr>
          </a:p>
        </p:txBody>
      </p:sp>
      <p:sp>
        <p:nvSpPr>
          <p:cNvPr id="22" name="Oval Callout 21"/>
          <p:cNvSpPr/>
          <p:nvPr/>
        </p:nvSpPr>
        <p:spPr bwMode="auto">
          <a:xfrm>
            <a:off x="5139971" y="4805536"/>
            <a:ext cx="3608493" cy="1872208"/>
          </a:xfrm>
          <a:prstGeom prst="wedgeEllipseCallout">
            <a:avLst>
              <a:gd name="adj1" fmla="val -13798"/>
              <a:gd name="adj2" fmla="val -9724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Storcelle (4G)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Rekkevidde: avhengig av tjeneste.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Maks. 35 km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600" dirty="0" smtClean="0">
              <a:latin typeface="+mj-lt"/>
            </a:endParaRPr>
          </a:p>
        </p:txBody>
      </p:sp>
      <p:sp>
        <p:nvSpPr>
          <p:cNvPr id="27" name="Oval Callout 26"/>
          <p:cNvSpPr/>
          <p:nvPr/>
        </p:nvSpPr>
        <p:spPr bwMode="auto">
          <a:xfrm>
            <a:off x="4895434" y="0"/>
            <a:ext cx="3709013" cy="1872208"/>
          </a:xfrm>
          <a:prstGeom prst="wedgeEllipseCallout">
            <a:avLst>
              <a:gd name="adj1" fmla="val 18783"/>
              <a:gd name="adj2" fmla="val 7327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Satellitt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>
                <a:latin typeface="+mj-lt"/>
              </a:rPr>
              <a:t>Rekkevidde: store landområder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4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2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tellite pho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2237"/>
            <a:ext cx="6019800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10167" r="18191" b="7421"/>
          <a:stretch/>
        </p:blipFill>
        <p:spPr bwMode="auto">
          <a:xfrm>
            <a:off x="-2328" y="0"/>
            <a:ext cx="9742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35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 smtClean="0"/>
              <a:t>Oppdrag snakketøy</a:t>
            </a:r>
            <a:endParaRPr lang="nb-NO" b="1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446856" y="144806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b="1" dirty="0" smtClean="0">
                <a:solidFill>
                  <a:srgbClr val="FF0000"/>
                </a:solidFill>
              </a:rPr>
              <a:t>Bruk 5 minutt på å diskutere </a:t>
            </a:r>
            <a:endParaRPr lang="nb-NO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Bildeforklaring formet som en sky 4"/>
          <p:cNvSpPr/>
          <p:nvPr/>
        </p:nvSpPr>
        <p:spPr>
          <a:xfrm>
            <a:off x="5881791" y="3466408"/>
            <a:ext cx="3096344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Bildeforklaring formet som en sky 5"/>
          <p:cNvSpPr/>
          <p:nvPr/>
        </p:nvSpPr>
        <p:spPr>
          <a:xfrm rot="17812287">
            <a:off x="143815" y="3641013"/>
            <a:ext cx="3096344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Bildeforklaring formet som en sky 6"/>
          <p:cNvSpPr/>
          <p:nvPr/>
        </p:nvSpPr>
        <p:spPr>
          <a:xfrm>
            <a:off x="3563888" y="4221088"/>
            <a:ext cx="2232248" cy="20882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5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10167" r="25678" b="7421"/>
          <a:stretch/>
        </p:blipFill>
        <p:spPr bwMode="auto">
          <a:xfrm>
            <a:off x="-2328" y="0"/>
            <a:ext cx="859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457200" y="1988840"/>
            <a:ext cx="8229600" cy="1143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 smtClean="0">
                <a:solidFill>
                  <a:schemeClr val="bg1"/>
                </a:solidFill>
              </a:rPr>
              <a:t>Hva med </a:t>
            </a:r>
            <a:r>
              <a:rPr lang="nb-NO" sz="5400" b="1" dirty="0" smtClean="0">
                <a:solidFill>
                  <a:schemeClr val="bg1"/>
                </a:solidFill>
              </a:rPr>
              <a:t>sensitiv informasjon</a:t>
            </a:r>
            <a:br>
              <a:rPr lang="nb-NO" sz="5400" b="1" dirty="0" smtClean="0">
                <a:solidFill>
                  <a:schemeClr val="bg1"/>
                </a:solidFill>
              </a:rPr>
            </a:br>
            <a:r>
              <a:rPr lang="nb-NO" sz="5400" b="1" dirty="0" smtClean="0">
                <a:solidFill>
                  <a:schemeClr val="bg1"/>
                </a:solidFill>
              </a:rPr>
              <a:t>som </a:t>
            </a:r>
            <a:r>
              <a:rPr lang="nb-NO" sz="5400" b="1" dirty="0" smtClean="0">
                <a:solidFill>
                  <a:schemeClr val="bg1"/>
                </a:solidFill>
              </a:rPr>
              <a:t>helseopplysninger?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lobal Security, Hacker, Cyber Crime,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081" y="0"/>
            <a:ext cx="117565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683568" y="350100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 smtClean="0">
                <a:solidFill>
                  <a:schemeClr val="bg1"/>
                </a:solidFill>
              </a:rPr>
              <a:t>Kryptering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736x/19/b9/45/19b9458be7eb0aa406506a049f0bce5f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2901" r="18417" b="2652"/>
          <a:stretch/>
        </p:blipFill>
        <p:spPr bwMode="auto">
          <a:xfrm rot="5400000">
            <a:off x="3278227" y="-1169697"/>
            <a:ext cx="2880320" cy="703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1862" y="44624"/>
            <a:ext cx="354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600" dirty="0" smtClean="0"/>
              <a:t>Krypteringsnøkkel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8501" y="2025714"/>
            <a:ext cx="6659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600" dirty="0" smtClean="0"/>
              <a:t>Bytt om rekkefølgen til to og to tall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1140" y="5148481"/>
            <a:ext cx="36615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800" b="0" dirty="0" smtClean="0">
                <a:solidFill>
                  <a:schemeClr val="tx1"/>
                </a:solidFill>
                <a:effectLst/>
              </a:rPr>
              <a:t>0 1 0 0 0 0 0 1</a:t>
            </a:r>
            <a:endParaRPr lang="nb-NO" sz="4800" dirty="0"/>
          </a:p>
        </p:txBody>
      </p:sp>
      <p:sp>
        <p:nvSpPr>
          <p:cNvPr id="6" name="Rectangle 5"/>
          <p:cNvSpPr/>
          <p:nvPr/>
        </p:nvSpPr>
        <p:spPr>
          <a:xfrm>
            <a:off x="2881140" y="4221088"/>
            <a:ext cx="36615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800" b="0" dirty="0" smtClean="0">
                <a:solidFill>
                  <a:schemeClr val="tx1"/>
                </a:solidFill>
                <a:effectLst/>
              </a:rPr>
              <a:t>1 0 0 0 0 0 1 0</a:t>
            </a:r>
            <a:endParaRPr lang="nb-NO" sz="4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31840" y="494116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04482" y="494116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60032" y="494160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96136" y="494160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131840" y="494116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04482" y="495015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32040" y="495015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32552" y="495015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6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3061"/>
              </p:ext>
            </p:extLst>
          </p:nvPr>
        </p:nvGraphicFramePr>
        <p:xfrm>
          <a:off x="971600" y="692696"/>
          <a:ext cx="7416824" cy="4633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noProof="0" dirty="0">
                          <a:solidFill>
                            <a:schemeClr val="tx1"/>
                          </a:solidFill>
                          <a:effectLst/>
                        </a:rPr>
                        <a:t>Begrep</a:t>
                      </a:r>
                      <a:endParaRPr lang="nb-NO" sz="11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noProof="0" dirty="0">
                          <a:solidFill>
                            <a:schemeClr val="tx1"/>
                          </a:solidFill>
                          <a:effectLst/>
                        </a:rPr>
                        <a:t>Forklaring</a:t>
                      </a:r>
                      <a:endParaRPr lang="nb-NO" sz="11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binær</a:t>
                      </a:r>
                      <a:r>
                        <a:rPr lang="nb-NO" sz="20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kode</a:t>
                      </a:r>
                      <a:endParaRPr lang="nb-NO" sz="2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b="0" i="0" u="none" strike="noStrike" kern="1200" noProof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informasjon oversatt </a:t>
                      </a:r>
                      <a:r>
                        <a:rPr lang="nb-NO" sz="20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til tegnene</a:t>
                      </a:r>
                      <a:r>
                        <a:rPr lang="nb-NO" sz="20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0 og 1 som datamaskiner kan lagre </a:t>
                      </a:r>
                      <a:r>
                        <a:rPr lang="nb-NO" sz="2000" b="0" i="0" u="none" strike="noStrike" kern="1200" baseline="0" noProof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og overføre</a:t>
                      </a:r>
                      <a:endParaRPr lang="nb-NO" sz="2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b="0" noProof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kryptere</a:t>
                      </a:r>
                      <a:endParaRPr lang="nb-NO" sz="2000" b="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omforme data på </a:t>
                      </a:r>
                      <a:r>
                        <a:rPr lang="nb-NO" sz="20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SimSun"/>
                          <a:cs typeface="Times New Roman"/>
                        </a:rPr>
                        <a:t>en avtalt måte slik at informasjonen ikke kan leses av uvedkommende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000" b="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000" b="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0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noProof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0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noProof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0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noProof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0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noProof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0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noProof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0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noProof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0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noProof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200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25335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Begrepsark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0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4292"/>
            <a:ext cx="7848872" cy="591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2915816" y="260648"/>
            <a:ext cx="3419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dirty="0" smtClean="0"/>
              <a:t>www.finnsenderen.no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2019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63" y="333027"/>
            <a:ext cx="3194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/>
              <a:t>Hva er dekning?</a:t>
            </a:r>
            <a:endParaRPr lang="nb-NO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72648" y="3037104"/>
            <a:ext cx="1927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En basestasjon sender og mottar mikrobølger.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2828018" y="3960434"/>
            <a:ext cx="4098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Mikrobølger stråler ut på samme måte som lys, men de er ikke synlige for øyet.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6926539" y="5085184"/>
            <a:ext cx="182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Lysstråler må treffe øyet ditt for at du skal se.</a:t>
            </a:r>
            <a:endParaRPr lang="nb-NO" dirty="0"/>
          </a:p>
        </p:txBody>
      </p:sp>
      <p:pic>
        <p:nvPicPr>
          <p:cNvPr id="2050" name="Picture 2" descr="Bilderesultat for lyspæ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54" y="908720"/>
            <a:ext cx="3240360" cy="19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62967" y="2864110"/>
            <a:ext cx="192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En lyspære sender ut lys.</a:t>
            </a:r>
            <a:endParaRPr lang="nb-NO" dirty="0"/>
          </a:p>
        </p:txBody>
      </p:sp>
      <p:pic>
        <p:nvPicPr>
          <p:cNvPr id="2052" name="Picture 4" descr="Bilderesultat for mobiltelefon iphon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4" y="4799479"/>
            <a:ext cx="1653210" cy="165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5696" y="5192133"/>
            <a:ext cx="3025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Mikrobølger må treffe antennen på telefonen for at det skal være dekning.</a:t>
            </a:r>
          </a:p>
        </p:txBody>
      </p:sp>
      <p:sp>
        <p:nvSpPr>
          <p:cNvPr id="9" name="AutoShape 6" descr="Bilderesultat for tegnet øy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AutoShape 8" descr="Bilderesultat for tegnet øy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58" name="Picture 10" descr="Bilderesultat for tegnet øyn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92" y="5085184"/>
            <a:ext cx="1424142" cy="8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970" y="1590376"/>
            <a:ext cx="2036846" cy="135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74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6" name="Group 86015"/>
          <p:cNvGrpSpPr/>
          <p:nvPr/>
        </p:nvGrpSpPr>
        <p:grpSpPr>
          <a:xfrm>
            <a:off x="437908" y="1124744"/>
            <a:ext cx="6927652" cy="4032448"/>
            <a:chOff x="437908" y="1124744"/>
            <a:chExt cx="6927652" cy="4032448"/>
          </a:xfrm>
        </p:grpSpPr>
        <p:pic>
          <p:nvPicPr>
            <p:cNvPr id="9" name="Picture 2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53953" y="2753255"/>
              <a:ext cx="1411607" cy="94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 bwMode="auto">
            <a:xfrm>
              <a:off x="437908" y="1124744"/>
              <a:ext cx="6904385" cy="4032448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6338807" y="2161333"/>
              <a:ext cx="4488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1400">
                  <a:latin typeface="+mj-lt"/>
                </a:rPr>
                <a:t>Ute</a:t>
              </a:r>
              <a:endParaRPr lang="en-GB" altLang="nb-NO" sz="1400">
                <a:latin typeface="+mj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0149" y="175450"/>
            <a:ext cx="4360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>
                <a:latin typeface="+mj-lt"/>
              </a:rPr>
              <a:t>Fire kategorier </a:t>
            </a:r>
            <a:r>
              <a:rPr lang="nb-NO" sz="2000" b="1" dirty="0" smtClean="0">
                <a:latin typeface="+mj-lt"/>
              </a:rPr>
              <a:t>trådløs kommunikasjon:</a:t>
            </a:r>
            <a:endParaRPr lang="nb-NO" sz="2000" b="1" dirty="0">
              <a:latin typeface="+mj-lt"/>
            </a:endParaRPr>
          </a:p>
        </p:txBody>
      </p:sp>
      <p:grpSp>
        <p:nvGrpSpPr>
          <p:cNvPr id="86017" name="Group 86016"/>
          <p:cNvGrpSpPr/>
          <p:nvPr/>
        </p:nvGrpSpPr>
        <p:grpSpPr>
          <a:xfrm>
            <a:off x="414989" y="548680"/>
            <a:ext cx="8621507" cy="5192960"/>
            <a:chOff x="414989" y="548680"/>
            <a:chExt cx="8621507" cy="5192960"/>
          </a:xfrm>
        </p:grpSpPr>
        <p:pic>
          <p:nvPicPr>
            <p:cNvPr id="86020" name="Picture 4" descr="Image result for satelitt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793" y="2294411"/>
              <a:ext cx="1277634" cy="1543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/>
            <p:cNvSpPr/>
            <p:nvPr/>
          </p:nvSpPr>
          <p:spPr bwMode="auto">
            <a:xfrm>
              <a:off x="414989" y="548680"/>
              <a:ext cx="8621507" cy="5192960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4989" y="2103450"/>
            <a:ext cx="4032448" cy="2088232"/>
            <a:chOff x="414989" y="2103450"/>
            <a:chExt cx="4032448" cy="2088232"/>
          </a:xfrm>
        </p:grpSpPr>
        <p:pic>
          <p:nvPicPr>
            <p:cNvPr id="5" name="Picture 30" descr="http://t1.gstatic.com/images?q=tbn:ANd9GcQtrrewDJgXnmBhrNuryIshXyFQ4s7LUpWKSjcnm3PPTmoqjHNjVK7FrOpRaQ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293" y="2557202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9" descr="Se bildet i full størrels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029" y="2749359"/>
              <a:ext cx="42068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73"/>
            <p:cNvGrpSpPr>
              <a:grpSpLocks/>
            </p:cNvGrpSpPr>
            <p:nvPr/>
          </p:nvGrpSpPr>
          <p:grpSpPr bwMode="auto">
            <a:xfrm rot="11929974" flipH="1" flipV="1">
              <a:off x="1240183" y="2900245"/>
              <a:ext cx="229708" cy="294348"/>
              <a:chOff x="432" y="624"/>
              <a:chExt cx="672" cy="624"/>
            </a:xfrm>
          </p:grpSpPr>
          <p:sp>
            <p:nvSpPr>
              <p:cNvPr id="13" name="Arc 74"/>
              <p:cNvSpPr>
                <a:spLocks/>
              </p:cNvSpPr>
              <p:nvPr/>
            </p:nvSpPr>
            <p:spPr bwMode="auto">
              <a:xfrm>
                <a:off x="480" y="1008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4" name="Arc 75"/>
              <p:cNvSpPr>
                <a:spLocks/>
              </p:cNvSpPr>
              <p:nvPr/>
            </p:nvSpPr>
            <p:spPr bwMode="auto">
              <a:xfrm>
                <a:off x="480" y="816"/>
                <a:ext cx="384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5" name="Arc 76"/>
              <p:cNvSpPr>
                <a:spLocks/>
              </p:cNvSpPr>
              <p:nvPr/>
            </p:nvSpPr>
            <p:spPr bwMode="auto">
              <a:xfrm>
                <a:off x="432" y="624"/>
                <a:ext cx="672" cy="624"/>
              </a:xfrm>
              <a:custGeom>
                <a:avLst/>
                <a:gdLst>
                  <a:gd name="T0" fmla="*/ 0 w 21600"/>
                  <a:gd name="T1" fmla="*/ 0 h 22606"/>
                  <a:gd name="T2" fmla="*/ 0 w 21600"/>
                  <a:gd name="T3" fmla="*/ 0 h 22606"/>
                  <a:gd name="T4" fmla="*/ 0 w 21600"/>
                  <a:gd name="T5" fmla="*/ 0 h 226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6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</a:path>
                  <a:path w="21600" h="226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</p:grpSp>
        <p:grpSp>
          <p:nvGrpSpPr>
            <p:cNvPr id="16" name="Group 73"/>
            <p:cNvGrpSpPr>
              <a:grpSpLocks/>
            </p:cNvGrpSpPr>
            <p:nvPr/>
          </p:nvGrpSpPr>
          <p:grpSpPr bwMode="auto">
            <a:xfrm rot="5151437" flipH="1" flipV="1">
              <a:off x="2857200" y="2858518"/>
              <a:ext cx="252908" cy="291588"/>
              <a:chOff x="432" y="624"/>
              <a:chExt cx="672" cy="624"/>
            </a:xfrm>
            <a:noFill/>
          </p:grpSpPr>
          <p:sp>
            <p:nvSpPr>
              <p:cNvPr id="17" name="Arc 74"/>
              <p:cNvSpPr>
                <a:spLocks/>
              </p:cNvSpPr>
              <p:nvPr/>
            </p:nvSpPr>
            <p:spPr bwMode="auto">
              <a:xfrm>
                <a:off x="480" y="1008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8" name="Arc 75"/>
              <p:cNvSpPr>
                <a:spLocks/>
              </p:cNvSpPr>
              <p:nvPr/>
            </p:nvSpPr>
            <p:spPr bwMode="auto">
              <a:xfrm>
                <a:off x="480" y="816"/>
                <a:ext cx="384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9" name="Arc 76"/>
              <p:cNvSpPr>
                <a:spLocks/>
              </p:cNvSpPr>
              <p:nvPr/>
            </p:nvSpPr>
            <p:spPr bwMode="auto">
              <a:xfrm>
                <a:off x="432" y="624"/>
                <a:ext cx="672" cy="624"/>
              </a:xfrm>
              <a:custGeom>
                <a:avLst/>
                <a:gdLst>
                  <a:gd name="T0" fmla="*/ 0 w 21600"/>
                  <a:gd name="T1" fmla="*/ 0 h 22606"/>
                  <a:gd name="T2" fmla="*/ 0 w 21600"/>
                  <a:gd name="T3" fmla="*/ 0 h 22606"/>
                  <a:gd name="T4" fmla="*/ 0 w 21600"/>
                  <a:gd name="T5" fmla="*/ 0 h 226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6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</a:path>
                  <a:path w="21600" h="226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 bwMode="auto">
            <a:xfrm>
              <a:off x="414989" y="2103450"/>
              <a:ext cx="4032448" cy="2088232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4989" y="1603892"/>
            <a:ext cx="5303209" cy="3150972"/>
            <a:chOff x="414989" y="1603892"/>
            <a:chExt cx="5303209" cy="3150972"/>
          </a:xfrm>
        </p:grpSpPr>
        <p:pic>
          <p:nvPicPr>
            <p:cNvPr id="86018" name="Picture 2" descr="Image result for trådløs ruter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662" y="2866292"/>
              <a:ext cx="764423" cy="705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/>
            <p:cNvSpPr/>
            <p:nvPr/>
          </p:nvSpPr>
          <p:spPr bwMode="auto">
            <a:xfrm>
              <a:off x="414989" y="1603892"/>
              <a:ext cx="5303209" cy="3150972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0" name="Oval Callout 19"/>
          <p:cNvSpPr/>
          <p:nvPr/>
        </p:nvSpPr>
        <p:spPr bwMode="auto">
          <a:xfrm>
            <a:off x="0" y="4551722"/>
            <a:ext cx="3608493" cy="1872208"/>
          </a:xfrm>
          <a:prstGeom prst="wedgeEllipseCallout">
            <a:avLst>
              <a:gd name="adj1" fmla="val 8639"/>
              <a:gd name="adj2" fmla="val -128616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Direkte</a:t>
            </a:r>
            <a:r>
              <a:rPr kumimoji="0" lang="nb-NO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kommunikasjon</a:t>
            </a:r>
            <a:endParaRPr kumimoji="0" lang="nb-NO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Rekkevidde: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Bluetooth: ca.</a:t>
            </a:r>
            <a:r>
              <a:rPr kumimoji="0" lang="nb-NO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100 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  NFC: ca. 20 cm</a:t>
            </a:r>
            <a:endParaRPr kumimoji="0" 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2466677" y="4907264"/>
            <a:ext cx="3608493" cy="1872208"/>
          </a:xfrm>
          <a:prstGeom prst="wedgeEllipseCallout">
            <a:avLst>
              <a:gd name="adj1" fmla="val 2069"/>
              <a:gd name="adj2" fmla="val -9039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Småcelle (</a:t>
            </a:r>
            <a:r>
              <a:rPr kumimoji="0" lang="nb-NO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wifi</a:t>
            </a: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Rekkevidde: innen huset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400" dirty="0" smtClean="0">
              <a:latin typeface="+mj-lt"/>
            </a:endParaRPr>
          </a:p>
        </p:txBody>
      </p:sp>
      <p:sp>
        <p:nvSpPr>
          <p:cNvPr id="22" name="Oval Callout 21"/>
          <p:cNvSpPr/>
          <p:nvPr/>
        </p:nvSpPr>
        <p:spPr bwMode="auto">
          <a:xfrm>
            <a:off x="5139971" y="4805536"/>
            <a:ext cx="3608493" cy="1872208"/>
          </a:xfrm>
          <a:prstGeom prst="wedgeEllipseCallout">
            <a:avLst>
              <a:gd name="adj1" fmla="val -13798"/>
              <a:gd name="adj2" fmla="val -9724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Storcelle (4G)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Rekkevidde: avhengig av tjeneste.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smtClean="0">
                <a:latin typeface="+mj-lt"/>
              </a:rPr>
              <a:t>Maks. 35 km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600" dirty="0" smtClean="0">
              <a:latin typeface="+mj-lt"/>
            </a:endParaRPr>
          </a:p>
        </p:txBody>
      </p:sp>
      <p:sp>
        <p:nvSpPr>
          <p:cNvPr id="27" name="Oval Callout 26"/>
          <p:cNvSpPr/>
          <p:nvPr/>
        </p:nvSpPr>
        <p:spPr bwMode="auto">
          <a:xfrm>
            <a:off x="4895434" y="0"/>
            <a:ext cx="3709013" cy="1872208"/>
          </a:xfrm>
          <a:prstGeom prst="wedgeEllipseCallout">
            <a:avLst>
              <a:gd name="adj1" fmla="val 18783"/>
              <a:gd name="adj2" fmla="val 7327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Satellitt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>
                <a:latin typeface="+mj-lt"/>
              </a:rPr>
              <a:t>Rekkevidde: store landområder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228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2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601906"/>
              </p:ext>
            </p:extLst>
          </p:nvPr>
        </p:nvGraphicFramePr>
        <p:xfrm>
          <a:off x="899592" y="908720"/>
          <a:ext cx="6624736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2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b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Du kan koble deg til internett trådløst dersom du har dekning eller med kabel.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b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9432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Nøkkelsetningsark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9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nary, Code, Privacy Policy, Woman, Face, 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4139952" y="908720"/>
            <a:ext cx="3888432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Informasjon må bli oversatt til en binær kode for å bli sendt trådløst eller med kabel.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28318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76663"/>
              </p:ext>
            </p:extLst>
          </p:nvPr>
        </p:nvGraphicFramePr>
        <p:xfrm>
          <a:off x="7363695" y="484738"/>
          <a:ext cx="1661722" cy="5896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8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52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dirty="0">
                          <a:solidFill>
                            <a:schemeClr val="tx1"/>
                          </a:solidFill>
                          <a:effectLst/>
                        </a:rPr>
                        <a:t>Binært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Desimal</a:t>
                      </a:r>
                      <a:endParaRPr lang="nb-NO" sz="10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1" dirty="0">
                          <a:solidFill>
                            <a:schemeClr val="tx1"/>
                          </a:solidFill>
                          <a:effectLst/>
                        </a:rPr>
                        <a:t>Grafisk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 dirty="0">
                          <a:solidFill>
                            <a:schemeClr val="tx1"/>
                          </a:solidFill>
                          <a:effectLst/>
                        </a:rPr>
                        <a:t>01000001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65</a:t>
                      </a:r>
                      <a:endParaRPr lang="nb-NO" sz="10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01000010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 dirty="0">
                          <a:solidFill>
                            <a:schemeClr val="tx1"/>
                          </a:solidFill>
                          <a:effectLst/>
                        </a:rPr>
                        <a:t>01000011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 dirty="0">
                          <a:solidFill>
                            <a:schemeClr val="tx1"/>
                          </a:solidFill>
                          <a:effectLst/>
                        </a:rPr>
                        <a:t>01000100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01000101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 dirty="0">
                          <a:solidFill>
                            <a:schemeClr val="tx1"/>
                          </a:solidFill>
                          <a:effectLst/>
                        </a:rPr>
                        <a:t>01000110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01000111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01001000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01001001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73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01001010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74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01001011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75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01001100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01001101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01001110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01001111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01010000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01010001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01010010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01010011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83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01010100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84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01010101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85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01010110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01010111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01011000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01011001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01011010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01011011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Æ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01011100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>
                          <a:solidFill>
                            <a:schemeClr val="tx1"/>
                          </a:solidFill>
                          <a:effectLst/>
                        </a:rPr>
                        <a:t>Ø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 dirty="0">
                          <a:solidFill>
                            <a:schemeClr val="tx1"/>
                          </a:solidFill>
                          <a:effectLst/>
                        </a:rPr>
                        <a:t>01011101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93</a:t>
                      </a:r>
                      <a:endParaRPr lang="nb-NO" sz="10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50" b="0" dirty="0">
                          <a:solidFill>
                            <a:schemeClr val="tx1"/>
                          </a:solidFill>
                          <a:effectLst/>
                        </a:rPr>
                        <a:t>Å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6265" marB="62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409104"/>
              </p:ext>
            </p:extLst>
          </p:nvPr>
        </p:nvGraphicFramePr>
        <p:xfrm>
          <a:off x="251520" y="1046842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434372"/>
              </p:ext>
            </p:extLst>
          </p:nvPr>
        </p:nvGraphicFramePr>
        <p:xfrm>
          <a:off x="1979712" y="1046842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16592"/>
              </p:ext>
            </p:extLst>
          </p:nvPr>
        </p:nvGraphicFramePr>
        <p:xfrm>
          <a:off x="3707904" y="1046842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201075"/>
              </p:ext>
            </p:extLst>
          </p:nvPr>
        </p:nvGraphicFramePr>
        <p:xfrm>
          <a:off x="5436096" y="1046842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26495"/>
              </p:ext>
            </p:extLst>
          </p:nvPr>
        </p:nvGraphicFramePr>
        <p:xfrm>
          <a:off x="931986" y="1694914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816318"/>
              </p:ext>
            </p:extLst>
          </p:nvPr>
        </p:nvGraphicFramePr>
        <p:xfrm>
          <a:off x="2660178" y="1694914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8236"/>
              </p:ext>
            </p:extLst>
          </p:nvPr>
        </p:nvGraphicFramePr>
        <p:xfrm>
          <a:off x="4404148" y="1694914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281547"/>
              </p:ext>
            </p:extLst>
          </p:nvPr>
        </p:nvGraphicFramePr>
        <p:xfrm>
          <a:off x="6140228" y="1694914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47830"/>
              </p:ext>
            </p:extLst>
          </p:nvPr>
        </p:nvGraphicFramePr>
        <p:xfrm>
          <a:off x="927458" y="5938480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118164"/>
              </p:ext>
            </p:extLst>
          </p:nvPr>
        </p:nvGraphicFramePr>
        <p:xfrm>
          <a:off x="2655650" y="5938480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306251"/>
              </p:ext>
            </p:extLst>
          </p:nvPr>
        </p:nvGraphicFramePr>
        <p:xfrm>
          <a:off x="4399619" y="5938480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19364"/>
              </p:ext>
            </p:extLst>
          </p:nvPr>
        </p:nvGraphicFramePr>
        <p:xfrm>
          <a:off x="6135700" y="5938480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1772"/>
              </p:ext>
            </p:extLst>
          </p:nvPr>
        </p:nvGraphicFramePr>
        <p:xfrm>
          <a:off x="232383" y="3700338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13973"/>
              </p:ext>
            </p:extLst>
          </p:nvPr>
        </p:nvGraphicFramePr>
        <p:xfrm>
          <a:off x="1960575" y="3700338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913844"/>
              </p:ext>
            </p:extLst>
          </p:nvPr>
        </p:nvGraphicFramePr>
        <p:xfrm>
          <a:off x="3688767" y="3700338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97182"/>
              </p:ext>
            </p:extLst>
          </p:nvPr>
        </p:nvGraphicFramePr>
        <p:xfrm>
          <a:off x="5416959" y="3700338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320848"/>
              </p:ext>
            </p:extLst>
          </p:nvPr>
        </p:nvGraphicFramePr>
        <p:xfrm>
          <a:off x="232383" y="5223306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906934"/>
              </p:ext>
            </p:extLst>
          </p:nvPr>
        </p:nvGraphicFramePr>
        <p:xfrm>
          <a:off x="1960575" y="5223306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151446"/>
              </p:ext>
            </p:extLst>
          </p:nvPr>
        </p:nvGraphicFramePr>
        <p:xfrm>
          <a:off x="3688767" y="5223306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66981"/>
              </p:ext>
            </p:extLst>
          </p:nvPr>
        </p:nvGraphicFramePr>
        <p:xfrm>
          <a:off x="5416959" y="5223306"/>
          <a:ext cx="1595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626824"/>
              </p:ext>
            </p:extLst>
          </p:nvPr>
        </p:nvGraphicFramePr>
        <p:xfrm>
          <a:off x="912849" y="3089103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687743"/>
              </p:ext>
            </p:extLst>
          </p:nvPr>
        </p:nvGraphicFramePr>
        <p:xfrm>
          <a:off x="2641041" y="3089103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52188"/>
              </p:ext>
            </p:extLst>
          </p:nvPr>
        </p:nvGraphicFramePr>
        <p:xfrm>
          <a:off x="4385010" y="3089103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058697"/>
              </p:ext>
            </p:extLst>
          </p:nvPr>
        </p:nvGraphicFramePr>
        <p:xfrm>
          <a:off x="6121091" y="3089103"/>
          <a:ext cx="1994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56515" y="470778"/>
            <a:ext cx="182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Melding fra lærer</a:t>
            </a:r>
            <a:endParaRPr lang="nb-NO" dirty="0"/>
          </a:p>
        </p:txBody>
      </p:sp>
      <p:sp>
        <p:nvSpPr>
          <p:cNvPr id="41" name="TextBox 40"/>
          <p:cNvSpPr txBox="1"/>
          <p:nvPr/>
        </p:nvSpPr>
        <p:spPr>
          <a:xfrm>
            <a:off x="133857" y="2801072"/>
            <a:ext cx="1931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Bokstaver du skal </a:t>
            </a:r>
            <a:r>
              <a:rPr lang="nb-NO" sz="1400" b="1" dirty="0" smtClean="0"/>
              <a:t>sende</a:t>
            </a:r>
            <a:endParaRPr lang="nb-NO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18582" y="3458278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Melding som ASCII</a:t>
            </a:r>
            <a:endParaRPr lang="nb-NO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47924" y="4960913"/>
            <a:ext cx="1570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Melding du </a:t>
            </a:r>
            <a:r>
              <a:rPr lang="nb-NO" sz="1400" b="1" dirty="0" smtClean="0"/>
              <a:t>mottar</a:t>
            </a:r>
            <a:endParaRPr lang="nb-NO" sz="1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34360" y="5655355"/>
            <a:ext cx="2299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Bokstaver sendt fra mottaker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03145" y="2198970"/>
            <a:ext cx="68946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03144" y="4503226"/>
            <a:ext cx="68946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3752" y="787386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som ASCII:</a:t>
            </a:r>
            <a:endParaRPr lang="nb-NO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158674" y="1425933"/>
            <a:ext cx="1293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som bokstaver:</a:t>
            </a:r>
            <a:endParaRPr lang="nb-NO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136167" y="2441264"/>
            <a:ext cx="1631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Melding til elev</a:t>
            </a:r>
            <a:endParaRPr lang="nb-NO" dirty="0"/>
          </a:p>
        </p:txBody>
      </p:sp>
      <p:sp>
        <p:nvSpPr>
          <p:cNvPr id="52" name="TextBox 51"/>
          <p:cNvSpPr txBox="1"/>
          <p:nvPr/>
        </p:nvSpPr>
        <p:spPr>
          <a:xfrm>
            <a:off x="144959" y="458475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Melding fra elev</a:t>
            </a:r>
            <a:endParaRPr lang="nb-NO" dirty="0"/>
          </a:p>
        </p:txBody>
      </p:sp>
      <p:sp>
        <p:nvSpPr>
          <p:cNvPr id="40" name="TextBox 39"/>
          <p:cNvSpPr txBox="1"/>
          <p:nvPr/>
        </p:nvSpPr>
        <p:spPr>
          <a:xfrm>
            <a:off x="7777426" y="188640"/>
            <a:ext cx="987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smtClean="0"/>
              <a:t>ASCII-kode</a:t>
            </a:r>
            <a:endParaRPr lang="nb-NO" sz="1400" b="1" dirty="0"/>
          </a:p>
        </p:txBody>
      </p:sp>
      <p:sp>
        <p:nvSpPr>
          <p:cNvPr id="43" name="Oval 42"/>
          <p:cNvSpPr/>
          <p:nvPr/>
        </p:nvSpPr>
        <p:spPr>
          <a:xfrm>
            <a:off x="0" y="0"/>
            <a:ext cx="416496" cy="4076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xtBox 44"/>
          <p:cNvSpPr txBox="1"/>
          <p:nvPr/>
        </p:nvSpPr>
        <p:spPr>
          <a:xfrm>
            <a:off x="12718" y="-6458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chemeClr val="bg1"/>
                </a:solidFill>
              </a:rPr>
              <a:t>A</a:t>
            </a:r>
            <a:endParaRPr lang="nb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nary, Code, Privacy Policy, Woman, Face, 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Den binære koden vi sendte nå hadde kanskje en hastighet på </a:t>
            </a:r>
            <a:br>
              <a:rPr lang="nb-NO" sz="2400" b="1" dirty="0" smtClean="0">
                <a:solidFill>
                  <a:schemeClr val="bg1"/>
                </a:solidFill>
              </a:rPr>
            </a:br>
            <a:r>
              <a:rPr lang="nb-NO" sz="2400" b="1" dirty="0" smtClean="0">
                <a:solidFill>
                  <a:schemeClr val="bg1"/>
                </a:solidFill>
              </a:rPr>
              <a:t>1 bit i sekundet.</a:t>
            </a:r>
            <a:endParaRPr lang="nb-N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t, Server, Server Cabinet, Network, Cable, Patch C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3312368" cy="1569660"/>
          </a:xfrm>
          <a:prstGeom prst="rect">
            <a:avLst/>
          </a:prstGeom>
          <a:solidFill>
            <a:srgbClr val="080808">
              <a:alpha val="43922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I dag er det mange som har 100 Mbit/s hjemme. Det er 100 000 000 bits i sekundet.</a:t>
            </a:r>
            <a:endParaRPr lang="nb-N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469</Words>
  <Application>Microsoft Office PowerPoint</Application>
  <PresentationFormat>Skjermfremvisning (4:3)</PresentationFormat>
  <Paragraphs>176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0" baseType="lpstr"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Oppdrag snakketøy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Øystein Sørborg</dc:creator>
  <cp:lastModifiedBy>Øystein Sørborg</cp:lastModifiedBy>
  <cp:revision>38</cp:revision>
  <dcterms:created xsi:type="dcterms:W3CDTF">2017-02-27T14:06:58Z</dcterms:created>
  <dcterms:modified xsi:type="dcterms:W3CDTF">2017-08-17T11:47:59Z</dcterms:modified>
</cp:coreProperties>
</file>