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44"/>
  </p:notesMasterIdLst>
  <p:sldIdLst>
    <p:sldId id="256" r:id="rId3"/>
    <p:sldId id="258" r:id="rId4"/>
    <p:sldId id="299" r:id="rId5"/>
    <p:sldId id="275" r:id="rId6"/>
    <p:sldId id="274" r:id="rId7"/>
    <p:sldId id="277" r:id="rId8"/>
    <p:sldId id="273" r:id="rId9"/>
    <p:sldId id="278" r:id="rId10"/>
    <p:sldId id="280" r:id="rId11"/>
    <p:sldId id="281" r:id="rId12"/>
    <p:sldId id="271" r:id="rId13"/>
    <p:sldId id="282" r:id="rId14"/>
    <p:sldId id="283" r:id="rId15"/>
    <p:sldId id="304" r:id="rId16"/>
    <p:sldId id="305" r:id="rId17"/>
    <p:sldId id="291" r:id="rId18"/>
    <p:sldId id="292" r:id="rId19"/>
    <p:sldId id="320" r:id="rId20"/>
    <p:sldId id="294" r:id="rId21"/>
    <p:sldId id="325" r:id="rId22"/>
    <p:sldId id="260" r:id="rId23"/>
    <p:sldId id="259" r:id="rId24"/>
    <p:sldId id="306" r:id="rId25"/>
    <p:sldId id="268" r:id="rId26"/>
    <p:sldId id="307" r:id="rId27"/>
    <p:sldId id="326" r:id="rId28"/>
    <p:sldId id="261" r:id="rId29"/>
    <p:sldId id="295" r:id="rId30"/>
    <p:sldId id="317" r:id="rId31"/>
    <p:sldId id="308" r:id="rId32"/>
    <p:sldId id="309" r:id="rId33"/>
    <p:sldId id="310" r:id="rId34"/>
    <p:sldId id="312" r:id="rId35"/>
    <p:sldId id="318" r:id="rId36"/>
    <p:sldId id="327" r:id="rId37"/>
    <p:sldId id="262" r:id="rId38"/>
    <p:sldId id="319" r:id="rId39"/>
    <p:sldId id="313" r:id="rId40"/>
    <p:sldId id="316" r:id="rId41"/>
    <p:sldId id="263" r:id="rId42"/>
    <p:sldId id="314" r:id="rId4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rsten Fiskum" initials="KF" lastIdx="37" clrIdx="0">
    <p:extLst>
      <p:ext uri="{19B8F6BF-5375-455C-9EA6-DF929625EA0E}">
        <p15:presenceInfo xmlns:p15="http://schemas.microsoft.com/office/powerpoint/2012/main" userId="S-1-5-21-1927809936-1189766144-1318725885-263244" providerId="AD"/>
      </p:ext>
    </p:extLst>
  </p:cmAuthor>
  <p:cmAuthor id="2" name="Maria" initials="MVB" lastIdx="8" clrIdx="1">
    <p:extLst>
      <p:ext uri="{19B8F6BF-5375-455C-9EA6-DF929625EA0E}">
        <p15:presenceInfo xmlns:p15="http://schemas.microsoft.com/office/powerpoint/2012/main" userId="Maria" providerId="None"/>
      </p:ext>
    </p:extLst>
  </p:cmAuthor>
  <p:cmAuthor id="3" name="Aud Ragnhild V K Skår" initials="ARVKS" lastIdx="20" clrIdx="2">
    <p:extLst>
      <p:ext uri="{19B8F6BF-5375-455C-9EA6-DF929625EA0E}">
        <p15:presenceInfo xmlns:p15="http://schemas.microsoft.com/office/powerpoint/2012/main" userId="S-1-5-21-1927809936-1189766144-1318725885-32217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59C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–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343" autoAdjust="0"/>
  </p:normalViewPr>
  <p:slideViewPr>
    <p:cSldViewPr snapToGrid="0">
      <p:cViewPr varScale="1">
        <p:scale>
          <a:sx n="131" d="100"/>
          <a:sy n="131" d="100"/>
        </p:scale>
        <p:origin x="756" y="12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8063653-CB52-4659-B607-2CBA89972193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</dgm:pt>
    <dgm:pt modelId="{B587DE5A-FCAA-4F8D-9711-11E89A5B4114}">
      <dgm:prSet phldrT="[Text]"/>
      <dgm:spPr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r>
            <a:rPr lang="en-US" b="1" dirty="0" smtClean="0">
              <a:solidFill>
                <a:schemeClr val="bg1"/>
              </a:solidFill>
            </a:rPr>
            <a:t>  </a:t>
          </a:r>
        </a:p>
        <a:p>
          <a:endParaRPr lang="en-US" b="1" dirty="0">
            <a:solidFill>
              <a:schemeClr val="bg1"/>
            </a:solidFill>
          </a:endParaRPr>
        </a:p>
      </dgm:t>
    </dgm:pt>
    <dgm:pt modelId="{84B7AA9E-84CB-47CE-A7BE-6E9D4D4AD16B}" type="parTrans" cxnId="{4F1D252F-8361-45FD-940E-0982CFC8E7F4}">
      <dgm:prSet/>
      <dgm:spPr/>
      <dgm:t>
        <a:bodyPr/>
        <a:lstStyle/>
        <a:p>
          <a:endParaRPr lang="en-US"/>
        </a:p>
      </dgm:t>
    </dgm:pt>
    <dgm:pt modelId="{18F5D1E2-3AC0-46ED-B711-0FF1B434C1F2}" type="sibTrans" cxnId="{4F1D252F-8361-45FD-940E-0982CFC8E7F4}">
      <dgm:prSet/>
      <dgm:spPr/>
      <dgm:t>
        <a:bodyPr/>
        <a:lstStyle/>
        <a:p>
          <a:endParaRPr lang="en-US"/>
        </a:p>
      </dgm:t>
    </dgm:pt>
    <dgm:pt modelId="{23411C5B-CEA5-4723-959D-B350ACCB26C4}">
      <dgm:prSet phldrT="[Text]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r>
            <a:rPr lang="en-US" b="1" dirty="0" smtClean="0">
              <a:solidFill>
                <a:schemeClr val="bg1"/>
              </a:solidFill>
            </a:rPr>
            <a:t>     </a:t>
          </a:r>
          <a:endParaRPr lang="en-US" b="1" dirty="0">
            <a:solidFill>
              <a:schemeClr val="bg1"/>
            </a:solidFill>
          </a:endParaRPr>
        </a:p>
      </dgm:t>
    </dgm:pt>
    <dgm:pt modelId="{1D9FA714-9AD2-44BE-A765-C8BADFE0277E}" type="parTrans" cxnId="{F64AA14B-D8A0-4436-B9A4-DD252667AB3E}">
      <dgm:prSet/>
      <dgm:spPr/>
      <dgm:t>
        <a:bodyPr/>
        <a:lstStyle/>
        <a:p>
          <a:endParaRPr lang="en-US"/>
        </a:p>
      </dgm:t>
    </dgm:pt>
    <dgm:pt modelId="{155C605B-2F42-464D-990C-76C8DCD2DEFA}" type="sibTrans" cxnId="{F64AA14B-D8A0-4436-B9A4-DD252667AB3E}">
      <dgm:prSet/>
      <dgm:spPr/>
      <dgm:t>
        <a:bodyPr/>
        <a:lstStyle/>
        <a:p>
          <a:endParaRPr lang="en-US"/>
        </a:p>
      </dgm:t>
    </dgm:pt>
    <dgm:pt modelId="{D5A18203-C313-4505-931C-F846BE70AF48}">
      <dgm:prSet phldrT="[Text]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n-US" b="1" dirty="0">
            <a:solidFill>
              <a:schemeClr val="bg1"/>
            </a:solidFill>
          </a:endParaRPr>
        </a:p>
      </dgm:t>
    </dgm:pt>
    <dgm:pt modelId="{29844FE5-F029-4FAF-8176-B02AFF784DE3}" type="parTrans" cxnId="{CB3CE057-48D5-491E-A762-C30D6D72A1F3}">
      <dgm:prSet/>
      <dgm:spPr/>
      <dgm:t>
        <a:bodyPr/>
        <a:lstStyle/>
        <a:p>
          <a:endParaRPr lang="en-US"/>
        </a:p>
      </dgm:t>
    </dgm:pt>
    <dgm:pt modelId="{30B6255E-0E3D-4971-A769-5EAE5FF1F130}" type="sibTrans" cxnId="{CB3CE057-48D5-491E-A762-C30D6D72A1F3}">
      <dgm:prSet/>
      <dgm:spPr/>
      <dgm:t>
        <a:bodyPr/>
        <a:lstStyle/>
        <a:p>
          <a:endParaRPr lang="en-US"/>
        </a:p>
      </dgm:t>
    </dgm:pt>
    <dgm:pt modelId="{F3B6AFDA-16BB-4828-9E7E-7527A7AA5E49}" type="pres">
      <dgm:prSet presAssocID="{E8063653-CB52-4659-B607-2CBA89972193}" presName="compositeShape" presStyleCnt="0">
        <dgm:presLayoutVars>
          <dgm:chMax val="7"/>
          <dgm:dir/>
          <dgm:resizeHandles val="exact"/>
        </dgm:presLayoutVars>
      </dgm:prSet>
      <dgm:spPr/>
    </dgm:pt>
    <dgm:pt modelId="{673242BB-0CB4-4512-9DC1-5727FB8A72E8}" type="pres">
      <dgm:prSet presAssocID="{B587DE5A-FCAA-4F8D-9711-11E89A5B4114}" presName="circ1" presStyleLbl="vennNode1" presStyleIdx="0" presStyleCnt="3"/>
      <dgm:spPr/>
      <dgm:t>
        <a:bodyPr/>
        <a:lstStyle/>
        <a:p>
          <a:endParaRPr lang="en-US"/>
        </a:p>
      </dgm:t>
    </dgm:pt>
    <dgm:pt modelId="{D8023DAD-E1AE-416D-A64C-655A0A99D809}" type="pres">
      <dgm:prSet presAssocID="{B587DE5A-FCAA-4F8D-9711-11E89A5B4114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D8E1989-5C6E-4AED-B634-5F231C127416}" type="pres">
      <dgm:prSet presAssocID="{23411C5B-CEA5-4723-959D-B350ACCB26C4}" presName="circ2" presStyleLbl="vennNode1" presStyleIdx="1" presStyleCnt="3" custLinFactNeighborX="8163" custLinFactNeighborY="-7731"/>
      <dgm:spPr/>
      <dgm:t>
        <a:bodyPr/>
        <a:lstStyle/>
        <a:p>
          <a:endParaRPr lang="en-US"/>
        </a:p>
      </dgm:t>
    </dgm:pt>
    <dgm:pt modelId="{66F03303-B4AC-47C9-BA6B-7C435400D8B2}" type="pres">
      <dgm:prSet presAssocID="{23411C5B-CEA5-4723-959D-B350ACCB26C4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ED9FBD8-DFC5-4A12-B509-4F2FD7944EA2}" type="pres">
      <dgm:prSet presAssocID="{D5A18203-C313-4505-931C-F846BE70AF48}" presName="circ3" presStyleLbl="vennNode1" presStyleIdx="2" presStyleCnt="3" custLinFactNeighborX="5592" custLinFactNeighborY="964"/>
      <dgm:spPr/>
      <dgm:t>
        <a:bodyPr/>
        <a:lstStyle/>
        <a:p>
          <a:endParaRPr lang="en-US"/>
        </a:p>
      </dgm:t>
    </dgm:pt>
    <dgm:pt modelId="{95575985-A5E7-4AB3-9BC5-8900A3559AA1}" type="pres">
      <dgm:prSet presAssocID="{D5A18203-C313-4505-931C-F846BE70AF48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4157C0D-4167-4690-B381-35435268AD0E}" type="presOf" srcId="{B587DE5A-FCAA-4F8D-9711-11E89A5B4114}" destId="{D8023DAD-E1AE-416D-A64C-655A0A99D809}" srcOrd="1" destOrd="0" presId="urn:microsoft.com/office/officeart/2005/8/layout/venn1"/>
    <dgm:cxn modelId="{CB3CE057-48D5-491E-A762-C30D6D72A1F3}" srcId="{E8063653-CB52-4659-B607-2CBA89972193}" destId="{D5A18203-C313-4505-931C-F846BE70AF48}" srcOrd="2" destOrd="0" parTransId="{29844FE5-F029-4FAF-8176-B02AFF784DE3}" sibTransId="{30B6255E-0E3D-4971-A769-5EAE5FF1F130}"/>
    <dgm:cxn modelId="{A0B4543E-3077-4982-BFA1-23DDB593E315}" type="presOf" srcId="{23411C5B-CEA5-4723-959D-B350ACCB26C4}" destId="{66F03303-B4AC-47C9-BA6B-7C435400D8B2}" srcOrd="1" destOrd="0" presId="urn:microsoft.com/office/officeart/2005/8/layout/venn1"/>
    <dgm:cxn modelId="{F64AA14B-D8A0-4436-B9A4-DD252667AB3E}" srcId="{E8063653-CB52-4659-B607-2CBA89972193}" destId="{23411C5B-CEA5-4723-959D-B350ACCB26C4}" srcOrd="1" destOrd="0" parTransId="{1D9FA714-9AD2-44BE-A765-C8BADFE0277E}" sibTransId="{155C605B-2F42-464D-990C-76C8DCD2DEFA}"/>
    <dgm:cxn modelId="{7B5768F6-EB9F-4B5B-B3DC-74F2E83122FD}" type="presOf" srcId="{D5A18203-C313-4505-931C-F846BE70AF48}" destId="{95575985-A5E7-4AB3-9BC5-8900A3559AA1}" srcOrd="1" destOrd="0" presId="urn:microsoft.com/office/officeart/2005/8/layout/venn1"/>
    <dgm:cxn modelId="{C9867CFF-DD83-48A0-AEF1-B0D05E50718D}" type="presOf" srcId="{E8063653-CB52-4659-B607-2CBA89972193}" destId="{F3B6AFDA-16BB-4828-9E7E-7527A7AA5E49}" srcOrd="0" destOrd="0" presId="urn:microsoft.com/office/officeart/2005/8/layout/venn1"/>
    <dgm:cxn modelId="{43167999-DE18-46AB-A9D9-D99FD693C3B2}" type="presOf" srcId="{23411C5B-CEA5-4723-959D-B350ACCB26C4}" destId="{6D8E1989-5C6E-4AED-B634-5F231C127416}" srcOrd="0" destOrd="0" presId="urn:microsoft.com/office/officeart/2005/8/layout/venn1"/>
    <dgm:cxn modelId="{B0405D7A-1DBD-4515-9843-79C41A3CE85D}" type="presOf" srcId="{D5A18203-C313-4505-931C-F846BE70AF48}" destId="{DED9FBD8-DFC5-4A12-B509-4F2FD7944EA2}" srcOrd="0" destOrd="0" presId="urn:microsoft.com/office/officeart/2005/8/layout/venn1"/>
    <dgm:cxn modelId="{4F1D252F-8361-45FD-940E-0982CFC8E7F4}" srcId="{E8063653-CB52-4659-B607-2CBA89972193}" destId="{B587DE5A-FCAA-4F8D-9711-11E89A5B4114}" srcOrd="0" destOrd="0" parTransId="{84B7AA9E-84CB-47CE-A7BE-6E9D4D4AD16B}" sibTransId="{18F5D1E2-3AC0-46ED-B711-0FF1B434C1F2}"/>
    <dgm:cxn modelId="{37C5AFF0-40C6-4B48-997F-65FF07E6C44D}" type="presOf" srcId="{B587DE5A-FCAA-4F8D-9711-11E89A5B4114}" destId="{673242BB-0CB4-4512-9DC1-5727FB8A72E8}" srcOrd="0" destOrd="0" presId="urn:microsoft.com/office/officeart/2005/8/layout/venn1"/>
    <dgm:cxn modelId="{8B6A8DDE-DBF9-467D-B6F3-04E222B542DE}" type="presParOf" srcId="{F3B6AFDA-16BB-4828-9E7E-7527A7AA5E49}" destId="{673242BB-0CB4-4512-9DC1-5727FB8A72E8}" srcOrd="0" destOrd="0" presId="urn:microsoft.com/office/officeart/2005/8/layout/venn1"/>
    <dgm:cxn modelId="{A2C6928E-BB3C-4AEB-AB54-BCF9BA5A34DE}" type="presParOf" srcId="{F3B6AFDA-16BB-4828-9E7E-7527A7AA5E49}" destId="{D8023DAD-E1AE-416D-A64C-655A0A99D809}" srcOrd="1" destOrd="0" presId="urn:microsoft.com/office/officeart/2005/8/layout/venn1"/>
    <dgm:cxn modelId="{CD89619E-CBDE-4C45-AC86-9A51395DE7A2}" type="presParOf" srcId="{F3B6AFDA-16BB-4828-9E7E-7527A7AA5E49}" destId="{6D8E1989-5C6E-4AED-B634-5F231C127416}" srcOrd="2" destOrd="0" presId="urn:microsoft.com/office/officeart/2005/8/layout/venn1"/>
    <dgm:cxn modelId="{C1696546-9E41-489F-8BCB-B5AF3863DE57}" type="presParOf" srcId="{F3B6AFDA-16BB-4828-9E7E-7527A7AA5E49}" destId="{66F03303-B4AC-47C9-BA6B-7C435400D8B2}" srcOrd="3" destOrd="0" presId="urn:microsoft.com/office/officeart/2005/8/layout/venn1"/>
    <dgm:cxn modelId="{37D3FC3D-0A52-4B1B-A468-C30854D039F9}" type="presParOf" srcId="{F3B6AFDA-16BB-4828-9E7E-7527A7AA5E49}" destId="{DED9FBD8-DFC5-4A12-B509-4F2FD7944EA2}" srcOrd="4" destOrd="0" presId="urn:microsoft.com/office/officeart/2005/8/layout/venn1"/>
    <dgm:cxn modelId="{10C455AB-79B9-4C38-9E14-6BF9F246E5A1}" type="presParOf" srcId="{F3B6AFDA-16BB-4828-9E7E-7527A7AA5E49}" destId="{95575985-A5E7-4AB3-9BC5-8900A3559AA1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3242BB-0CB4-4512-9DC1-5727FB8A72E8}">
      <dsp:nvSpPr>
        <dsp:cNvPr id="0" name=""/>
        <dsp:cNvSpPr/>
      </dsp:nvSpPr>
      <dsp:spPr>
        <a:xfrm>
          <a:off x="1828799" y="50799"/>
          <a:ext cx="2438400" cy="2438400"/>
        </a:xfrm>
        <a:prstGeom prst="ellipse">
          <a:avLst/>
        </a:prstGeom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smtClean="0">
              <a:solidFill>
                <a:schemeClr val="bg1"/>
              </a:solidFill>
            </a:rPr>
            <a:t>  </a:t>
          </a: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200" b="1" kern="1200" dirty="0">
            <a:solidFill>
              <a:schemeClr val="bg1"/>
            </a:solidFill>
          </a:endParaRPr>
        </a:p>
      </dsp:txBody>
      <dsp:txXfrm>
        <a:off x="2153920" y="477519"/>
        <a:ext cx="1788160" cy="1097280"/>
      </dsp:txXfrm>
    </dsp:sp>
    <dsp:sp modelId="{6D8E1989-5C6E-4AED-B634-5F231C127416}">
      <dsp:nvSpPr>
        <dsp:cNvPr id="0" name=""/>
        <dsp:cNvSpPr/>
      </dsp:nvSpPr>
      <dsp:spPr>
        <a:xfrm>
          <a:off x="2907702" y="1386287"/>
          <a:ext cx="2438400" cy="2438400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smtClean="0">
              <a:solidFill>
                <a:schemeClr val="bg1"/>
              </a:solidFill>
            </a:rPr>
            <a:t>     </a:t>
          </a:r>
          <a:endParaRPr lang="en-US" sz="3200" b="1" kern="1200" dirty="0">
            <a:solidFill>
              <a:schemeClr val="bg1"/>
            </a:solidFill>
          </a:endParaRPr>
        </a:p>
      </dsp:txBody>
      <dsp:txXfrm>
        <a:off x="3653446" y="2016207"/>
        <a:ext cx="1463040" cy="1341120"/>
      </dsp:txXfrm>
    </dsp:sp>
    <dsp:sp modelId="{DED9FBD8-DFC5-4A12-B509-4F2FD7944EA2}">
      <dsp:nvSpPr>
        <dsp:cNvPr id="0" name=""/>
        <dsp:cNvSpPr/>
      </dsp:nvSpPr>
      <dsp:spPr>
        <a:xfrm>
          <a:off x="1085299" y="1598306"/>
          <a:ext cx="2438400" cy="2438400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200" b="1" kern="1200" dirty="0">
            <a:solidFill>
              <a:schemeClr val="bg1"/>
            </a:solidFill>
          </a:endParaRPr>
        </a:p>
      </dsp:txBody>
      <dsp:txXfrm>
        <a:off x="1314915" y="2228226"/>
        <a:ext cx="1463040" cy="13411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195700-8938-48B5-B9BC-6DF813D54897}" type="datetimeFigureOut">
              <a:rPr lang="nb-NO" smtClean="0"/>
              <a:t>13.07.2022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0FEB54-FC2D-4493-AFB4-1E3F5ADCCC7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696152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l.no/edenshage/karbon-gjor-at-vi-lever-og-kanskje-at-vi-dor-1.567773?paywall=true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 sz="1200" u="sng" dirty="0" smtClean="0">
                <a:hlinkClick r:id="rId3"/>
              </a:rPr>
              <a:t>https://www.vl.no/edenshage/karbon-gjor-at-vi-lever-og-kanskje-at-vi-dor-1.567773?paywall=true#</a:t>
            </a:r>
            <a:endParaRPr lang="nb-NO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0FEB54-FC2D-4493-AFB4-1E3F5ADCCC7B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656045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200" dirty="0" smtClean="0"/>
              <a:t>Bruk informasjonsark med mikronivåbeskrivelser til å svare på spørsmålene: 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0FEB54-FC2D-4493-AFB4-1E3F5ADCCC7B}" type="slidenum">
              <a:rPr lang="nb-NO" smtClean="0"/>
              <a:t>16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656535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0FEB54-FC2D-4493-AFB4-1E3F5ADCCC7B}" type="slidenum">
              <a:rPr lang="nb-NO" smtClean="0"/>
              <a:t>17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001532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8C61E4-D67C-2040-A9B3-42B060A8C95A}" type="slidenum">
              <a:rPr lang="nb-NO" smtClean="0"/>
              <a:t>24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397588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smtClean="0"/>
              <a:t>Klikk for å redigere undertittelstil i malen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5BD24-0BE8-470C-ACDB-455D3D2B53C5}" type="datetimeFigureOut">
              <a:rPr lang="nb-NO" smtClean="0"/>
              <a:t>13.07.2022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5DC91-DAE4-4F0B-87A1-61B255A7B61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410704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5BD24-0BE8-470C-ACDB-455D3D2B53C5}" type="datetimeFigureOut">
              <a:rPr lang="nb-NO" smtClean="0"/>
              <a:t>13.07.2022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5DC91-DAE4-4F0B-87A1-61B255A7B61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995472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5BD24-0BE8-470C-ACDB-455D3D2B53C5}" type="datetimeFigureOut">
              <a:rPr lang="nb-NO" smtClean="0"/>
              <a:t>13.07.2022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5DC91-DAE4-4F0B-87A1-61B255A7B61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010160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5BD24-0BE8-470C-ACDB-455D3D2B53C5}" type="datetimeFigureOut">
              <a:rPr lang="nb-NO" smtClean="0"/>
              <a:t>13.07.2022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5DC91-DAE4-4F0B-87A1-61B255A7B61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900382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5BD24-0BE8-470C-ACDB-455D3D2B53C5}" type="datetimeFigureOut">
              <a:rPr lang="nb-NO" smtClean="0"/>
              <a:t>13.07.2022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5DC91-DAE4-4F0B-87A1-61B255A7B61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93450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5BD24-0BE8-470C-ACDB-455D3D2B53C5}" type="datetimeFigureOut">
              <a:rPr lang="nb-NO" smtClean="0"/>
              <a:t>13.07.2022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5DC91-DAE4-4F0B-87A1-61B255A7B61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555471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5BD24-0BE8-470C-ACDB-455D3D2B53C5}" type="datetimeFigureOut">
              <a:rPr lang="nb-NO" smtClean="0"/>
              <a:t>13.07.2022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5DC91-DAE4-4F0B-87A1-61B255A7B61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595121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5BD24-0BE8-470C-ACDB-455D3D2B53C5}" type="datetimeFigureOut">
              <a:rPr lang="nb-NO" smtClean="0"/>
              <a:t>13.07.2022</a:t>
            </a:fld>
            <a:endParaRPr lang="nb-N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5DC91-DAE4-4F0B-87A1-61B255A7B61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136843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5BD24-0BE8-470C-ACDB-455D3D2B53C5}" type="datetimeFigureOut">
              <a:rPr lang="nb-NO" smtClean="0"/>
              <a:t>13.07.2022</a:t>
            </a:fld>
            <a:endParaRPr 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5DC91-DAE4-4F0B-87A1-61B255A7B61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389775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5BD24-0BE8-470C-ACDB-455D3D2B53C5}" type="datetimeFigureOut">
              <a:rPr lang="nb-NO" smtClean="0"/>
              <a:t>13.07.2022</a:t>
            </a:fld>
            <a:endParaRPr lang="nb-N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5DC91-DAE4-4F0B-87A1-61B255A7B61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853065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5BD24-0BE8-470C-ACDB-455D3D2B53C5}" type="datetimeFigureOut">
              <a:rPr lang="nb-NO" smtClean="0"/>
              <a:t>13.07.2022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5DC91-DAE4-4F0B-87A1-61B255A7B61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034815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5BD24-0BE8-470C-ACDB-455D3D2B53C5}" type="datetimeFigureOut">
              <a:rPr lang="nb-NO" smtClean="0"/>
              <a:t>13.07.2022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5DC91-DAE4-4F0B-87A1-61B255A7B61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933578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5BD24-0BE8-470C-ACDB-455D3D2B53C5}" type="datetimeFigureOut">
              <a:rPr lang="nb-NO" smtClean="0"/>
              <a:t>13.07.2022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5DC91-DAE4-4F0B-87A1-61B255A7B61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598565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5BD24-0BE8-470C-ACDB-455D3D2B53C5}" type="datetimeFigureOut">
              <a:rPr lang="nb-NO" smtClean="0"/>
              <a:t>13.07.2022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5DC91-DAE4-4F0B-87A1-61B255A7B61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655464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5BD24-0BE8-470C-ACDB-455D3D2B53C5}" type="datetimeFigureOut">
              <a:rPr lang="nb-NO" smtClean="0"/>
              <a:t>13.07.2022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5DC91-DAE4-4F0B-87A1-61B255A7B61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484967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Rediger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5BD24-0BE8-470C-ACDB-455D3D2B53C5}" type="datetimeFigureOut">
              <a:rPr lang="nb-NO" smtClean="0"/>
              <a:t>13.07.2022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5DC91-DAE4-4F0B-87A1-61B255A7B61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27618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5BD24-0BE8-470C-ACDB-455D3D2B53C5}" type="datetimeFigureOut">
              <a:rPr lang="nb-NO" smtClean="0"/>
              <a:t>13.07.2022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5DC91-DAE4-4F0B-87A1-61B255A7B61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468242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Rediger tekststiler i malen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Rediger tekststiler i malen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5BD24-0BE8-470C-ACDB-455D3D2B53C5}" type="datetimeFigureOut">
              <a:rPr lang="nb-NO" smtClean="0"/>
              <a:t>13.07.2022</a:t>
            </a:fld>
            <a:endParaRPr lang="nb-N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5DC91-DAE4-4F0B-87A1-61B255A7B61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836521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5BD24-0BE8-470C-ACDB-455D3D2B53C5}" type="datetimeFigureOut">
              <a:rPr lang="nb-NO" smtClean="0"/>
              <a:t>13.07.2022</a:t>
            </a:fld>
            <a:endParaRPr 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5DC91-DAE4-4F0B-87A1-61B255A7B61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11130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5BD24-0BE8-470C-ACDB-455D3D2B53C5}" type="datetimeFigureOut">
              <a:rPr lang="nb-NO" smtClean="0"/>
              <a:t>13.07.2022</a:t>
            </a:fld>
            <a:endParaRPr lang="nb-N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5DC91-DAE4-4F0B-87A1-61B255A7B61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10908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 smtClean="0"/>
              <a:t>Rediger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5BD24-0BE8-470C-ACDB-455D3D2B53C5}" type="datetimeFigureOut">
              <a:rPr lang="nb-NO" smtClean="0"/>
              <a:t>13.07.2022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5DC91-DAE4-4F0B-87A1-61B255A7B61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033999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 smtClean="0"/>
              <a:t>Klikk ikonet for å legge til et bilde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 smtClean="0"/>
              <a:t>Rediger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5BD24-0BE8-470C-ACDB-455D3D2B53C5}" type="datetimeFigureOut">
              <a:rPr lang="nb-NO" smtClean="0"/>
              <a:t>13.07.2022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5DC91-DAE4-4F0B-87A1-61B255A7B61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200828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65BD24-0BE8-470C-ACDB-455D3D2B53C5}" type="datetimeFigureOut">
              <a:rPr lang="nb-NO" smtClean="0"/>
              <a:t>13.07.2022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E5DC91-DAE4-4F0B-87A1-61B255A7B61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96197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65BD24-0BE8-470C-ACDB-455D3D2B53C5}" type="datetimeFigureOut">
              <a:rPr lang="nb-NO" smtClean="0"/>
              <a:t>13.07.2022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E5DC91-DAE4-4F0B-87A1-61B255A7B61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41880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www.viten.no/filarkiv/karbon/fotosyntesen.html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hyperlink" Target="https://www.viten.no/filarkiv/karbon/celleandingen.html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hyperlink" Target="https://www.viten.no/filarkiv/karbon/karbon_sirkulasjon.html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www.youtube.com/watch?v=OGZrJsBZKgI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s://www.youtube.com/watch?v=ibPcxG2ULkU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s://www.youtube.com/watch?v=jzis52QZmsI&amp;feature=emb_title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s://www.youtube.com/watch?v=ePgdysF78PU" TargetMode="Externa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s://www.youtube.com/watch?v=eRoCgSJvTnc" TargetMode="Externa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137" y="331705"/>
            <a:ext cx="8255726" cy="6194590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1631815"/>
            <a:ext cx="7772400" cy="2387600"/>
          </a:xfrm>
        </p:spPr>
        <p:txBody>
          <a:bodyPr/>
          <a:lstStyle/>
          <a:p>
            <a:r>
              <a:rPr lang="nb-NO" dirty="0" smtClean="0"/>
              <a:t>Karbon 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553692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Økt 2: Massebevaring </a:t>
            </a:r>
            <a:br>
              <a:rPr lang="nb-NO" dirty="0" smtClean="0"/>
            </a:br>
            <a:r>
              <a:rPr lang="nb-NO" dirty="0" smtClean="0"/>
              <a:t>og det raske kretsløpet</a:t>
            </a:r>
            <a:endParaRPr lang="nb-NO" dirty="0"/>
          </a:p>
        </p:txBody>
      </p:sp>
      <p:pic>
        <p:nvPicPr>
          <p:cNvPr id="6" name="Plassholder for innhold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264" y="1825625"/>
            <a:ext cx="7281472" cy="4351338"/>
          </a:xfrm>
        </p:spPr>
      </p:pic>
    </p:spTree>
    <p:extLst>
      <p:ext uri="{BB962C8B-B14F-4D97-AF65-F5344CB8AC3E}">
        <p14:creationId xmlns:p14="http://schemas.microsoft.com/office/powerpoint/2010/main" val="2943269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Nøkkelsetninger 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n-NO" sz="2200" dirty="0"/>
              <a:t>Karbon er grunnlag for alt liv på jorda.</a:t>
            </a:r>
          </a:p>
          <a:p>
            <a:r>
              <a:rPr lang="nb-NO" sz="2200" dirty="0" smtClean="0"/>
              <a:t>Det </a:t>
            </a:r>
            <a:r>
              <a:rPr lang="nb-NO" sz="2200" dirty="0"/>
              <a:t>er karbon i alle levende </a:t>
            </a:r>
            <a:r>
              <a:rPr lang="nb-NO" sz="2200" dirty="0" smtClean="0"/>
              <a:t>organismer.</a:t>
            </a:r>
            <a:endParaRPr lang="nb-NO" sz="2200" dirty="0"/>
          </a:p>
          <a:p>
            <a:r>
              <a:rPr lang="nb-NO" sz="2200" dirty="0" smtClean="0"/>
              <a:t>Karbon finnes i mange </a:t>
            </a:r>
            <a:r>
              <a:rPr lang="nb-NO" sz="2200" smtClean="0"/>
              <a:t>millioner ulike kjemiske </a:t>
            </a:r>
            <a:r>
              <a:rPr lang="nb-NO" sz="2200" dirty="0" smtClean="0"/>
              <a:t>forbindelser.</a:t>
            </a:r>
            <a:endParaRPr lang="nb-NO" sz="2200" dirty="0"/>
          </a:p>
          <a:p>
            <a:r>
              <a:rPr lang="nn-NO" sz="2200" dirty="0" smtClean="0"/>
              <a:t>Karbondioksid </a:t>
            </a:r>
            <a:r>
              <a:rPr lang="nn-NO" sz="2200" dirty="0"/>
              <a:t>er en </a:t>
            </a:r>
            <a:r>
              <a:rPr lang="nn-NO" sz="2200" dirty="0" smtClean="0"/>
              <a:t>klimagass.</a:t>
            </a:r>
          </a:p>
          <a:p>
            <a:r>
              <a:rPr lang="nn-NO" sz="2200" dirty="0"/>
              <a:t>Den naturlige drivhuseffekten er en </a:t>
            </a:r>
            <a:r>
              <a:rPr lang="nn-NO" sz="2200" dirty="0" err="1"/>
              <a:t>forutsetning</a:t>
            </a:r>
            <a:r>
              <a:rPr lang="nn-NO" sz="2200" dirty="0"/>
              <a:t> for liv på jorda</a:t>
            </a:r>
            <a:r>
              <a:rPr lang="nn-NO" sz="2200" dirty="0" smtClean="0"/>
              <a:t>.</a:t>
            </a:r>
          </a:p>
          <a:p>
            <a:r>
              <a:rPr lang="nn-NO" sz="2200" dirty="0" smtClean="0"/>
              <a:t>Økt drivhuseffekt fører til </a:t>
            </a:r>
            <a:r>
              <a:rPr lang="nn-NO" sz="2200" dirty="0" err="1" smtClean="0"/>
              <a:t>klimaendringer</a:t>
            </a:r>
            <a:r>
              <a:rPr lang="nn-NO" sz="2200" dirty="0" smtClean="0"/>
              <a:t>.</a:t>
            </a:r>
            <a:endParaRPr lang="nn-NO" sz="2200" dirty="0"/>
          </a:p>
          <a:p>
            <a:pPr marL="0" indent="0">
              <a:buNone/>
            </a:pPr>
            <a:r>
              <a:rPr lang="nb-NO" sz="2200" dirty="0" smtClean="0"/>
              <a:t/>
            </a:r>
            <a:br>
              <a:rPr lang="nb-NO" sz="2200" dirty="0" smtClean="0"/>
            </a:br>
            <a:endParaRPr lang="nb-NO" sz="2200" dirty="0"/>
          </a:p>
        </p:txBody>
      </p:sp>
    </p:spTree>
    <p:extLst>
      <p:ext uri="{BB962C8B-B14F-4D97-AF65-F5344CB8AC3E}">
        <p14:creationId xmlns:p14="http://schemas.microsoft.com/office/powerpoint/2010/main" val="2559994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4000" dirty="0" smtClean="0"/>
              <a:t>Hvordan </a:t>
            </a:r>
            <a:r>
              <a:rPr lang="nb-NO" sz="4000" dirty="0"/>
              <a:t>kan et karbonatom fra et </a:t>
            </a:r>
            <a:r>
              <a:rPr lang="nb-NO" sz="4000" dirty="0" err="1"/>
              <a:t>gresstrå</a:t>
            </a:r>
            <a:r>
              <a:rPr lang="nb-NO" sz="4000" dirty="0"/>
              <a:t> havne i et </a:t>
            </a:r>
            <a:r>
              <a:rPr lang="nb-NO" sz="4000" dirty="0" smtClean="0"/>
              <a:t>eple?</a:t>
            </a:r>
            <a:endParaRPr lang="nb-NO" sz="4000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628650" y="3880748"/>
            <a:ext cx="7886700" cy="22962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sz="2200" dirty="0" smtClean="0"/>
              <a:t>Plasser bildekorta som er merket med C i en mulig løype.</a:t>
            </a:r>
          </a:p>
          <a:p>
            <a:pPr marL="514350" indent="-514350">
              <a:buAutoNum type="arabicPeriod"/>
            </a:pPr>
            <a:endParaRPr lang="nb-NO" sz="2200" dirty="0" smtClean="0"/>
          </a:p>
          <a:p>
            <a:pPr marL="514350" indent="-514350">
              <a:buAutoNum type="arabicPeriod"/>
            </a:pPr>
            <a:endParaRPr lang="nb-NO" sz="2200" dirty="0"/>
          </a:p>
        </p:txBody>
      </p:sp>
      <p:pic>
        <p:nvPicPr>
          <p:cNvPr id="5" name="Bild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744" y="2002553"/>
            <a:ext cx="2280598" cy="1520398"/>
          </a:xfrm>
          <a:prstGeom prst="rect">
            <a:avLst/>
          </a:prstGeom>
        </p:spPr>
      </p:pic>
      <p:pic>
        <p:nvPicPr>
          <p:cNvPr id="6" name="Plassholder for innhold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5147" y="2002553"/>
            <a:ext cx="2280597" cy="1520398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3410681" y="2116181"/>
            <a:ext cx="2112127" cy="1339075"/>
            <a:chOff x="1508150" y="1010579"/>
            <a:chExt cx="2112127" cy="1452704"/>
          </a:xfrm>
        </p:grpSpPr>
        <p:sp>
          <p:nvSpPr>
            <p:cNvPr id="10" name="Rectangle 9"/>
            <p:cNvSpPr/>
            <p:nvPr/>
          </p:nvSpPr>
          <p:spPr>
            <a:xfrm>
              <a:off x="1508150" y="1010579"/>
              <a:ext cx="2112127" cy="1452704"/>
            </a:xfrm>
            <a:prstGeom prst="rect">
              <a:avLst/>
            </a:prstGeom>
            <a:no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b-NO" sz="6600" dirty="0" smtClean="0">
                  <a:ln>
                    <a:solidFill>
                      <a:schemeClr val="tx1">
                        <a:lumMod val="85000"/>
                        <a:lumOff val="15000"/>
                      </a:schemeClr>
                    </a:solidFill>
                  </a:ln>
                  <a:solidFill>
                    <a:schemeClr val="tx1"/>
                  </a:solidFill>
                  <a:latin typeface="Arial Narrow" panose="020B0606020202030204" pitchFamily="34" charset="0"/>
                </a:rPr>
                <a:t>C</a:t>
              </a:r>
            </a:p>
            <a:p>
              <a:pPr algn="ctr"/>
              <a:r>
                <a:rPr lang="nb-NO" sz="2000" dirty="0" smtClean="0">
                  <a:ln>
                    <a:solidFill>
                      <a:schemeClr val="tx1">
                        <a:lumMod val="85000"/>
                        <a:lumOff val="15000"/>
                      </a:schemeClr>
                    </a:solidFill>
                  </a:ln>
                  <a:solidFill>
                    <a:schemeClr val="tx1"/>
                  </a:solidFill>
                  <a:latin typeface="Arial Narrow" panose="020B0606020202030204" pitchFamily="34" charset="0"/>
                </a:rPr>
                <a:t>Karbon</a:t>
              </a:r>
              <a:endParaRPr lang="nb-NO" sz="2000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tx1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651518" y="1129004"/>
              <a:ext cx="1959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sz="2000" dirty="0" smtClean="0">
                  <a:latin typeface="Arial Narrow" panose="020B0606020202030204" pitchFamily="34" charset="0"/>
                </a:rPr>
                <a:t>6</a:t>
              </a:r>
              <a:endParaRPr lang="nb-NO" sz="2000" dirty="0">
                <a:latin typeface="Arial Narrow" panose="020B0606020202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83768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Ulike løyper: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24072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Fotosyntese og celleånding</a:t>
            </a:r>
            <a:endParaRPr lang="nb-NO" dirty="0"/>
          </a:p>
        </p:txBody>
      </p:sp>
      <p:pic>
        <p:nvPicPr>
          <p:cNvPr id="6" name="Bilde 5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205" y="1580432"/>
            <a:ext cx="4228186" cy="2526704"/>
          </a:xfrm>
          <a:prstGeom prst="rect">
            <a:avLst/>
          </a:prstGeom>
        </p:spPr>
      </p:pic>
      <p:pic>
        <p:nvPicPr>
          <p:cNvPr id="7" name="Bilde 6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9440" y="2910751"/>
            <a:ext cx="4260474" cy="2553704"/>
          </a:xfrm>
          <a:prstGeom prst="rect">
            <a:avLst/>
          </a:prstGeom>
        </p:spPr>
      </p:pic>
      <p:sp>
        <p:nvSpPr>
          <p:cNvPr id="3" name="Rektangel 2"/>
          <p:cNvSpPr/>
          <p:nvPr/>
        </p:nvSpPr>
        <p:spPr>
          <a:xfrm>
            <a:off x="270205" y="4107136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b-NO" sz="1200" dirty="0">
                <a:hlinkClick r:id="rId2"/>
              </a:rPr>
              <a:t>https://</a:t>
            </a:r>
            <a:r>
              <a:rPr lang="nb-NO" sz="1200" dirty="0" smtClean="0">
                <a:hlinkClick r:id="rId2"/>
              </a:rPr>
              <a:t>www.viten.no/filarkiv/karbon/fotosyntesen.html</a:t>
            </a:r>
            <a:r>
              <a:rPr lang="nb-NO" sz="1200" dirty="0" smtClean="0"/>
              <a:t> </a:t>
            </a:r>
            <a:endParaRPr lang="nb-NO" sz="1200" dirty="0"/>
          </a:p>
        </p:txBody>
      </p:sp>
      <p:sp>
        <p:nvSpPr>
          <p:cNvPr id="4" name="Rektangel 3"/>
          <p:cNvSpPr/>
          <p:nvPr/>
        </p:nvSpPr>
        <p:spPr>
          <a:xfrm>
            <a:off x="4572000" y="5527166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b-NO" sz="1200" dirty="0">
                <a:hlinkClick r:id="rId4"/>
              </a:rPr>
              <a:t>https://</a:t>
            </a:r>
            <a:r>
              <a:rPr lang="nb-NO" sz="1200" dirty="0" smtClean="0">
                <a:hlinkClick r:id="rId4"/>
              </a:rPr>
              <a:t>www.viten.no/filarkiv/karbon/celleandingen.html</a:t>
            </a:r>
            <a:r>
              <a:rPr lang="nb-NO" sz="1200" dirty="0" smtClean="0"/>
              <a:t> </a:t>
            </a:r>
            <a:endParaRPr lang="nb-NO" sz="1200" dirty="0"/>
          </a:p>
        </p:txBody>
      </p:sp>
    </p:spTree>
    <p:extLst>
      <p:ext uri="{BB962C8B-B14F-4D97-AF65-F5344CB8AC3E}">
        <p14:creationId xmlns:p14="http://schemas.microsoft.com/office/powerpoint/2010/main" val="1218119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Hva skjer i løypa?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nb-NO" dirty="0"/>
              <a:t>Plasser celleåndings- og fotosyntesekorta der dere mener at disse prosessene skjer. </a:t>
            </a:r>
            <a:endParaRPr lang="nb-NO" dirty="0" smtClean="0"/>
          </a:p>
          <a:p>
            <a:pPr marL="514350" indent="-514350">
              <a:buAutoNum type="arabicPeriod"/>
            </a:pPr>
            <a:r>
              <a:rPr lang="nb-NO" dirty="0" smtClean="0"/>
              <a:t>Plasser </a:t>
            </a:r>
            <a:r>
              <a:rPr lang="nb-NO" dirty="0"/>
              <a:t>de andre korta som dere mener spiller en rolle i det som skjer.</a:t>
            </a:r>
          </a:p>
          <a:p>
            <a:endParaRPr lang="nb-NO" dirty="0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574" y="4146736"/>
            <a:ext cx="3130906" cy="1870998"/>
          </a:xfrm>
          <a:prstGeom prst="rect">
            <a:avLst/>
          </a:prstGeom>
        </p:spPr>
      </p:pic>
      <p:pic>
        <p:nvPicPr>
          <p:cNvPr id="5" name="Bild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792" y="4146736"/>
            <a:ext cx="3102560" cy="1857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439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Fotosyntesen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b-NO" sz="2200" dirty="0" smtClean="0"/>
              <a:t>Velg et sted der dere plasserte et fotosyntesekort. </a:t>
            </a:r>
          </a:p>
          <a:p>
            <a:pPr marL="0" indent="0">
              <a:buNone/>
            </a:pPr>
            <a:r>
              <a:rPr lang="nb-NO" sz="2200" dirty="0" smtClean="0"/>
              <a:t>	- Hvilke stoffer inngår i reaksjonen?</a:t>
            </a:r>
            <a:br>
              <a:rPr lang="nb-NO" sz="2200" dirty="0" smtClean="0"/>
            </a:br>
            <a:r>
              <a:rPr lang="nb-NO" sz="2200" dirty="0" smtClean="0"/>
              <a:t>	- Hvor kommer stoffene fra og hvor blir de av?</a:t>
            </a:r>
          </a:p>
          <a:p>
            <a:endParaRPr lang="nb-NO" sz="2200" dirty="0" smtClean="0"/>
          </a:p>
          <a:p>
            <a:r>
              <a:rPr lang="nb-NO" sz="2200" dirty="0" smtClean="0"/>
              <a:t>Den </a:t>
            </a:r>
            <a:r>
              <a:rPr lang="nb-NO" sz="2200" dirty="0"/>
              <a:t>kjemiske reaksjonen fotosyntese kan beskrives slik:</a:t>
            </a:r>
          </a:p>
          <a:p>
            <a:pPr marL="0" indent="0">
              <a:buNone/>
            </a:pPr>
            <a:r>
              <a:rPr lang="nb-NO" sz="2200" dirty="0"/>
              <a:t/>
            </a:r>
            <a:br>
              <a:rPr lang="nb-NO" sz="2200" dirty="0"/>
            </a:br>
            <a:r>
              <a:rPr lang="nb-NO" sz="2200" dirty="0"/>
              <a:t>			    </a:t>
            </a:r>
            <a:r>
              <a:rPr lang="nb-NO" sz="2200" dirty="0" err="1"/>
              <a:t>lysenergi</a:t>
            </a:r>
            <a:r>
              <a:rPr lang="nb-NO" sz="2200" dirty="0"/>
              <a:t/>
            </a:r>
            <a:br>
              <a:rPr lang="nb-NO" sz="2200" dirty="0"/>
            </a:br>
            <a:r>
              <a:rPr lang="nb-NO" sz="2200" dirty="0"/>
              <a:t>      karbondioksid + vann         →         glukose + oksygen</a:t>
            </a:r>
          </a:p>
          <a:p>
            <a:pPr marL="0" indent="0">
              <a:buNone/>
            </a:pPr>
            <a:endParaRPr lang="nb-NO" sz="2200" dirty="0" smtClean="0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1862" y="4973188"/>
            <a:ext cx="2613488" cy="1561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207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Fotosyntesen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628650" y="2493763"/>
            <a:ext cx="4989424" cy="3683199"/>
          </a:xfrm>
        </p:spPr>
        <p:txBody>
          <a:bodyPr>
            <a:normAutofit/>
          </a:bodyPr>
          <a:lstStyle/>
          <a:p>
            <a:r>
              <a:rPr lang="nb-NO" sz="2200" dirty="0" smtClean="0"/>
              <a:t>To og to: Fortell hverandre hvor </a:t>
            </a:r>
            <a:r>
              <a:rPr lang="nb-NO" sz="2200" dirty="0" smtClean="0"/>
              <a:t>mange atomer av </a:t>
            </a:r>
            <a:r>
              <a:rPr lang="nb-NO" sz="2200" dirty="0"/>
              <a:t>hvert grunnstoff det er i </a:t>
            </a:r>
            <a:r>
              <a:rPr lang="nb-NO" sz="2200" dirty="0" smtClean="0"/>
              <a:t>stoffene før og etter reaksjonen.</a:t>
            </a:r>
          </a:p>
          <a:p>
            <a:r>
              <a:rPr lang="nb-NO" sz="2200" dirty="0" smtClean="0"/>
              <a:t>Er det like mange atomer av hver type på begge sider av reaksjonspila?</a:t>
            </a:r>
          </a:p>
          <a:p>
            <a:r>
              <a:rPr lang="nb-NO" sz="2200" dirty="0" smtClean="0"/>
              <a:t>Når det er like </a:t>
            </a:r>
            <a:r>
              <a:rPr lang="nb-NO" sz="2200" dirty="0"/>
              <a:t>mange atomer av hver type på hver side av </a:t>
            </a:r>
            <a:r>
              <a:rPr lang="nb-NO" sz="2200" dirty="0" smtClean="0"/>
              <a:t>pila, sier vi at reaksjonslikninga er </a:t>
            </a:r>
            <a:r>
              <a:rPr lang="nb-NO" sz="2200" i="1" dirty="0" smtClean="0"/>
              <a:t>balansert</a:t>
            </a:r>
            <a:r>
              <a:rPr lang="nb-NO" sz="2200" dirty="0" smtClean="0"/>
              <a:t>.</a:t>
            </a:r>
            <a:endParaRPr lang="nb-NO" sz="2200" dirty="0"/>
          </a:p>
          <a:p>
            <a:endParaRPr lang="nb-NO" sz="2200" dirty="0"/>
          </a:p>
          <a:p>
            <a:endParaRPr lang="nb-NO" sz="2200" dirty="0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8074" y="2581283"/>
            <a:ext cx="3130906" cy="1870998"/>
          </a:xfrm>
          <a:prstGeom prst="rect">
            <a:avLst/>
          </a:prstGeom>
        </p:spPr>
      </p:pic>
      <p:sp>
        <p:nvSpPr>
          <p:cNvPr id="5" name="TekstSylinder 3"/>
          <p:cNvSpPr txBox="1"/>
          <p:nvPr/>
        </p:nvSpPr>
        <p:spPr>
          <a:xfrm>
            <a:off x="719709" y="1807187"/>
            <a:ext cx="6899910" cy="461665"/>
          </a:xfrm>
          <a:prstGeom prst="rect">
            <a:avLst/>
          </a:prstGeom>
          <a:solidFill>
            <a:srgbClr val="759CBD"/>
          </a:solidFill>
        </p:spPr>
        <p:txBody>
          <a:bodyPr wrap="square" rtlCol="0">
            <a:spAutoFit/>
          </a:bodyPr>
          <a:lstStyle/>
          <a:p>
            <a:r>
              <a:rPr lang="nb-NO" sz="2400" dirty="0"/>
              <a:t> 6CO</a:t>
            </a:r>
            <a:r>
              <a:rPr lang="nb-NO" sz="2400" baseline="-25000" dirty="0"/>
              <a:t>2</a:t>
            </a:r>
            <a:r>
              <a:rPr lang="nb-NO" sz="2400" dirty="0"/>
              <a:t>          +    6H</a:t>
            </a:r>
            <a:r>
              <a:rPr lang="nb-NO" sz="2400" baseline="-25000" dirty="0"/>
              <a:t>2</a:t>
            </a:r>
            <a:r>
              <a:rPr lang="nb-NO" sz="2400" dirty="0"/>
              <a:t>O          →        C</a:t>
            </a:r>
            <a:r>
              <a:rPr lang="nb-NO" sz="2400" baseline="-25000" dirty="0"/>
              <a:t>6</a:t>
            </a:r>
            <a:r>
              <a:rPr lang="nb-NO" sz="2400" dirty="0"/>
              <a:t>H</a:t>
            </a:r>
            <a:r>
              <a:rPr lang="nb-NO" sz="2400" baseline="-25000" dirty="0"/>
              <a:t>12</a:t>
            </a:r>
            <a:r>
              <a:rPr lang="nb-NO" sz="2400" dirty="0"/>
              <a:t>O</a:t>
            </a:r>
            <a:r>
              <a:rPr lang="nb-NO" sz="2400" baseline="-25000" dirty="0"/>
              <a:t>6 </a:t>
            </a:r>
            <a:r>
              <a:rPr lang="nb-NO" sz="2400" dirty="0"/>
              <a:t>    +        6O</a:t>
            </a:r>
            <a:r>
              <a:rPr lang="nb-NO" sz="2400" baseline="-25000" dirty="0"/>
              <a:t>2</a:t>
            </a:r>
            <a:endParaRPr lang="nb-NO" sz="2200" dirty="0"/>
          </a:p>
        </p:txBody>
      </p:sp>
    </p:spTree>
    <p:extLst>
      <p:ext uri="{BB962C8B-B14F-4D97-AF65-F5344CB8AC3E}">
        <p14:creationId xmlns:p14="http://schemas.microsoft.com/office/powerpoint/2010/main" val="320864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Massebevaring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730554"/>
            <a:ext cx="7886700" cy="2972415"/>
          </a:xfrm>
        </p:spPr>
        <p:txBody>
          <a:bodyPr>
            <a:normAutofit fontScale="92500" lnSpcReduction="10000"/>
          </a:bodyPr>
          <a:lstStyle/>
          <a:p>
            <a:r>
              <a:rPr lang="nb-NO" sz="2200" dirty="0"/>
              <a:t>Karbondioksid reagerer med vann, og det blir dannet glukose og oksygengass.</a:t>
            </a:r>
          </a:p>
          <a:p>
            <a:r>
              <a:rPr lang="nb-NO" sz="2200" dirty="0"/>
              <a:t>I en kjemisk reaksjon blir atomene gruppert på nye måter når utgangsstoff blir til </a:t>
            </a:r>
            <a:r>
              <a:rPr lang="nb-NO" sz="2200" dirty="0" smtClean="0"/>
              <a:t>sluttstoff.</a:t>
            </a:r>
            <a:endParaRPr lang="nb-NO" sz="2200" dirty="0"/>
          </a:p>
          <a:p>
            <a:r>
              <a:rPr lang="nb-NO" sz="2200" dirty="0" smtClean="0"/>
              <a:t>I alle kjemiske reaksjoner er </a:t>
            </a:r>
            <a:r>
              <a:rPr lang="nb-NO" sz="2200" dirty="0"/>
              <a:t>antall atomer av </a:t>
            </a:r>
            <a:r>
              <a:rPr lang="nb-NO" sz="2200" dirty="0" smtClean="0"/>
              <a:t>hver type </a:t>
            </a:r>
            <a:r>
              <a:rPr lang="nb-NO" sz="2200" dirty="0"/>
              <a:t>d</a:t>
            </a:r>
            <a:r>
              <a:rPr lang="nb-NO" sz="2200" dirty="0" smtClean="0"/>
              <a:t>et </a:t>
            </a:r>
            <a:r>
              <a:rPr lang="nb-NO" sz="2200" dirty="0"/>
              <a:t>samme før og etter reaksjonen. </a:t>
            </a:r>
            <a:endParaRPr lang="nb-NO" sz="2200" dirty="0" smtClean="0"/>
          </a:p>
          <a:p>
            <a:r>
              <a:rPr lang="nb-NO" sz="2200" dirty="0" smtClean="0"/>
              <a:t>Atomene </a:t>
            </a:r>
            <a:r>
              <a:rPr lang="nb-NO" sz="2200" dirty="0"/>
              <a:t>i </a:t>
            </a:r>
            <a:r>
              <a:rPr lang="nb-NO" sz="2200" b="1" dirty="0" smtClean="0"/>
              <a:t>utgangsstoffene </a:t>
            </a:r>
            <a:r>
              <a:rPr lang="nb-NO" sz="2200" dirty="0" smtClean="0"/>
              <a:t>forsvinner ikke, </a:t>
            </a:r>
            <a:r>
              <a:rPr lang="nb-NO" sz="2200" dirty="0"/>
              <a:t>men </a:t>
            </a:r>
            <a:r>
              <a:rPr lang="nb-NO" sz="2200" dirty="0" smtClean="0"/>
              <a:t>de blir </a:t>
            </a:r>
            <a:r>
              <a:rPr lang="nb-NO" sz="2200" dirty="0"/>
              <a:t>gruppert på nye måter i </a:t>
            </a:r>
            <a:r>
              <a:rPr lang="nb-NO" sz="2200" b="1" dirty="0"/>
              <a:t>sluttstoffene</a:t>
            </a:r>
            <a:r>
              <a:rPr lang="nb-NO" sz="2200" dirty="0"/>
              <a:t>.</a:t>
            </a:r>
          </a:p>
          <a:p>
            <a:r>
              <a:rPr lang="nb-NO" sz="2200" dirty="0" smtClean="0"/>
              <a:t>Dette kalles </a:t>
            </a:r>
            <a:r>
              <a:rPr lang="nb-NO" sz="2200" i="1" dirty="0" smtClean="0"/>
              <a:t>massebevaring</a:t>
            </a:r>
            <a:r>
              <a:rPr lang="nb-NO" sz="2200" dirty="0" smtClean="0"/>
              <a:t>.</a:t>
            </a:r>
          </a:p>
        </p:txBody>
      </p:sp>
      <p:sp>
        <p:nvSpPr>
          <p:cNvPr id="6" name="TekstSylinder 3"/>
          <p:cNvSpPr txBox="1"/>
          <p:nvPr/>
        </p:nvSpPr>
        <p:spPr>
          <a:xfrm>
            <a:off x="1122045" y="1807188"/>
            <a:ext cx="6899910" cy="461665"/>
          </a:xfrm>
          <a:prstGeom prst="rect">
            <a:avLst/>
          </a:prstGeom>
          <a:solidFill>
            <a:srgbClr val="759CBD"/>
          </a:solidFill>
        </p:spPr>
        <p:txBody>
          <a:bodyPr wrap="square" rtlCol="0">
            <a:spAutoFit/>
          </a:bodyPr>
          <a:lstStyle/>
          <a:p>
            <a:r>
              <a:rPr lang="nb-NO" sz="2400" dirty="0"/>
              <a:t> 6CO</a:t>
            </a:r>
            <a:r>
              <a:rPr lang="nb-NO" sz="2400" baseline="-25000" dirty="0"/>
              <a:t>2</a:t>
            </a:r>
            <a:r>
              <a:rPr lang="nb-NO" sz="2400" dirty="0"/>
              <a:t>          +    6H</a:t>
            </a:r>
            <a:r>
              <a:rPr lang="nb-NO" sz="2400" baseline="-25000" dirty="0"/>
              <a:t>2</a:t>
            </a:r>
            <a:r>
              <a:rPr lang="nb-NO" sz="2400" dirty="0"/>
              <a:t>O          →        C</a:t>
            </a:r>
            <a:r>
              <a:rPr lang="nb-NO" sz="2400" baseline="-25000" dirty="0"/>
              <a:t>6</a:t>
            </a:r>
            <a:r>
              <a:rPr lang="nb-NO" sz="2400" dirty="0"/>
              <a:t>H</a:t>
            </a:r>
            <a:r>
              <a:rPr lang="nb-NO" sz="2400" baseline="-25000" dirty="0"/>
              <a:t>12</a:t>
            </a:r>
            <a:r>
              <a:rPr lang="nb-NO" sz="2400" dirty="0"/>
              <a:t>O</a:t>
            </a:r>
            <a:r>
              <a:rPr lang="nb-NO" sz="2400" baseline="-25000" dirty="0"/>
              <a:t>6 </a:t>
            </a:r>
            <a:r>
              <a:rPr lang="nb-NO" sz="2400" dirty="0"/>
              <a:t>    +        6O</a:t>
            </a:r>
            <a:r>
              <a:rPr lang="nb-NO" sz="2400" baseline="-25000" dirty="0"/>
              <a:t>2</a:t>
            </a:r>
            <a:endParaRPr lang="nb-NO" sz="2200" dirty="0"/>
          </a:p>
        </p:txBody>
      </p:sp>
    </p:spTree>
    <p:extLst>
      <p:ext uri="{BB962C8B-B14F-4D97-AF65-F5344CB8AC3E}">
        <p14:creationId xmlns:p14="http://schemas.microsoft.com/office/powerpoint/2010/main" val="2933672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Karbonets kretsløp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90689"/>
            <a:ext cx="7886700" cy="7710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sz="2400" dirty="0"/>
              <a:t>Karbon flytter seg fra forbindelse til forbindelse i </a:t>
            </a:r>
            <a:r>
              <a:rPr lang="nb-NO" sz="2400" dirty="0" smtClean="0"/>
              <a:t>et kretsløp. Hva skjer hvor?</a:t>
            </a:r>
            <a:endParaRPr lang="nb-NO" sz="2400" dirty="0"/>
          </a:p>
          <a:p>
            <a:endParaRPr lang="nb-NO" sz="2400" dirty="0"/>
          </a:p>
        </p:txBody>
      </p:sp>
      <p:pic>
        <p:nvPicPr>
          <p:cNvPr id="4" name="Bilde 3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206" y="2461718"/>
            <a:ext cx="5939942" cy="3549652"/>
          </a:xfrm>
          <a:prstGeom prst="rect">
            <a:avLst/>
          </a:prstGeom>
        </p:spPr>
      </p:pic>
      <p:sp>
        <p:nvSpPr>
          <p:cNvPr id="5" name="Rektangel 4"/>
          <p:cNvSpPr/>
          <p:nvPr/>
        </p:nvSpPr>
        <p:spPr>
          <a:xfrm>
            <a:off x="628650" y="6037444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b-NO" sz="1200" dirty="0">
                <a:hlinkClick r:id="rId2"/>
              </a:rPr>
              <a:t>https://</a:t>
            </a:r>
            <a:r>
              <a:rPr lang="nb-NO" sz="1200" dirty="0" smtClean="0">
                <a:hlinkClick r:id="rId2"/>
              </a:rPr>
              <a:t>www.viten.no/filarkiv/karbon/karbon_sirkulasjon.html</a:t>
            </a:r>
            <a:r>
              <a:rPr lang="nb-NO" sz="1200" dirty="0" smtClean="0"/>
              <a:t> </a:t>
            </a:r>
            <a:endParaRPr lang="nb-NO" sz="1200" dirty="0"/>
          </a:p>
        </p:txBody>
      </p:sp>
    </p:spTree>
    <p:extLst>
      <p:ext uri="{BB962C8B-B14F-4D97-AF65-F5344CB8AC3E}">
        <p14:creationId xmlns:p14="http://schemas.microsoft.com/office/powerpoint/2010/main" val="3086270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4400" dirty="0" smtClean="0"/>
              <a:t>Økt 1: Hvor finner vi karbon?</a:t>
            </a:r>
            <a:endParaRPr lang="nb-NO" sz="4400" dirty="0"/>
          </a:p>
        </p:txBody>
      </p:sp>
      <p:pic>
        <p:nvPicPr>
          <p:cNvPr id="5" name="Plassholder for innhold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254" y="1827516"/>
            <a:ext cx="6525491" cy="4347556"/>
          </a:xfrm>
        </p:spPr>
      </p:pic>
    </p:spTree>
    <p:extLst>
      <p:ext uri="{BB962C8B-B14F-4D97-AF65-F5344CB8AC3E}">
        <p14:creationId xmlns:p14="http://schemas.microsoft.com/office/powerpoint/2010/main" val="12564235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Oppdraget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628650" y="1825625"/>
            <a:ext cx="278511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sz="2200" dirty="0" smtClean="0"/>
              <a:t>Hva vet dere nå som kan hjelpe dere med å løse oppdraget?</a:t>
            </a:r>
            <a:endParaRPr lang="nb-NO" sz="2200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500912" y="243840"/>
            <a:ext cx="5419076" cy="636141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nb-NO" smtClean="0"/>
          </a:p>
          <a:p>
            <a:endParaRPr lang="nb-NO" dirty="0"/>
          </a:p>
        </p:txBody>
      </p:sp>
      <p:pic>
        <p:nvPicPr>
          <p:cNvPr id="9" name="Bild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7" t="4629" r="10833" b="36403"/>
          <a:stretch/>
        </p:blipFill>
        <p:spPr>
          <a:xfrm>
            <a:off x="3564453" y="592183"/>
            <a:ext cx="5350478" cy="560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054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Økt 3: Forbrenningsreaksjoner og det langsomme kretsløpet</a:t>
            </a:r>
            <a:endParaRPr lang="nb-NO" dirty="0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720" y="1825625"/>
            <a:ext cx="6572560" cy="4351338"/>
          </a:xfrm>
        </p:spPr>
      </p:pic>
    </p:spTree>
    <p:extLst>
      <p:ext uri="{BB962C8B-B14F-4D97-AF65-F5344CB8AC3E}">
        <p14:creationId xmlns:p14="http://schemas.microsoft.com/office/powerpoint/2010/main" val="1393820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Nøkkelsetninger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b-NO" sz="2200" dirty="0"/>
              <a:t>I en kjemisk reaksjon blir atomene gruppert på nye måter når utgangsstoff blir til </a:t>
            </a:r>
            <a:r>
              <a:rPr lang="nb-NO" sz="2200" dirty="0" smtClean="0"/>
              <a:t>sluttstoff.</a:t>
            </a:r>
            <a:endParaRPr lang="nb-NO" sz="2200" dirty="0"/>
          </a:p>
          <a:p>
            <a:r>
              <a:rPr lang="nb-NO" sz="2200" dirty="0"/>
              <a:t>I kjemiske reaksjoner er antall atomer av hvert grunnstoff det samme før og etter reaksjonen. Dette kalles massebevaring.</a:t>
            </a:r>
          </a:p>
          <a:p>
            <a:r>
              <a:rPr lang="nb-NO" sz="2200" dirty="0"/>
              <a:t>Fotosyntesen er et eksempel på en kjemisk reaksjon der karbon inngår i ulike forbindelser før og etter reaksjonen. </a:t>
            </a:r>
          </a:p>
          <a:p>
            <a:r>
              <a:rPr lang="nb-NO" sz="2200" dirty="0" smtClean="0"/>
              <a:t>Massen </a:t>
            </a:r>
            <a:r>
              <a:rPr lang="nb-NO" sz="2200" dirty="0"/>
              <a:t>er bevart i alle kjemiske reaksjoner. Det betyr at karbonet aldri blir borte, men det flyttes </a:t>
            </a:r>
            <a:r>
              <a:rPr lang="nb-NO" sz="2200" dirty="0" smtClean="0"/>
              <a:t>fra </a:t>
            </a:r>
            <a:r>
              <a:rPr lang="nb-NO" sz="2200" dirty="0"/>
              <a:t>forbindelse til forbindelse i ulike </a:t>
            </a:r>
            <a:r>
              <a:rPr lang="nb-NO" sz="2200" dirty="0" smtClean="0"/>
              <a:t>kretsløp</a:t>
            </a:r>
            <a:r>
              <a:rPr lang="nb-NO" sz="2200" dirty="0"/>
              <a:t>.</a:t>
            </a:r>
            <a:endParaRPr lang="nb-NO" sz="2200" dirty="0" smtClean="0"/>
          </a:p>
          <a:p>
            <a:endParaRPr lang="nb-NO" sz="2200" dirty="0"/>
          </a:p>
          <a:p>
            <a:pPr marL="0" indent="0">
              <a:buNone/>
            </a:pPr>
            <a:endParaRPr lang="nb-NO" sz="2200" dirty="0"/>
          </a:p>
        </p:txBody>
      </p:sp>
    </p:spTree>
    <p:extLst>
      <p:ext uri="{BB962C8B-B14F-4D97-AF65-F5344CB8AC3E}">
        <p14:creationId xmlns:p14="http://schemas.microsoft.com/office/powerpoint/2010/main" val="3137055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Lese og gjenfortelle</a:t>
            </a:r>
            <a:endParaRPr lang="nb-NO" dirty="0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8"/>
          <a:stretch/>
        </p:blipFill>
        <p:spPr>
          <a:xfrm>
            <a:off x="801545" y="1883120"/>
            <a:ext cx="2941750" cy="407406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Bild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642" y="1883120"/>
            <a:ext cx="2879002" cy="407133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96938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n-NO" dirty="0" err="1" smtClean="0"/>
              <a:t>Forbrenningsreaksjoner</a:t>
            </a:r>
            <a:endParaRPr lang="nn-NO" dirty="0"/>
          </a:p>
        </p:txBody>
      </p:sp>
      <p:sp>
        <p:nvSpPr>
          <p:cNvPr id="14" name="TextBox 13"/>
          <p:cNvSpPr txBox="1"/>
          <p:nvPr/>
        </p:nvSpPr>
        <p:spPr>
          <a:xfrm>
            <a:off x="762001" y="2016910"/>
            <a:ext cx="27462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n-NO" dirty="0" err="1" smtClean="0"/>
              <a:t>Celleånding</a:t>
            </a:r>
            <a:r>
              <a:rPr lang="nn-NO" dirty="0" smtClean="0"/>
              <a:t> gir alle levende </a:t>
            </a:r>
            <a:r>
              <a:rPr lang="nn-NO" dirty="0" err="1" smtClean="0"/>
              <a:t>organismer</a:t>
            </a:r>
            <a:r>
              <a:rPr lang="nn-NO" dirty="0" smtClean="0"/>
              <a:t> energi til å leve.</a:t>
            </a:r>
            <a:endParaRPr lang="nn-NO" dirty="0"/>
          </a:p>
        </p:txBody>
      </p:sp>
      <p:sp>
        <p:nvSpPr>
          <p:cNvPr id="15" name="TextBox 14"/>
          <p:cNvSpPr txBox="1"/>
          <p:nvPr/>
        </p:nvSpPr>
        <p:spPr>
          <a:xfrm>
            <a:off x="260864" y="4333756"/>
            <a:ext cx="25262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n-NO" dirty="0" smtClean="0"/>
              <a:t>Forbrenningsreaksjon </a:t>
            </a:r>
            <a:r>
              <a:rPr lang="nn-NO" dirty="0"/>
              <a:t>i </a:t>
            </a:r>
            <a:r>
              <a:rPr lang="nn-NO" dirty="0" smtClean="0"/>
              <a:t>bilmotoren gir bensinbilen energi til å </a:t>
            </a:r>
            <a:r>
              <a:rPr lang="nn-NO" dirty="0"/>
              <a:t>bevege </a:t>
            </a:r>
            <a:r>
              <a:rPr lang="nn-NO" dirty="0" smtClean="0"/>
              <a:t>seg.</a:t>
            </a:r>
            <a:endParaRPr lang="nn-NO" dirty="0"/>
          </a:p>
        </p:txBody>
      </p:sp>
      <p:sp>
        <p:nvSpPr>
          <p:cNvPr id="16" name="TextBox 15"/>
          <p:cNvSpPr txBox="1"/>
          <p:nvPr/>
        </p:nvSpPr>
        <p:spPr>
          <a:xfrm>
            <a:off x="6779082" y="3475415"/>
            <a:ext cx="23002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n-NO" dirty="0" smtClean="0"/>
              <a:t>Forbrenningsreaksjon i bålet gir energi i form av varme.</a:t>
            </a:r>
            <a:endParaRPr lang="nn-NO" dirty="0"/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463357" y="5788644"/>
            <a:ext cx="8217286" cy="500359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nn-NO" sz="2200" dirty="0"/>
              <a:t>Forbrenning er felles for bilmotoren, levende </a:t>
            </a:r>
            <a:r>
              <a:rPr lang="nn-NO" sz="2200" dirty="0" err="1"/>
              <a:t>organismer</a:t>
            </a:r>
            <a:r>
              <a:rPr lang="nn-NO" sz="2200" dirty="0"/>
              <a:t> og bålet.</a:t>
            </a: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44763469"/>
              </p:ext>
            </p:extLst>
          </p:nvPr>
        </p:nvGraphicFramePr>
        <p:xfrm>
          <a:off x="1524000" y="1516252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943328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Det raske og det langsomme kretsløpet</a:t>
            </a:r>
            <a:endParaRPr lang="nb-NO" dirty="0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516" y="1946054"/>
            <a:ext cx="6846616" cy="411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316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Oppdraget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628650" y="1825625"/>
            <a:ext cx="278511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sz="2200" dirty="0" smtClean="0"/>
              <a:t>Hva vet dere nå som kan hjelpe dere med å løse oppdraget?</a:t>
            </a:r>
            <a:endParaRPr lang="nb-NO" sz="2200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500912" y="243840"/>
            <a:ext cx="5419076" cy="636141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nb-NO" smtClean="0"/>
          </a:p>
          <a:p>
            <a:endParaRPr lang="nb-NO" dirty="0"/>
          </a:p>
        </p:txBody>
      </p:sp>
      <p:pic>
        <p:nvPicPr>
          <p:cNvPr id="9" name="Bild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7" t="4629" r="10833" b="36403"/>
          <a:stretch/>
        </p:blipFill>
        <p:spPr>
          <a:xfrm>
            <a:off x="3564453" y="592183"/>
            <a:ext cx="5350478" cy="560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878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28650" y="708902"/>
            <a:ext cx="7886700" cy="1325563"/>
          </a:xfrm>
        </p:spPr>
        <p:txBody>
          <a:bodyPr/>
          <a:lstStyle/>
          <a:p>
            <a:r>
              <a:rPr lang="nb-NO" dirty="0" smtClean="0"/>
              <a:t>Økt 4:</a:t>
            </a:r>
            <a:br>
              <a:rPr lang="nb-NO" dirty="0" smtClean="0"/>
            </a:br>
            <a:r>
              <a:rPr lang="nb-NO" dirty="0" smtClean="0"/>
              <a:t>Ulike tiltak</a:t>
            </a:r>
            <a:endParaRPr lang="nb-NO" dirty="0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6205" y="708902"/>
            <a:ext cx="3841304" cy="5121742"/>
          </a:xfrm>
        </p:spPr>
      </p:pic>
    </p:spTree>
    <p:extLst>
      <p:ext uri="{BB962C8B-B14F-4D97-AF65-F5344CB8AC3E}">
        <p14:creationId xmlns:p14="http://schemas.microsoft.com/office/powerpoint/2010/main" val="2285480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Nøkkelsetninger</a:t>
            </a:r>
            <a:endParaRPr lang="nb-NO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b-NO" sz="2200" dirty="0" smtClean="0"/>
              <a:t>Forbrenningsreaksjoner er reaksjoner med oksygen som frigjør </a:t>
            </a:r>
            <a:r>
              <a:rPr lang="nb-NO" sz="2200" dirty="0"/>
              <a:t>energi</a:t>
            </a:r>
            <a:r>
              <a:rPr lang="nb-NO" sz="2200" dirty="0" smtClean="0"/>
              <a:t>. </a:t>
            </a:r>
          </a:p>
          <a:p>
            <a:r>
              <a:rPr lang="nb-NO" sz="2200" dirty="0" smtClean="0"/>
              <a:t>Stoff som forbrennes er ofte karbonforbindelser, for eksempel ved, bensin eller glukose. </a:t>
            </a:r>
          </a:p>
          <a:p>
            <a:r>
              <a:rPr lang="nb-NO" sz="2200" dirty="0" smtClean="0"/>
              <a:t>Når karbonforbindelser forbrennes, frigjøres </a:t>
            </a:r>
            <a:r>
              <a:rPr lang="nb-NO" sz="2200" dirty="0"/>
              <a:t>energi samtidig som det </a:t>
            </a:r>
            <a:r>
              <a:rPr lang="nb-NO" sz="2200" dirty="0" smtClean="0"/>
              <a:t>frigjøres </a:t>
            </a:r>
            <a:r>
              <a:rPr lang="nb-NO" sz="2200" dirty="0"/>
              <a:t>karbondioksid til atmosfæren. </a:t>
            </a:r>
            <a:endParaRPr lang="nb-NO" sz="2200" dirty="0" smtClean="0"/>
          </a:p>
          <a:p>
            <a:r>
              <a:rPr lang="nb-NO" sz="2200" dirty="0"/>
              <a:t>Mennesker slipper ut karbon fra lagre i det langsomme kretsløpet mye raskere enn naturen tar det tilbake til lagrene. Det fører til at mengden karbondioksid i atmosfæren øker.</a:t>
            </a:r>
          </a:p>
          <a:p>
            <a:endParaRPr lang="nb-NO" sz="2200" dirty="0"/>
          </a:p>
          <a:p>
            <a:endParaRPr lang="nb-NO" sz="2200" dirty="0" smtClean="0"/>
          </a:p>
        </p:txBody>
      </p:sp>
    </p:spTree>
    <p:extLst>
      <p:ext uri="{BB962C8B-B14F-4D97-AF65-F5344CB8AC3E}">
        <p14:creationId xmlns:p14="http://schemas.microsoft.com/office/powerpoint/2010/main" val="1607781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Tenk-par-del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b-NO" sz="2200" dirty="0" smtClean="0"/>
              <a:t>Hvilke tiltak kjenner dere til som kan ta vekk karbondioksid fra atmosfæren?</a:t>
            </a:r>
          </a:p>
          <a:p>
            <a:r>
              <a:rPr lang="nb-NO" sz="2200" dirty="0" smtClean="0"/>
              <a:t>Filmer om ulike tiltak: </a:t>
            </a:r>
            <a:r>
              <a:rPr lang="nb-NO" sz="2200" dirty="0"/>
              <a:t>Hvordan flytter karbon seg i </a:t>
            </a:r>
            <a:r>
              <a:rPr lang="nb-NO" sz="2200" dirty="0" smtClean="0"/>
              <a:t>tiltaket</a:t>
            </a:r>
            <a:r>
              <a:rPr lang="nb-NO" sz="2200" dirty="0"/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3630948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Oppdrag: </a:t>
            </a:r>
            <a:r>
              <a:rPr lang="nb-NO" dirty="0"/>
              <a:t>Hva bør Norge satse på?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10528"/>
            <a:ext cx="4199382" cy="4666435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endParaRPr lang="nb-NO" dirty="0" smtClean="0"/>
          </a:p>
          <a:p>
            <a:endParaRPr lang="nb-NO" dirty="0"/>
          </a:p>
        </p:txBody>
      </p:sp>
      <p:pic>
        <p:nvPicPr>
          <p:cNvPr id="5" name="Bilde 3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9083" y="2539361"/>
            <a:ext cx="3886200" cy="2368153"/>
          </a:xfrm>
          <a:prstGeom prst="rect">
            <a:avLst/>
          </a:prstGeom>
        </p:spPr>
      </p:pic>
      <p:pic>
        <p:nvPicPr>
          <p:cNvPr id="7" name="Bild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3" t="4629" r="10427" b="36403"/>
          <a:stretch/>
        </p:blipFill>
        <p:spPr>
          <a:xfrm>
            <a:off x="701964" y="1599605"/>
            <a:ext cx="4017818" cy="4089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16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Karbonfangst og </a:t>
            </a:r>
            <a:r>
              <a:rPr lang="nb-NO" dirty="0" smtClean="0"/>
              <a:t>-lagring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628650" y="1825625"/>
            <a:ext cx="4338371" cy="4351338"/>
          </a:xfrm>
        </p:spPr>
        <p:txBody>
          <a:bodyPr>
            <a:normAutofit/>
          </a:bodyPr>
          <a:lstStyle/>
          <a:p>
            <a:r>
              <a:rPr lang="nb-NO" sz="2200" dirty="0" smtClean="0"/>
              <a:t>Film: «Fortum </a:t>
            </a:r>
            <a:r>
              <a:rPr lang="nb-NO" sz="2200" dirty="0"/>
              <a:t>og Oslo kommunes prosjekt for karbonfangst og lagring (CCS</a:t>
            </a:r>
            <a:r>
              <a:rPr lang="nb-NO" sz="2200" dirty="0" smtClean="0"/>
              <a:t>)»</a:t>
            </a:r>
          </a:p>
          <a:p>
            <a:r>
              <a:rPr lang="nb-NO" sz="2200" dirty="0" smtClean="0"/>
              <a:t>Tenk-par-del: Hvordan </a:t>
            </a:r>
            <a:r>
              <a:rPr lang="nb-NO" sz="2200" dirty="0"/>
              <a:t>flytter karbon seg i dette tiltaket? Hvor tas det karbon fra og hvor ender karbonet opp? </a:t>
            </a:r>
            <a:endParaRPr lang="nb-NO" sz="2200" dirty="0" smtClean="0"/>
          </a:p>
          <a:p>
            <a:endParaRPr lang="nb-NO" sz="2200" dirty="0"/>
          </a:p>
          <a:p>
            <a:endParaRPr lang="nb-NO" sz="2200" dirty="0"/>
          </a:p>
          <a:p>
            <a:endParaRPr lang="nn-NO" sz="2200" dirty="0"/>
          </a:p>
          <a:p>
            <a:endParaRPr lang="nb-NO" sz="2200" dirty="0"/>
          </a:p>
        </p:txBody>
      </p:sp>
      <p:pic>
        <p:nvPicPr>
          <p:cNvPr id="4" name="Bilde 3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7021" y="1818189"/>
            <a:ext cx="3873944" cy="2183105"/>
          </a:xfrm>
          <a:prstGeom prst="rect">
            <a:avLst/>
          </a:prstGeom>
        </p:spPr>
      </p:pic>
      <p:sp>
        <p:nvSpPr>
          <p:cNvPr id="5" name="Rektangel 4"/>
          <p:cNvSpPr/>
          <p:nvPr/>
        </p:nvSpPr>
        <p:spPr>
          <a:xfrm>
            <a:off x="4875581" y="4008730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b-NO" sz="1200" dirty="0">
                <a:hlinkClick r:id="rId2"/>
              </a:rPr>
              <a:t>https://</a:t>
            </a:r>
            <a:r>
              <a:rPr lang="nb-NO" sz="1200" dirty="0" smtClean="0">
                <a:hlinkClick r:id="rId2"/>
              </a:rPr>
              <a:t>www.youtube.com/watch?v=OGZrJsBZKgI</a:t>
            </a:r>
            <a:r>
              <a:rPr lang="nb-NO" sz="1200" dirty="0" smtClean="0"/>
              <a:t> </a:t>
            </a:r>
            <a:endParaRPr lang="nb-NO" sz="1200" dirty="0"/>
          </a:p>
        </p:txBody>
      </p:sp>
    </p:spTree>
    <p:extLst>
      <p:ext uri="{BB962C8B-B14F-4D97-AF65-F5344CB8AC3E}">
        <p14:creationId xmlns:p14="http://schemas.microsoft.com/office/powerpoint/2010/main" val="1257870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 smtClean="0"/>
              <a:t>Biokull</a:t>
            </a:r>
            <a:r>
              <a:rPr lang="nb-NO" dirty="0" smtClean="0"/>
              <a:t> i jord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628650" y="1825625"/>
            <a:ext cx="4184752" cy="4351338"/>
          </a:xfrm>
        </p:spPr>
        <p:txBody>
          <a:bodyPr>
            <a:normAutofit/>
          </a:bodyPr>
          <a:lstStyle/>
          <a:p>
            <a:r>
              <a:rPr lang="nb-NO" sz="2200" dirty="0" smtClean="0"/>
              <a:t>Film: «Bedre </a:t>
            </a:r>
            <a:r>
              <a:rPr lang="nb-NO" sz="2200" dirty="0"/>
              <a:t>matjord med </a:t>
            </a:r>
            <a:r>
              <a:rPr lang="nb-NO" sz="2200" dirty="0" err="1"/>
              <a:t>biokull</a:t>
            </a:r>
            <a:r>
              <a:rPr lang="nb-NO" sz="2200" dirty="0" smtClean="0"/>
              <a:t>»</a:t>
            </a:r>
            <a:endParaRPr lang="nb-NO" sz="2200" u="sng" dirty="0" smtClean="0"/>
          </a:p>
          <a:p>
            <a:r>
              <a:rPr lang="nb-NO" sz="2200" dirty="0"/>
              <a:t>Tenk-par-del: </a:t>
            </a:r>
            <a:r>
              <a:rPr lang="nb-NO" sz="2200" dirty="0" smtClean="0"/>
              <a:t>Hvordan </a:t>
            </a:r>
            <a:r>
              <a:rPr lang="nb-NO" sz="2200" dirty="0"/>
              <a:t>flytter karbon seg i dette tiltaket? Hvor tas det karbon fra og hvor ender karbonet opp? </a:t>
            </a:r>
            <a:endParaRPr lang="nb-NO" sz="2200" dirty="0" smtClean="0"/>
          </a:p>
          <a:p>
            <a:endParaRPr lang="nb-NO" sz="2200" dirty="0"/>
          </a:p>
          <a:p>
            <a:endParaRPr lang="nb-NO" sz="2200" u="sng" dirty="0" smtClean="0"/>
          </a:p>
        </p:txBody>
      </p:sp>
      <p:pic>
        <p:nvPicPr>
          <p:cNvPr id="4" name="Bilde 3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3708" y="1690689"/>
            <a:ext cx="3791414" cy="2164010"/>
          </a:xfrm>
          <a:prstGeom prst="rect">
            <a:avLst/>
          </a:prstGeom>
        </p:spPr>
      </p:pic>
      <p:sp>
        <p:nvSpPr>
          <p:cNvPr id="5" name="Rektangel 4"/>
          <p:cNvSpPr/>
          <p:nvPr/>
        </p:nvSpPr>
        <p:spPr>
          <a:xfrm>
            <a:off x="4868266" y="3854699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b-NO" sz="1200" dirty="0">
                <a:hlinkClick r:id="rId2"/>
              </a:rPr>
              <a:t>https://</a:t>
            </a:r>
            <a:r>
              <a:rPr lang="nb-NO" sz="1200" dirty="0" smtClean="0">
                <a:hlinkClick r:id="rId2"/>
              </a:rPr>
              <a:t>www.youtube.com/watch?v=ibPcxG2ULkU</a:t>
            </a:r>
            <a:r>
              <a:rPr lang="nb-NO" sz="1200" dirty="0" smtClean="0"/>
              <a:t> </a:t>
            </a:r>
            <a:endParaRPr lang="nb-NO" sz="1200" dirty="0"/>
          </a:p>
        </p:txBody>
      </p:sp>
    </p:spTree>
    <p:extLst>
      <p:ext uri="{BB962C8B-B14F-4D97-AF65-F5344CB8AC3E}">
        <p14:creationId xmlns:p14="http://schemas.microsoft.com/office/powerpoint/2010/main" val="962083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/>
              <a:t>B</a:t>
            </a:r>
            <a:r>
              <a:rPr lang="nb-NO" dirty="0" smtClean="0"/>
              <a:t>evaring/dyrking </a:t>
            </a:r>
            <a:r>
              <a:rPr lang="nb-NO" dirty="0"/>
              <a:t>av skog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628650" y="1825625"/>
            <a:ext cx="3892144" cy="4351338"/>
          </a:xfrm>
        </p:spPr>
        <p:txBody>
          <a:bodyPr>
            <a:normAutofit/>
          </a:bodyPr>
          <a:lstStyle/>
          <a:p>
            <a:r>
              <a:rPr lang="nb-NO" sz="2200" dirty="0"/>
              <a:t>«Bruk eller vern – hva skal vi gjøre med skogen?» </a:t>
            </a:r>
          </a:p>
          <a:p>
            <a:r>
              <a:rPr lang="nb-NO" sz="2200" dirty="0" smtClean="0"/>
              <a:t>Tenk-par-del</a:t>
            </a:r>
            <a:r>
              <a:rPr lang="nb-NO" sz="2200" dirty="0"/>
              <a:t>: Hvordan flytter karbon seg i dette tiltaket? Hvor tas det karbon fra og hvor ender karbonet opp? </a:t>
            </a:r>
            <a:endParaRPr lang="nb-NO" sz="2200" dirty="0" smtClean="0"/>
          </a:p>
          <a:p>
            <a:endParaRPr lang="nb-NO" sz="2200" dirty="0"/>
          </a:p>
        </p:txBody>
      </p:sp>
      <p:pic>
        <p:nvPicPr>
          <p:cNvPr id="5" name="Bilde 4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2195" y="1825625"/>
            <a:ext cx="3974828" cy="2260800"/>
          </a:xfrm>
          <a:prstGeom prst="rect">
            <a:avLst/>
          </a:prstGeom>
        </p:spPr>
      </p:pic>
      <p:sp>
        <p:nvSpPr>
          <p:cNvPr id="4" name="Rektangel 3"/>
          <p:cNvSpPr/>
          <p:nvPr/>
        </p:nvSpPr>
        <p:spPr>
          <a:xfrm>
            <a:off x="4685386" y="4151909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b-NO" sz="1200" dirty="0">
                <a:hlinkClick r:id="rId2"/>
              </a:rPr>
              <a:t>https://</a:t>
            </a:r>
            <a:r>
              <a:rPr lang="nb-NO" sz="1200" dirty="0" smtClean="0">
                <a:hlinkClick r:id="rId2"/>
              </a:rPr>
              <a:t>www.youtube.com/watch?v=jzis52QZmsI&amp;feature=emb_title</a:t>
            </a:r>
            <a:r>
              <a:rPr lang="nb-NO" sz="1200" dirty="0" smtClean="0"/>
              <a:t> </a:t>
            </a:r>
            <a:endParaRPr lang="nb-NO" sz="1200" dirty="0"/>
          </a:p>
        </p:txBody>
      </p:sp>
    </p:spTree>
    <p:extLst>
      <p:ext uri="{BB962C8B-B14F-4D97-AF65-F5344CB8AC3E}">
        <p14:creationId xmlns:p14="http://schemas.microsoft.com/office/powerpoint/2010/main" val="1026499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 smtClean="0"/>
              <a:t>Biodrivstoff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628650" y="1825625"/>
            <a:ext cx="3482492" cy="4351338"/>
          </a:xfrm>
        </p:spPr>
        <p:txBody>
          <a:bodyPr>
            <a:normAutofit/>
          </a:bodyPr>
          <a:lstStyle/>
          <a:p>
            <a:r>
              <a:rPr lang="nb-NO" sz="2200" dirty="0" smtClean="0"/>
              <a:t>Film: «Hva </a:t>
            </a:r>
            <a:r>
              <a:rPr lang="nb-NO" sz="2200" dirty="0"/>
              <a:t>er biodrivstoff» </a:t>
            </a:r>
            <a:r>
              <a:rPr lang="nb-NO" sz="2200" u="sng" dirty="0" smtClean="0"/>
              <a:t>(</a:t>
            </a:r>
            <a:r>
              <a:rPr lang="nb-NO" sz="2200" dirty="0" smtClean="0"/>
              <a:t>Tide Buss)</a:t>
            </a:r>
          </a:p>
          <a:p>
            <a:r>
              <a:rPr lang="nb-NO" sz="2200" dirty="0" smtClean="0"/>
              <a:t>Tenk-par-del</a:t>
            </a:r>
            <a:r>
              <a:rPr lang="nb-NO" sz="2200" dirty="0"/>
              <a:t>: Hvordan flytter karbon seg i dette tiltaket? Hvor tas det karbon fra og hvor ender karbonet opp? </a:t>
            </a:r>
          </a:p>
          <a:p>
            <a:endParaRPr lang="nb-NO" sz="2200" dirty="0"/>
          </a:p>
        </p:txBody>
      </p:sp>
      <p:pic>
        <p:nvPicPr>
          <p:cNvPr id="4" name="Bilde 3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1142" y="1901227"/>
            <a:ext cx="4527940" cy="2566658"/>
          </a:xfrm>
          <a:prstGeom prst="rect">
            <a:avLst/>
          </a:prstGeom>
        </p:spPr>
      </p:pic>
      <p:sp>
        <p:nvSpPr>
          <p:cNvPr id="5" name="Rektangel 4"/>
          <p:cNvSpPr/>
          <p:nvPr/>
        </p:nvSpPr>
        <p:spPr>
          <a:xfrm>
            <a:off x="4019702" y="4543487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b-NO" sz="1200" dirty="0">
                <a:hlinkClick r:id="rId2"/>
              </a:rPr>
              <a:t>https://</a:t>
            </a:r>
            <a:r>
              <a:rPr lang="nb-NO" sz="1200" dirty="0" smtClean="0">
                <a:hlinkClick r:id="rId2"/>
              </a:rPr>
              <a:t>www.youtube.com/watch?v=ePgdysF78PU</a:t>
            </a:r>
            <a:r>
              <a:rPr lang="nb-NO" sz="1200" dirty="0" smtClean="0"/>
              <a:t> </a:t>
            </a:r>
            <a:endParaRPr lang="nb-NO" sz="1200" dirty="0"/>
          </a:p>
        </p:txBody>
      </p:sp>
    </p:spTree>
    <p:extLst>
      <p:ext uri="{BB962C8B-B14F-4D97-AF65-F5344CB8AC3E}">
        <p14:creationId xmlns:p14="http://schemas.microsoft.com/office/powerpoint/2010/main" val="2871608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Bevare myr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628650" y="1825625"/>
            <a:ext cx="3499730" cy="4351338"/>
          </a:xfrm>
        </p:spPr>
        <p:txBody>
          <a:bodyPr>
            <a:normAutofit/>
          </a:bodyPr>
          <a:lstStyle/>
          <a:p>
            <a:r>
              <a:rPr lang="nb-NO" sz="2200" dirty="0" smtClean="0"/>
              <a:t>Film: «Myra </a:t>
            </a:r>
            <a:r>
              <a:rPr lang="nb-NO" sz="2200" dirty="0"/>
              <a:t>er et enormt karbonlager</a:t>
            </a:r>
            <a:r>
              <a:rPr lang="nb-NO" sz="2200" dirty="0" smtClean="0"/>
              <a:t>!» (</a:t>
            </a:r>
            <a:r>
              <a:rPr lang="nb-NO" sz="2200" dirty="0" err="1" smtClean="0"/>
              <a:t>Sabima</a:t>
            </a:r>
            <a:r>
              <a:rPr lang="nb-NO" sz="2200" dirty="0" smtClean="0"/>
              <a:t>)</a:t>
            </a:r>
          </a:p>
          <a:p>
            <a:r>
              <a:rPr lang="nb-NO" sz="2200" dirty="0"/>
              <a:t>Tenk-par-del: Hvordan flytter karbon seg i dette tiltaket? Hvor tas det karbon fra og hvor ender karbonet opp? </a:t>
            </a:r>
          </a:p>
          <a:p>
            <a:endParaRPr lang="nb-NO" sz="2200" dirty="0"/>
          </a:p>
          <a:p>
            <a:endParaRPr lang="nb-NO" sz="2200" dirty="0" smtClean="0"/>
          </a:p>
        </p:txBody>
      </p:sp>
      <p:pic>
        <p:nvPicPr>
          <p:cNvPr id="4" name="Bilde 3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6862" y="1955549"/>
            <a:ext cx="4115692" cy="2331266"/>
          </a:xfrm>
          <a:prstGeom prst="rect">
            <a:avLst/>
          </a:prstGeom>
        </p:spPr>
      </p:pic>
      <p:sp>
        <p:nvSpPr>
          <p:cNvPr id="5" name="Rektangel 4"/>
          <p:cNvSpPr/>
          <p:nvPr/>
        </p:nvSpPr>
        <p:spPr>
          <a:xfrm>
            <a:off x="4392778" y="4349419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b-NO" sz="1200" dirty="0">
                <a:hlinkClick r:id="rId2"/>
              </a:rPr>
              <a:t>https://</a:t>
            </a:r>
            <a:r>
              <a:rPr lang="nb-NO" sz="1200" dirty="0" smtClean="0">
                <a:hlinkClick r:id="rId2"/>
              </a:rPr>
              <a:t>www.youtube.com/watch?v=eRoCgSJvTnc</a:t>
            </a:r>
            <a:r>
              <a:rPr lang="nb-NO" sz="1200" dirty="0" smtClean="0"/>
              <a:t> </a:t>
            </a:r>
            <a:endParaRPr lang="nb-NO" sz="1200" dirty="0"/>
          </a:p>
        </p:txBody>
      </p:sp>
    </p:spTree>
    <p:extLst>
      <p:ext uri="{BB962C8B-B14F-4D97-AF65-F5344CB8AC3E}">
        <p14:creationId xmlns:p14="http://schemas.microsoft.com/office/powerpoint/2010/main" val="3164833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Oppdraget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628650" y="1825625"/>
            <a:ext cx="278511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sz="2200" dirty="0" smtClean="0"/>
              <a:t>Hva vet dere nå som kan hjelpe dere med å løse oppdraget?</a:t>
            </a:r>
            <a:endParaRPr lang="nb-NO" sz="2200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500912" y="243840"/>
            <a:ext cx="5419076" cy="636141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nb-NO" smtClean="0"/>
          </a:p>
          <a:p>
            <a:endParaRPr lang="nb-NO" dirty="0"/>
          </a:p>
        </p:txBody>
      </p:sp>
      <p:pic>
        <p:nvPicPr>
          <p:cNvPr id="9" name="Bild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7" t="4629" r="10833" b="36403"/>
          <a:stretch/>
        </p:blipFill>
        <p:spPr>
          <a:xfrm>
            <a:off x="3564453" y="592183"/>
            <a:ext cx="5350478" cy="560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600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Økt 5: </a:t>
            </a:r>
            <a:br>
              <a:rPr lang="nb-NO" dirty="0" smtClean="0"/>
            </a:br>
            <a:r>
              <a:rPr lang="nb-NO" dirty="0" smtClean="0"/>
              <a:t>Forbered presentasjon om tiltak</a:t>
            </a:r>
            <a:endParaRPr lang="nb-NO" dirty="0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73" y="1849180"/>
            <a:ext cx="7360853" cy="4304227"/>
          </a:xfrm>
        </p:spPr>
      </p:pic>
    </p:spTree>
    <p:extLst>
      <p:ext uri="{BB962C8B-B14F-4D97-AF65-F5344CB8AC3E}">
        <p14:creationId xmlns:p14="http://schemas.microsoft.com/office/powerpoint/2010/main" val="2087172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Forslag til måter å presentere på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b-NO" sz="2200" dirty="0" smtClean="0"/>
              <a:t>Leserinnlegg i avisa</a:t>
            </a:r>
          </a:p>
          <a:p>
            <a:r>
              <a:rPr lang="nb-NO" sz="2200" dirty="0" smtClean="0"/>
              <a:t>Film på </a:t>
            </a:r>
            <a:r>
              <a:rPr lang="nb-NO" sz="2200" smtClean="0"/>
              <a:t>egnet plattform</a:t>
            </a:r>
            <a:endParaRPr lang="nb-NO" sz="2200" dirty="0" smtClean="0"/>
          </a:p>
          <a:p>
            <a:r>
              <a:rPr lang="nb-NO" sz="2200" dirty="0" smtClean="0"/>
              <a:t>Appell foran politikere</a:t>
            </a:r>
          </a:p>
          <a:p>
            <a:r>
              <a:rPr lang="nb-NO" sz="2200" dirty="0" smtClean="0"/>
              <a:t>…</a:t>
            </a:r>
            <a:endParaRPr lang="nb-NO" sz="2200" dirty="0"/>
          </a:p>
        </p:txBody>
      </p:sp>
    </p:spTree>
    <p:extLst>
      <p:ext uri="{BB962C8B-B14F-4D97-AF65-F5344CB8AC3E}">
        <p14:creationId xmlns:p14="http://schemas.microsoft.com/office/powerpoint/2010/main" val="1763395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/>
              <a:t>Presentasjonen skal </a:t>
            </a:r>
            <a:r>
              <a:rPr lang="nb-NO" dirty="0" smtClean="0"/>
              <a:t>inneholde: 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nb-NO" sz="2200" dirty="0" smtClean="0"/>
              <a:t>forklaring </a:t>
            </a:r>
            <a:r>
              <a:rPr lang="nb-NO" sz="2200" dirty="0"/>
              <a:t>på hvordan karbonet beveger seg mellom ulike deler av karbonkretsløpet i </a:t>
            </a:r>
            <a:r>
              <a:rPr lang="nb-NO" sz="2200" dirty="0" smtClean="0"/>
              <a:t>tiltaket </a:t>
            </a:r>
            <a:r>
              <a:rPr lang="nb-NO" sz="2200" dirty="0"/>
              <a:t>dere har valgt</a:t>
            </a:r>
          </a:p>
          <a:p>
            <a:pPr lvl="0"/>
            <a:r>
              <a:rPr lang="nb-NO" sz="2200" dirty="0"/>
              <a:t>forklaring på hvordan </a:t>
            </a:r>
            <a:r>
              <a:rPr lang="nb-NO" sz="2200" dirty="0" smtClean="0"/>
              <a:t>tiltaket </a:t>
            </a:r>
            <a:r>
              <a:rPr lang="nb-NO" sz="2200" dirty="0"/>
              <a:t>bidrar til å redusere eller stabilisere mengden karbondioksid i atmosfæren</a:t>
            </a:r>
          </a:p>
          <a:p>
            <a:pPr lvl="0"/>
            <a:r>
              <a:rPr lang="nb-NO" sz="2200" dirty="0"/>
              <a:t>begrunnelse for hvorfor dere har valgt </a:t>
            </a:r>
            <a:r>
              <a:rPr lang="nb-NO" sz="2200" dirty="0" smtClean="0"/>
              <a:t>dette tiltaket</a:t>
            </a:r>
            <a:endParaRPr lang="nb-NO" sz="2200" dirty="0"/>
          </a:p>
          <a:p>
            <a:pPr lvl="0"/>
            <a:r>
              <a:rPr lang="nb-NO" sz="2200" dirty="0"/>
              <a:t>vurdering av om </a:t>
            </a:r>
            <a:r>
              <a:rPr lang="nb-NO" sz="2200" dirty="0" smtClean="0"/>
              <a:t>tiltaket </a:t>
            </a:r>
            <a:r>
              <a:rPr lang="nb-NO" sz="2200" dirty="0"/>
              <a:t>er </a:t>
            </a:r>
            <a:r>
              <a:rPr lang="nb-NO" sz="2200" dirty="0" smtClean="0"/>
              <a:t>gjennomførbart </a:t>
            </a:r>
            <a:r>
              <a:rPr lang="nb-NO" sz="2200" dirty="0"/>
              <a:t>med tanke på økonomiske eller samfunnsmessige hensyn </a:t>
            </a:r>
          </a:p>
          <a:p>
            <a:endParaRPr lang="nb-NO" sz="2200" dirty="0"/>
          </a:p>
        </p:txBody>
      </p:sp>
    </p:spTree>
    <p:extLst>
      <p:ext uri="{BB962C8B-B14F-4D97-AF65-F5344CB8AC3E}">
        <p14:creationId xmlns:p14="http://schemas.microsoft.com/office/powerpoint/2010/main" val="2110644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Finn informasjon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lvl="0" indent="0">
              <a:buNone/>
            </a:pPr>
            <a:r>
              <a:rPr lang="nb-NO" sz="2200" dirty="0" smtClean="0"/>
              <a:t>Når dere leser en artikkel eller ser en film: </a:t>
            </a:r>
          </a:p>
          <a:p>
            <a:r>
              <a:rPr lang="nb-NO" sz="2200" dirty="0" smtClean="0"/>
              <a:t>Hvordan flytter karbon </a:t>
            </a:r>
            <a:r>
              <a:rPr lang="nb-NO" sz="2200" dirty="0"/>
              <a:t>seg i dette tiltaket? Hvor tas det karbon fra og hvor ender karbonet opp? </a:t>
            </a:r>
          </a:p>
          <a:p>
            <a:pPr lvl="0"/>
            <a:r>
              <a:rPr lang="nb-NO" sz="2200" dirty="0"/>
              <a:t>Hvilke fordeler og ulemper har tiltaket? </a:t>
            </a:r>
          </a:p>
          <a:p>
            <a:pPr lvl="0"/>
            <a:r>
              <a:rPr lang="nb-NO" sz="2200" dirty="0"/>
              <a:t>Noter ned ting dere blir usikre på, ord dere lurer på hva betyr og lignende underveis.</a:t>
            </a:r>
          </a:p>
          <a:p>
            <a:endParaRPr lang="nb-NO" sz="2200" dirty="0"/>
          </a:p>
        </p:txBody>
      </p:sp>
    </p:spTree>
    <p:extLst>
      <p:ext uri="{BB962C8B-B14F-4D97-AF65-F5344CB8AC3E}">
        <p14:creationId xmlns:p14="http://schemas.microsoft.com/office/powerpoint/2010/main" val="2756784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Hva vet vi om klimagasser?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628650" y="1825625"/>
            <a:ext cx="3682093" cy="4351338"/>
          </a:xfrm>
        </p:spPr>
        <p:txBody>
          <a:bodyPr>
            <a:normAutofit/>
          </a:bodyPr>
          <a:lstStyle/>
          <a:p>
            <a:pPr fontAlgn="base"/>
            <a:r>
              <a:rPr lang="nb-NO" sz="2200" dirty="0"/>
              <a:t>Drivhuseffekten: en naturlig prosess der gasser i atmosfæren bidrar til oppvarming av jorda</a:t>
            </a:r>
          </a:p>
          <a:p>
            <a:pPr fontAlgn="base"/>
            <a:r>
              <a:rPr lang="nb-NO" sz="2200" dirty="0"/>
              <a:t>Klimagasser: gasser som skaper drivhuseffekten. Eksempler: vanndamp, </a:t>
            </a:r>
            <a:r>
              <a:rPr lang="nb-NO" sz="2200" dirty="0" smtClean="0"/>
              <a:t>lystgass, karbondioksid </a:t>
            </a:r>
            <a:r>
              <a:rPr lang="nb-NO" sz="2200" dirty="0"/>
              <a:t>og </a:t>
            </a:r>
            <a:r>
              <a:rPr lang="nb-NO" sz="2200" dirty="0" smtClean="0"/>
              <a:t>metan</a:t>
            </a:r>
          </a:p>
          <a:p>
            <a:pPr fontAlgn="base"/>
            <a:r>
              <a:rPr lang="nb-NO" sz="2200" dirty="0" smtClean="0"/>
              <a:t>Økt mengde av klimagasser gir økt temperatur på jorda.</a:t>
            </a:r>
            <a:endParaRPr lang="nb-NO" sz="2200" dirty="0"/>
          </a:p>
          <a:p>
            <a:endParaRPr lang="nb-NO" sz="2200" dirty="0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825625"/>
            <a:ext cx="4153988" cy="2333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891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Økt 6: Presentere tiltak</a:t>
            </a:r>
            <a:endParaRPr lang="nb-NO" dirty="0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920" y="1690689"/>
            <a:ext cx="5852160" cy="3901440"/>
          </a:xfrm>
        </p:spPr>
      </p:pic>
    </p:spTree>
    <p:extLst>
      <p:ext uri="{BB962C8B-B14F-4D97-AF65-F5344CB8AC3E}">
        <p14:creationId xmlns:p14="http://schemas.microsoft.com/office/powerpoint/2010/main" val="2379611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/>
              <a:t>Presentasjonen skal </a:t>
            </a:r>
            <a:r>
              <a:rPr lang="nb-NO" dirty="0" smtClean="0"/>
              <a:t>inneholde: 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nb-NO" sz="2200" dirty="0" smtClean="0"/>
              <a:t>forklaring </a:t>
            </a:r>
            <a:r>
              <a:rPr lang="nb-NO" sz="2200" dirty="0"/>
              <a:t>på hvordan karbonet beveger seg mellom ulike deler av karbonkretsløpet i tiltakene dere har valgt</a:t>
            </a:r>
          </a:p>
          <a:p>
            <a:pPr lvl="0"/>
            <a:r>
              <a:rPr lang="nb-NO" sz="2200" dirty="0"/>
              <a:t>forklaring på hvordan tiltakene bidrar til å redusere eller stabilisere mengden karbondioksid i atmosfæren</a:t>
            </a:r>
          </a:p>
          <a:p>
            <a:pPr lvl="0"/>
            <a:r>
              <a:rPr lang="nb-NO" sz="2200" dirty="0"/>
              <a:t>begrunnelse for hvorfor dere har valgt disse tiltakene</a:t>
            </a:r>
          </a:p>
          <a:p>
            <a:pPr lvl="0"/>
            <a:r>
              <a:rPr lang="nb-NO" sz="2200" dirty="0"/>
              <a:t>vurdering av om tiltakene er gjennomførbare med tanke på økonomiske eller samfunnsmessige hensyn </a:t>
            </a:r>
          </a:p>
          <a:p>
            <a:endParaRPr lang="nb-NO" sz="2200" dirty="0"/>
          </a:p>
        </p:txBody>
      </p:sp>
    </p:spTree>
    <p:extLst>
      <p:ext uri="{BB962C8B-B14F-4D97-AF65-F5344CB8AC3E}">
        <p14:creationId xmlns:p14="http://schemas.microsoft.com/office/powerpoint/2010/main" val="686982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 err="1" smtClean="0"/>
              <a:t>Leseoppdrag</a:t>
            </a:r>
            <a:r>
              <a:rPr lang="nb-NO" dirty="0" smtClean="0"/>
              <a:t> 1</a:t>
            </a:r>
            <a:br>
              <a:rPr lang="nb-NO" dirty="0" smtClean="0"/>
            </a:br>
            <a:r>
              <a:rPr lang="nb-NO" sz="2700" i="1" dirty="0" smtClean="0"/>
              <a:t>«Karbon </a:t>
            </a:r>
            <a:r>
              <a:rPr lang="nb-NO" sz="2700" i="1" dirty="0"/>
              <a:t>gjør at vi lever – og kanskje at vi dør</a:t>
            </a:r>
            <a:r>
              <a:rPr lang="nb-NO" sz="2700" i="1" dirty="0" smtClean="0"/>
              <a:t>.»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lvl="0" indent="0">
              <a:buNone/>
            </a:pPr>
            <a:r>
              <a:rPr lang="nb-NO" sz="2200" b="1" dirty="0" smtClean="0"/>
              <a:t>Før lesing</a:t>
            </a:r>
            <a:r>
              <a:rPr lang="nb-NO" sz="2200" dirty="0" smtClean="0"/>
              <a:t>: </a:t>
            </a:r>
          </a:p>
          <a:p>
            <a:r>
              <a:rPr lang="nb-NO" sz="2200" dirty="0" smtClean="0"/>
              <a:t>Reflekter </a:t>
            </a:r>
            <a:r>
              <a:rPr lang="nb-NO" sz="2200" dirty="0"/>
              <a:t>over hva du tror overskriften «Karbon gjør at vi lever – og kanskje at vi dør» kan bety?</a:t>
            </a:r>
          </a:p>
          <a:p>
            <a:pPr marL="0" lvl="0" indent="0">
              <a:buNone/>
            </a:pPr>
            <a:r>
              <a:rPr lang="nb-NO" sz="2200" b="1" dirty="0" smtClean="0"/>
              <a:t>Under lesing</a:t>
            </a:r>
            <a:r>
              <a:rPr lang="nb-NO" sz="2200" dirty="0" smtClean="0"/>
              <a:t>: </a:t>
            </a:r>
          </a:p>
          <a:p>
            <a:r>
              <a:rPr lang="nb-NO" sz="2200" dirty="0" smtClean="0"/>
              <a:t>Les </a:t>
            </a:r>
            <a:r>
              <a:rPr lang="nb-NO" sz="2200" dirty="0"/>
              <a:t>hele teksten. Strek under den eller de opplysningene om karbon eller karbonforbindelser som overrasker deg mest. </a:t>
            </a:r>
          </a:p>
          <a:p>
            <a:pPr marL="0" lvl="0" indent="0">
              <a:buNone/>
            </a:pPr>
            <a:r>
              <a:rPr lang="nb-NO" sz="2200" b="1" dirty="0" smtClean="0"/>
              <a:t>Etter lesing</a:t>
            </a:r>
            <a:r>
              <a:rPr lang="nb-NO" sz="2200" dirty="0" smtClean="0"/>
              <a:t>: </a:t>
            </a:r>
          </a:p>
          <a:p>
            <a:r>
              <a:rPr lang="nb-NO" sz="2200" dirty="0" smtClean="0"/>
              <a:t>Diskuter </a:t>
            </a:r>
            <a:r>
              <a:rPr lang="nb-NO" sz="2200" dirty="0"/>
              <a:t>valgene </a:t>
            </a:r>
            <a:r>
              <a:rPr lang="nb-NO" sz="2200" dirty="0" smtClean="0"/>
              <a:t>deres i </a:t>
            </a:r>
            <a:r>
              <a:rPr lang="nb-NO" sz="2200" dirty="0" err="1" smtClean="0"/>
              <a:t>elevpar</a:t>
            </a:r>
            <a:r>
              <a:rPr lang="nb-NO" sz="2200" dirty="0" smtClean="0"/>
              <a:t>.</a:t>
            </a:r>
            <a:endParaRPr lang="nb-NO" sz="2200" dirty="0"/>
          </a:p>
          <a:p>
            <a:r>
              <a:rPr lang="nb-NO" sz="2200" dirty="0"/>
              <a:t>Del hovedpunktene fra diskusjonen med resten av klassen.</a:t>
            </a:r>
          </a:p>
          <a:p>
            <a:pPr marL="0" indent="0">
              <a:buNone/>
            </a:pPr>
            <a:endParaRPr lang="nb-NO" sz="2200" dirty="0"/>
          </a:p>
        </p:txBody>
      </p:sp>
    </p:spTree>
    <p:extLst>
      <p:ext uri="{BB962C8B-B14F-4D97-AF65-F5344CB8AC3E}">
        <p14:creationId xmlns:p14="http://schemas.microsoft.com/office/powerpoint/2010/main" val="1247797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Utdrag fra teksten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b-NO" sz="2200" dirty="0"/>
              <a:t>– </a:t>
            </a:r>
            <a:r>
              <a:rPr lang="nb-NO" sz="2200" i="1" dirty="0"/>
              <a:t>Det er fascinerende hvordan karbonet inngår i nesten alt som omgir oss – selv sykler. Der erstatter det lette karbonet de tunge­ metallrammene, og hva hadde dekkene vært uten karbon? I tillegg er karbon grunnlaget for plast, kjemikalier, ­</a:t>
            </a:r>
            <a:r>
              <a:rPr lang="nb-NO" sz="2200" i="1" dirty="0" err="1"/>
              <a:t>ultrasterke</a:t>
            </a:r>
            <a:r>
              <a:rPr lang="nb-NO" sz="2200" i="1" dirty="0"/>
              <a:t> fibre og mye annet. Det er ikke mye i dette laboratoriet som ikke inneholder karbon. Friedrich Konrad </a:t>
            </a:r>
            <a:r>
              <a:rPr lang="nb-NO" sz="2200" i="1" dirty="0" err="1"/>
              <a:t>Beilstein</a:t>
            </a:r>
            <a:r>
              <a:rPr lang="nb-NO" sz="2200" i="1" dirty="0"/>
              <a:t> begynte i 1881 å lage en oversikt over alle forbindelser der karbon inngår. Han var knapt ferdig med det første bindet før han måtte begynne å revidere, og til slutt gi opp. I dag inneholder databasen over 10 millioner forbindelser</a:t>
            </a:r>
            <a:r>
              <a:rPr lang="nb-NO" sz="2200" dirty="0" smtClean="0"/>
              <a:t>.</a:t>
            </a: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925" y="4706912"/>
            <a:ext cx="2920884" cy="1791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393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Sortere 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b-NO" sz="2200" dirty="0"/>
              <a:t>Sorter bildene etter om dere tror det viser noe som inneholder karbon eller ikke. </a:t>
            </a:r>
          </a:p>
          <a:p>
            <a:endParaRPr lang="nb-NO" sz="2200" dirty="0"/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617" y="2806338"/>
            <a:ext cx="4176410" cy="3087756"/>
          </a:xfrm>
          <a:prstGeom prst="rect">
            <a:avLst/>
          </a:prstGeom>
        </p:spPr>
      </p:pic>
      <p:pic>
        <p:nvPicPr>
          <p:cNvPr id="4" name="Bild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763002"/>
            <a:ext cx="4291356" cy="3174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582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 smtClean="0"/>
              <a:t>Leseoppdrag</a:t>
            </a:r>
            <a:r>
              <a:rPr lang="nb-NO" dirty="0" smtClean="0"/>
              <a:t> 2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nb-NO" sz="2200" dirty="0"/>
              <a:t>Når Hessen blir spurt «</a:t>
            </a:r>
            <a:r>
              <a:rPr lang="nb-NO" sz="2200" i="1" dirty="0"/>
              <a:t>Er karbonet en venn eller fiende?</a:t>
            </a:r>
            <a:r>
              <a:rPr lang="nb-NO" sz="2200" dirty="0"/>
              <a:t>» svarer han </a:t>
            </a:r>
            <a:r>
              <a:rPr lang="nb-NO" sz="2200" i="1" dirty="0"/>
              <a:t>«– Jeg vil si venn. Det er grunnlaget for alt liv, siden det er med og lager levelige forhold på planeten vår. [svaret fortsetter] …</a:t>
            </a:r>
            <a:r>
              <a:rPr lang="nb-NO" sz="2200" dirty="0"/>
              <a:t>» </a:t>
            </a:r>
          </a:p>
          <a:p>
            <a:r>
              <a:rPr lang="nb-NO" sz="2200" dirty="0" smtClean="0"/>
              <a:t>Les teksten en gang til </a:t>
            </a:r>
            <a:r>
              <a:rPr lang="nb-NO" sz="2200" dirty="0"/>
              <a:t>og strek under setninger som støtter påstanden «</a:t>
            </a:r>
            <a:r>
              <a:rPr lang="nb-NO" sz="2200" i="1" dirty="0"/>
              <a:t>Det er grunnlaget for alt liv, siden det er med og lager levelige forhold på planeten vår.»</a:t>
            </a:r>
            <a:endParaRPr lang="nb-NO" sz="2200" dirty="0"/>
          </a:p>
          <a:p>
            <a:pPr lvl="0"/>
            <a:r>
              <a:rPr lang="nb-NO" sz="2200" dirty="0"/>
              <a:t>Diskuter valgene </a:t>
            </a:r>
            <a:r>
              <a:rPr lang="nb-NO" sz="2200" dirty="0" smtClean="0"/>
              <a:t>deres i </a:t>
            </a:r>
            <a:r>
              <a:rPr lang="nb-NO" sz="2200" dirty="0" err="1" smtClean="0"/>
              <a:t>elevpar</a:t>
            </a:r>
            <a:r>
              <a:rPr lang="nb-NO" sz="2200" dirty="0" smtClean="0"/>
              <a:t>.</a:t>
            </a:r>
            <a:endParaRPr lang="nb-NO" sz="2200" dirty="0"/>
          </a:p>
          <a:p>
            <a:pPr lvl="0"/>
            <a:r>
              <a:rPr lang="nb-NO" sz="2200" dirty="0"/>
              <a:t>Del hovedpunktene fra diskusjonen med resten av klassen.</a:t>
            </a:r>
          </a:p>
          <a:p>
            <a:endParaRPr lang="nb-NO" sz="2200" dirty="0"/>
          </a:p>
        </p:txBody>
      </p:sp>
    </p:spTree>
    <p:extLst>
      <p:ext uri="{BB962C8B-B14F-4D97-AF65-F5344CB8AC3E}">
        <p14:creationId xmlns:p14="http://schemas.microsoft.com/office/powerpoint/2010/main" val="3642760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Oppdraget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628650" y="1825625"/>
            <a:ext cx="278511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sz="2200" dirty="0" smtClean="0"/>
              <a:t>Hva vet dere nå som kan hjelpe dere med å løse oppdraget?</a:t>
            </a:r>
            <a:endParaRPr lang="nb-NO" sz="2200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500912" y="243840"/>
            <a:ext cx="5419076" cy="636141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nb-NO" smtClean="0"/>
          </a:p>
          <a:p>
            <a:endParaRPr lang="nb-NO" dirty="0"/>
          </a:p>
        </p:txBody>
      </p:sp>
      <p:pic>
        <p:nvPicPr>
          <p:cNvPr id="9" name="Bild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7" t="4629" r="10833" b="36403"/>
          <a:stretch/>
        </p:blipFill>
        <p:spPr>
          <a:xfrm>
            <a:off x="3564453" y="592183"/>
            <a:ext cx="5350478" cy="560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890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ma">
  <a:themeElements>
    <a:clrScheme name="Office-t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32444</TotalTime>
  <Words>1419</Words>
  <Application>Microsoft Office PowerPoint</Application>
  <PresentationFormat>Skjermfremvisning (4:3)</PresentationFormat>
  <Paragraphs>148</Paragraphs>
  <Slides>41</Slides>
  <Notes>4</Notes>
  <HiddenSlides>0</HiddenSlides>
  <MMClips>0</MMClips>
  <ScaleCrop>false</ScaleCrop>
  <HeadingPairs>
    <vt:vector size="6" baseType="variant">
      <vt:variant>
        <vt:lpstr>Brukte skrifter</vt:lpstr>
      </vt:variant>
      <vt:variant>
        <vt:i4>4</vt:i4>
      </vt:variant>
      <vt:variant>
        <vt:lpstr>Tema</vt:lpstr>
      </vt:variant>
      <vt:variant>
        <vt:i4>2</vt:i4>
      </vt:variant>
      <vt:variant>
        <vt:lpstr>Lysbildetitler</vt:lpstr>
      </vt:variant>
      <vt:variant>
        <vt:i4>41</vt:i4>
      </vt:variant>
    </vt:vector>
  </HeadingPairs>
  <TitlesOfParts>
    <vt:vector size="47" baseType="lpstr">
      <vt:lpstr>Arial</vt:lpstr>
      <vt:lpstr>Arial Narrow</vt:lpstr>
      <vt:lpstr>Calibri</vt:lpstr>
      <vt:lpstr>Calibri Light</vt:lpstr>
      <vt:lpstr>Office-tema</vt:lpstr>
      <vt:lpstr>Office Theme</vt:lpstr>
      <vt:lpstr>Karbon </vt:lpstr>
      <vt:lpstr>Økt 1: Hvor finner vi karbon?</vt:lpstr>
      <vt:lpstr>Oppdrag: Hva bør Norge satse på?</vt:lpstr>
      <vt:lpstr>Hva vet vi om klimagasser?</vt:lpstr>
      <vt:lpstr>Leseoppdrag 1 «Karbon gjør at vi lever – og kanskje at vi dør.»</vt:lpstr>
      <vt:lpstr>Utdrag fra teksten</vt:lpstr>
      <vt:lpstr>Sortere </vt:lpstr>
      <vt:lpstr>Leseoppdrag 2</vt:lpstr>
      <vt:lpstr>Oppdraget</vt:lpstr>
      <vt:lpstr>Økt 2: Massebevaring  og det raske kretsløpet</vt:lpstr>
      <vt:lpstr>Nøkkelsetninger </vt:lpstr>
      <vt:lpstr>Hvordan kan et karbonatom fra et gresstrå havne i et eple?</vt:lpstr>
      <vt:lpstr>Ulike løyper:</vt:lpstr>
      <vt:lpstr>Fotosyntese og celleånding</vt:lpstr>
      <vt:lpstr>Hva skjer i løypa?</vt:lpstr>
      <vt:lpstr>Fotosyntesen</vt:lpstr>
      <vt:lpstr>Fotosyntesen</vt:lpstr>
      <vt:lpstr>Massebevaring</vt:lpstr>
      <vt:lpstr>Karbonets kretsløp</vt:lpstr>
      <vt:lpstr>Oppdraget</vt:lpstr>
      <vt:lpstr>Økt 3: Forbrenningsreaksjoner og det langsomme kretsløpet</vt:lpstr>
      <vt:lpstr>Nøkkelsetninger</vt:lpstr>
      <vt:lpstr>Lese og gjenfortelle</vt:lpstr>
      <vt:lpstr>Forbrenningsreaksjoner</vt:lpstr>
      <vt:lpstr>Det raske og det langsomme kretsløpet</vt:lpstr>
      <vt:lpstr>Oppdraget</vt:lpstr>
      <vt:lpstr>Økt 4: Ulike tiltak</vt:lpstr>
      <vt:lpstr>Nøkkelsetninger</vt:lpstr>
      <vt:lpstr>Tenk-par-del</vt:lpstr>
      <vt:lpstr>Karbonfangst og -lagring</vt:lpstr>
      <vt:lpstr>Biokull i jord</vt:lpstr>
      <vt:lpstr>Bevaring/dyrking av skog</vt:lpstr>
      <vt:lpstr>Biodrivstoff</vt:lpstr>
      <vt:lpstr>Bevare myr</vt:lpstr>
      <vt:lpstr>Oppdraget</vt:lpstr>
      <vt:lpstr>Økt 5:  Forbered presentasjon om tiltak</vt:lpstr>
      <vt:lpstr>Forslag til måter å presentere på</vt:lpstr>
      <vt:lpstr>Presentasjonen skal inneholde: </vt:lpstr>
      <vt:lpstr>Finn informasjon</vt:lpstr>
      <vt:lpstr>Økt 6: Presentere tiltak</vt:lpstr>
      <vt:lpstr>Presentasjonen skal inneholde: </vt:lpstr>
    </vt:vector>
  </TitlesOfParts>
  <Company>Universitetet i Oslo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Aud Ragnhild V K Skår</dc:creator>
  <cp:lastModifiedBy>Aud Ragnhild Skår</cp:lastModifiedBy>
  <cp:revision>222</cp:revision>
  <dcterms:created xsi:type="dcterms:W3CDTF">2020-05-25T12:46:28Z</dcterms:created>
  <dcterms:modified xsi:type="dcterms:W3CDTF">2022-07-13T07:11:13Z</dcterms:modified>
</cp:coreProperties>
</file>