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310" r:id="rId3"/>
    <p:sldId id="313" r:id="rId4"/>
    <p:sldId id="311" r:id="rId5"/>
    <p:sldId id="299" r:id="rId6"/>
    <p:sldId id="312" r:id="rId7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5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9" clrIdx="1">
    <p:extLst>
      <p:ext uri="{19B8F6BF-5375-455C-9EA6-DF929625EA0E}">
        <p15:presenceInfo xmlns:p15="http://schemas.microsoft.com/office/powerpoint/2012/main" userId="S-1-5-21-1927809936-1189766144-1318725885-820863" providerId="AD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3" autoAdjust="0"/>
  </p:normalViewPr>
  <p:slideViewPr>
    <p:cSldViewPr snapToGrid="0">
      <p:cViewPr varScale="1">
        <p:scale>
          <a:sx n="81" d="100"/>
          <a:sy n="81" d="100"/>
        </p:scale>
        <p:origin x="126" y="7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1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5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6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Høstblad i ulike farger. Fot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6" name="Avrunda rektangel 1"/>
          <p:cNvSpPr>
            <a:spLocks noGrp="1"/>
          </p:cNvSpPr>
          <p:nvPr>
            <p:ph type="title" idx="4294967295"/>
          </p:nvPr>
        </p:nvSpPr>
        <p:spPr>
          <a:xfrm>
            <a:off x="1673347" y="2402711"/>
            <a:ext cx="8882159" cy="1694727"/>
          </a:xfrm>
          <a:prstGeom prst="roundRect">
            <a:avLst/>
          </a:prstGeom>
          <a:solidFill>
            <a:srgbClr val="DBECD0">
              <a:alpha val="78824"/>
            </a:srgbClr>
          </a:solidFill>
          <a:ln w="12700" cap="flat" cmpd="sng" algn="ctr">
            <a:solidFill>
              <a:srgbClr val="35440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 fargestoffer er det i et blad?</a:t>
            </a:r>
          </a:p>
        </p:txBody>
      </p:sp>
    </p:spTree>
    <p:extLst>
      <p:ext uri="{BB962C8B-B14F-4D97-AF65-F5344CB8AC3E}">
        <p14:creationId xmlns:p14="http://schemas.microsoft.com/office/powerpoint/2010/main" val="36571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186F217-668D-4C15-BAD3-299A146D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27" y="-1498399"/>
            <a:ext cx="10515600" cy="1325563"/>
          </a:xfrm>
        </p:spPr>
        <p:txBody>
          <a:bodyPr/>
          <a:lstStyle/>
          <a:p>
            <a:r>
              <a:rPr lang="nb-NO" b="1" dirty="0"/>
              <a:t>Kromatografi</a:t>
            </a:r>
          </a:p>
        </p:txBody>
      </p:sp>
      <p:pic>
        <p:nvPicPr>
          <p:cNvPr id="5" name="Bilete 4" descr="Høstblad i ulike farger. Fot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2" name="Avrunda rektangel 1"/>
          <p:cNvSpPr/>
          <p:nvPr/>
        </p:nvSpPr>
        <p:spPr>
          <a:xfrm>
            <a:off x="3477587" y="2101769"/>
            <a:ext cx="5273680" cy="2700760"/>
          </a:xfrm>
          <a:prstGeom prst="roundRect">
            <a:avLst/>
          </a:prstGeom>
          <a:solidFill>
            <a:srgbClr val="DBECD0">
              <a:alpha val="78824"/>
            </a:srgbClr>
          </a:solidFill>
          <a:ln>
            <a:solidFill>
              <a:srgbClr val="354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6">
                    <a:lumMod val="50000"/>
                  </a:schemeClr>
                </a:solidFill>
              </a:rPr>
              <a:t>For å finne ut hvilke fargepigmenter som finnes i bladene, kan vi bruke en teknikk som heter kromatografi.</a:t>
            </a:r>
          </a:p>
        </p:txBody>
      </p:sp>
    </p:spTree>
    <p:extLst>
      <p:ext uri="{BB962C8B-B14F-4D97-AF65-F5344CB8AC3E}">
        <p14:creationId xmlns:p14="http://schemas.microsoft.com/office/powerpoint/2010/main" val="18352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6"/>
          <p:cNvSpPr txBox="1">
            <a:spLocks noGrp="1"/>
          </p:cNvSpPr>
          <p:nvPr>
            <p:ph type="title" idx="4294967295"/>
          </p:nvPr>
        </p:nvSpPr>
        <p:spPr>
          <a:xfrm>
            <a:off x="838200" y="671332"/>
            <a:ext cx="10515600" cy="10193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 skal bruke rødsprit</a:t>
            </a:r>
          </a:p>
        </p:txBody>
      </p:sp>
      <p:sp>
        <p:nvSpPr>
          <p:cNvPr id="4" name="Plasshaldar for innhald 3"/>
          <p:cNvSpPr txBox="1">
            <a:spLocks/>
          </p:cNvSpPr>
          <p:nvPr/>
        </p:nvSpPr>
        <p:spPr>
          <a:xfrm>
            <a:off x="838200" y="1725265"/>
            <a:ext cx="5606143" cy="5022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Rødsprit er </a:t>
            </a:r>
            <a:r>
              <a:rPr lang="nb-NO" sz="2000" dirty="0" err="1"/>
              <a:t>faremerket</a:t>
            </a:r>
            <a:r>
              <a:rPr lang="nb-NO" sz="2000" dirty="0"/>
              <a:t>:</a:t>
            </a:r>
          </a:p>
          <a:p>
            <a:r>
              <a:rPr lang="nb-NO" sz="2000" dirty="0"/>
              <a:t>Meget brannfarlig væske og damp.</a:t>
            </a:r>
          </a:p>
          <a:p>
            <a:r>
              <a:rPr lang="nb-NO" sz="2000" dirty="0"/>
              <a:t>Gir alvorlig øyeirritasjon.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Alle bruker vernebriller.</a:t>
            </a:r>
          </a:p>
          <a:p>
            <a:r>
              <a:rPr lang="nb-NO" sz="2000" dirty="0"/>
              <a:t>Lærer heller rødsprit oppi i morterne.</a:t>
            </a:r>
          </a:p>
          <a:p>
            <a:endParaRPr lang="nb-NO" sz="2000" dirty="0"/>
          </a:p>
          <a:p>
            <a:r>
              <a:rPr lang="nb-NO" sz="2000" dirty="0"/>
              <a:t>Hvis sprut i øynene: Skyll straks med lunkent, rennende vann i to–fem minutter. </a:t>
            </a:r>
          </a:p>
          <a:p>
            <a:r>
              <a:rPr lang="nb-NO" sz="2000" dirty="0"/>
              <a:t>Hvis sprut på hud: Skyll med vann.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  <p:pic>
        <p:nvPicPr>
          <p:cNvPr id="5" name="Picture 4" descr="Faresymbol for brannfarlig og helsefa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59" y="2013994"/>
            <a:ext cx="1354464" cy="3746859"/>
          </a:xfrm>
          <a:prstGeom prst="rect">
            <a:avLst/>
          </a:prstGeom>
        </p:spPr>
      </p:pic>
      <p:pic>
        <p:nvPicPr>
          <p:cNvPr id="1026" name="Picture 2" descr="En flaske med rødsprit. Foto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2" r="34898"/>
          <a:stretch/>
        </p:blipFill>
        <p:spPr bwMode="auto">
          <a:xfrm>
            <a:off x="9306043" y="180853"/>
            <a:ext cx="1967696" cy="65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Aktivitet: Kromatografi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idx="1"/>
          </p:nvPr>
        </p:nvSpPr>
        <p:spPr>
          <a:xfrm>
            <a:off x="838200" y="1725265"/>
            <a:ext cx="5606143" cy="50227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b-NO" sz="2000" dirty="0"/>
              <a:t>Sorter bladene etter fargene grønt, oransje, gult og rødt. For hver farge gjør følgende:</a:t>
            </a:r>
          </a:p>
          <a:p>
            <a:pPr lvl="0"/>
            <a:r>
              <a:rPr lang="nb-NO" sz="2000" dirty="0"/>
              <a:t>Klipp opp bladene i små biter, og legg dem i ei skål eller en morter. </a:t>
            </a:r>
          </a:p>
          <a:p>
            <a:pPr lvl="0"/>
            <a:r>
              <a:rPr lang="nb-NO" sz="2000" dirty="0"/>
              <a:t>Få lærer til å helle på litt rødsprit, og bruk pistillen eller skjeen til å gni fargen ut av bladene. </a:t>
            </a:r>
          </a:p>
          <a:p>
            <a:pPr lvl="0"/>
            <a:r>
              <a:rPr lang="nb-NO" sz="2000" dirty="0"/>
              <a:t>Når væska har fått en tydelig farge, kan den helles over i et glass.</a:t>
            </a:r>
          </a:p>
          <a:p>
            <a:pPr lvl="0"/>
            <a:r>
              <a:rPr lang="nb-NO" sz="2000" dirty="0"/>
              <a:t>Klipp opp filtrerpapiret i strimler, minimum 2 cm brede og 10 cm høye. </a:t>
            </a:r>
          </a:p>
          <a:p>
            <a:pPr lvl="0"/>
            <a:r>
              <a:rPr lang="nb-NO" sz="2000" dirty="0"/>
              <a:t>Sett strimlene ned i glassene. Marker gjerne på filtrerpapiret hva slags blad det hører til. </a:t>
            </a:r>
          </a:p>
          <a:p>
            <a:pPr lvl="0"/>
            <a:r>
              <a:rPr lang="nb-NO" sz="2000" dirty="0"/>
              <a:t>La glassene med filtrerpapirene stå i minimum </a:t>
            </a:r>
            <a:br>
              <a:rPr lang="nb-NO" sz="2000" dirty="0"/>
            </a:br>
            <a:r>
              <a:rPr lang="nb-NO" sz="2000" dirty="0"/>
              <a:t>10 minutter. </a:t>
            </a:r>
          </a:p>
        </p:txBody>
      </p:sp>
      <p:pic>
        <p:nvPicPr>
          <p:cNvPr id="6" name="Bilete 5" descr="Morter med grønne blader som knuses med en pistill. Foto. 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26095"/>
          <a:stretch/>
        </p:blipFill>
        <p:spPr>
          <a:xfrm rot="5400000">
            <a:off x="8876516" y="709305"/>
            <a:ext cx="3508536" cy="259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ete 1" descr="Begerglass med grønne blader løst opp i en flytende løsning med et filtrerpapir som trekker opp løsningen. Foto.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4308" r="30354" b="11998"/>
          <a:stretch/>
        </p:blipFill>
        <p:spPr>
          <a:xfrm rot="5400000">
            <a:off x="5821372" y="2702464"/>
            <a:ext cx="4884491" cy="259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7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r>
              <a:rPr lang="nb-NO" sz="2200" dirty="0"/>
              <a:t>Hvilke fargepigmenter inneholder:</a:t>
            </a:r>
          </a:p>
          <a:p>
            <a:pPr lvl="1"/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de grønne bladene?</a:t>
            </a:r>
          </a:p>
          <a:p>
            <a:pPr lvl="1"/>
            <a:r>
              <a:rPr lang="nb-NO" sz="2200" dirty="0">
                <a:solidFill>
                  <a:schemeClr val="accent4">
                    <a:lumMod val="75000"/>
                  </a:schemeClr>
                </a:solidFill>
              </a:rPr>
              <a:t>de gule bladene?</a:t>
            </a:r>
          </a:p>
          <a:p>
            <a:pPr lvl="1"/>
            <a:r>
              <a:rPr lang="nb-NO" sz="2200" dirty="0">
                <a:solidFill>
                  <a:srgbClr val="C00000"/>
                </a:solidFill>
              </a:rPr>
              <a:t>de røde bladene?</a:t>
            </a:r>
          </a:p>
        </p:txBody>
      </p:sp>
      <p:pic>
        <p:nvPicPr>
          <p:cNvPr id="6" name="Bilete 5" descr="Begerglass med grønne blader løst opp i en flytende løsning med et filtrerpapir som trekker opp løsningen. Foto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6582" r="27873"/>
          <a:stretch/>
        </p:blipFill>
        <p:spPr>
          <a:xfrm rot="5400000">
            <a:off x="5859948" y="1267815"/>
            <a:ext cx="6462965" cy="422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51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6701"/>
            <a:ext cx="10515600" cy="1325563"/>
          </a:xfrm>
        </p:spPr>
        <p:txBody>
          <a:bodyPr/>
          <a:lstStyle/>
          <a:p>
            <a:pPr algn="ctr"/>
            <a:r>
              <a:rPr lang="nb-NO" dirty="0"/>
              <a:t>Hvorfor forandrer bladene farge?</a:t>
            </a:r>
          </a:p>
        </p:txBody>
      </p:sp>
      <p:pic>
        <p:nvPicPr>
          <p:cNvPr id="6" name="Bilde 5" descr="Gutt med piggsveis som kommer med et utsa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b="48905"/>
          <a:stretch/>
        </p:blipFill>
        <p:spPr>
          <a:xfrm>
            <a:off x="1566144" y="1236446"/>
            <a:ext cx="1250627" cy="2650927"/>
          </a:xfrm>
          <a:prstGeom prst="rect">
            <a:avLst/>
          </a:prstGeom>
        </p:spPr>
      </p:pic>
      <p:sp>
        <p:nvSpPr>
          <p:cNvPr id="19" name="Biletforklaring forma som ein ellipse 2"/>
          <p:cNvSpPr/>
          <p:nvPr/>
        </p:nvSpPr>
        <p:spPr>
          <a:xfrm>
            <a:off x="3182080" y="1527173"/>
            <a:ext cx="2635621" cy="1610798"/>
          </a:xfrm>
          <a:prstGeom prst="wedgeEllipseCallout">
            <a:avLst>
              <a:gd name="adj1" fmla="val -63226"/>
              <a:gd name="adj2" fmla="val -1282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Når klorofyllet brytes ned, forsvinner den grønne fargen.</a:t>
            </a:r>
          </a:p>
        </p:txBody>
      </p:sp>
      <p:pic>
        <p:nvPicPr>
          <p:cNvPr id="14" name="Bilde 13" descr="Jente i prikkete kjole som kommer med et utsa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r="24483" b="47456"/>
          <a:stretch/>
        </p:blipFill>
        <p:spPr>
          <a:xfrm>
            <a:off x="9473695" y="1335292"/>
            <a:ext cx="1670798" cy="2459144"/>
          </a:xfrm>
          <a:prstGeom prst="rect">
            <a:avLst/>
          </a:prstGeom>
        </p:spPr>
      </p:pic>
      <p:sp>
        <p:nvSpPr>
          <p:cNvPr id="21" name="Biletforklaring forma som ein ellipse 2"/>
          <p:cNvSpPr/>
          <p:nvPr/>
        </p:nvSpPr>
        <p:spPr>
          <a:xfrm>
            <a:off x="6305143" y="2183638"/>
            <a:ext cx="2635621" cy="1610798"/>
          </a:xfrm>
          <a:prstGeom prst="wedgeEllipseCallout">
            <a:avLst>
              <a:gd name="adj1" fmla="val 67411"/>
              <a:gd name="adj2" fmla="val -310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Grønne blader er også gule og røde.</a:t>
            </a:r>
          </a:p>
        </p:txBody>
      </p:sp>
      <p:pic>
        <p:nvPicPr>
          <p:cNvPr id="16" name="Bilde 15" descr="Jente i shorts som kommer med et utsagn. Illustrasjon.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-2069" r="62451" b="49525"/>
          <a:stretch/>
        </p:blipFill>
        <p:spPr>
          <a:xfrm rot="10800000">
            <a:off x="953546" y="3713000"/>
            <a:ext cx="1897974" cy="2793510"/>
          </a:xfrm>
          <a:prstGeom prst="rect">
            <a:avLst/>
          </a:prstGeom>
        </p:spPr>
      </p:pic>
      <p:sp>
        <p:nvSpPr>
          <p:cNvPr id="17" name="Biletforklaring forma som ein ellipse 2"/>
          <p:cNvSpPr/>
          <p:nvPr/>
        </p:nvSpPr>
        <p:spPr>
          <a:xfrm>
            <a:off x="3182080" y="3713000"/>
            <a:ext cx="2635621" cy="1610798"/>
          </a:xfrm>
          <a:prstGeom prst="wedgeEllipseCallout">
            <a:avLst>
              <a:gd name="adj1" fmla="val -66483"/>
              <a:gd name="adj2" fmla="val 2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Klorofyllet gir bladene ulike farger.</a:t>
            </a:r>
          </a:p>
        </p:txBody>
      </p:sp>
      <p:pic>
        <p:nvPicPr>
          <p:cNvPr id="15" name="Bilde 14" descr="Gutt med caps som kommer med et utsagn. Illustrasjon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" t="51118" r="64633" b="-3662"/>
          <a:stretch/>
        </p:blipFill>
        <p:spPr>
          <a:xfrm>
            <a:off x="9161552" y="3713000"/>
            <a:ext cx="2089193" cy="3074953"/>
          </a:xfrm>
          <a:prstGeom prst="rect">
            <a:avLst/>
          </a:prstGeom>
        </p:spPr>
      </p:pic>
      <p:sp>
        <p:nvSpPr>
          <p:cNvPr id="20" name="Biletforklaring forma som ein ellipse 2"/>
          <p:cNvSpPr/>
          <p:nvPr/>
        </p:nvSpPr>
        <p:spPr>
          <a:xfrm>
            <a:off x="6305142" y="4518399"/>
            <a:ext cx="2635621" cy="1610798"/>
          </a:xfrm>
          <a:prstGeom prst="wedgeEllipseCallout">
            <a:avLst>
              <a:gd name="adj1" fmla="val 61523"/>
              <a:gd name="adj2" fmla="val -354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Røde blader har også klorofyll.</a:t>
            </a:r>
          </a:p>
        </p:txBody>
      </p:sp>
    </p:spTree>
    <p:extLst>
      <p:ext uri="{BB962C8B-B14F-4D97-AF65-F5344CB8AC3E}">
        <p14:creationId xmlns:p14="http://schemas.microsoft.com/office/powerpoint/2010/main" val="135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261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Hvilke fargestoffer er det i et blad?</vt:lpstr>
      <vt:lpstr>Kromatografi</vt:lpstr>
      <vt:lpstr>Vi skal bruke rødsprit</vt:lpstr>
      <vt:lpstr>Aktivitet: Kromatografi</vt:lpstr>
      <vt:lpstr>Oppsummering</vt:lpstr>
      <vt:lpstr>Hvorfor forandrer bladene farge?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Aud Ragnhild Skår</cp:lastModifiedBy>
  <cp:revision>212</cp:revision>
  <cp:lastPrinted>2022-05-04T13:58:49Z</cp:lastPrinted>
  <dcterms:created xsi:type="dcterms:W3CDTF">2022-02-15T13:29:20Z</dcterms:created>
  <dcterms:modified xsi:type="dcterms:W3CDTF">2023-11-09T11:10:17Z</dcterms:modified>
</cp:coreProperties>
</file>